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7" r:id="rId2"/>
  </p:sldMasterIdLst>
  <p:notesMasterIdLst>
    <p:notesMasterId r:id="rId25"/>
  </p:notesMasterIdLst>
  <p:handoutMasterIdLst>
    <p:handoutMasterId r:id="rId26"/>
  </p:handoutMasterIdLst>
  <p:sldIdLst>
    <p:sldId id="258" r:id="rId3"/>
    <p:sldId id="2147483344" r:id="rId4"/>
    <p:sldId id="304" r:id="rId5"/>
    <p:sldId id="2147483362" r:id="rId6"/>
    <p:sldId id="2147483164" r:id="rId7"/>
    <p:sldId id="2147483365" r:id="rId8"/>
    <p:sldId id="2147483372" r:id="rId9"/>
    <p:sldId id="2147483354" r:id="rId10"/>
    <p:sldId id="2147483366" r:id="rId11"/>
    <p:sldId id="2147482424" r:id="rId12"/>
    <p:sldId id="2147482464" r:id="rId13"/>
    <p:sldId id="302" r:id="rId14"/>
    <p:sldId id="2147483348" r:id="rId15"/>
    <p:sldId id="2147483349" r:id="rId16"/>
    <p:sldId id="363" r:id="rId17"/>
    <p:sldId id="2147483367" r:id="rId18"/>
    <p:sldId id="2147483375" r:id="rId19"/>
    <p:sldId id="2147483377" r:id="rId20"/>
    <p:sldId id="2147483368" r:id="rId21"/>
    <p:sldId id="2147483376" r:id="rId22"/>
    <p:sldId id="311" r:id="rId23"/>
    <p:sldId id="269" r:id="rId24"/>
  </p:sldIdLst>
  <p:sldSz cx="12192000" cy="6858000"/>
  <p:notesSz cx="6858000" cy="9144000"/>
  <p:embeddedFontLst>
    <p:embeddedFont>
      <p:font typeface="Amazon Ember" panose="020B0603020204020204" pitchFamily="34" charset="0"/>
      <p:regular r:id="rId27"/>
      <p:bold r:id="rId28"/>
      <p:italic r:id="rId29"/>
      <p:boldItalic r:id="rId30"/>
    </p:embeddedFont>
    <p:embeddedFont>
      <p:font typeface="Amazon Ember Display" panose="020F0603020204020204" pitchFamily="34" charset="0"/>
      <p:regular r:id="rId31"/>
      <p:bold r:id="rId32"/>
      <p:italic r:id="rId33"/>
      <p:boldItalic r:id="rId34"/>
    </p:embeddedFont>
    <p:embeddedFont>
      <p:font typeface="Amazon Ember Display Heavy" panose="020F0603020204020204" pitchFamily="34" charset="0"/>
      <p:regular r:id="rId35"/>
      <p:bold r:id="rId36"/>
      <p:italic r:id="rId37"/>
      <p:boldItalic r:id="rId38"/>
    </p:embeddedFont>
    <p:embeddedFont>
      <p:font typeface="Amazon Ember Display Light" panose="020F0403020204020204" pitchFamily="34" charset="0"/>
      <p:regular r:id="rId39"/>
      <p:bold r:id="rId40"/>
      <p:italic r:id="rId41"/>
      <p:boldItalic r:id="rId42"/>
    </p:embeddedFont>
    <p:embeddedFont>
      <p:font typeface="Amazon Ember Display Medium" panose="020F0603020204020204" pitchFamily="34" charset="0"/>
      <p:regular r:id="rId43"/>
      <p:bold r:id="rId44"/>
      <p:italic r:id="rId45"/>
      <p:boldItalic r:id="rId46"/>
    </p:embeddedFont>
    <p:embeddedFont>
      <p:font typeface="Amazon Ember Heavy" panose="020B0603020204020204" pitchFamily="34" charset="0"/>
      <p:bold r:id="rId47"/>
      <p:italic r:id="rId48"/>
      <p:boldItalic r:id="rId49"/>
    </p:embeddedFont>
    <p:embeddedFont>
      <p:font typeface="Amazon Ember Mono" panose="020B0709020204020204" pitchFamily="49" charset="0"/>
      <p:regular r:id="rId50"/>
      <p:bold r:id="rId51"/>
      <p:italic r:id="rId52"/>
      <p:boldItalic r:id="rId53"/>
    </p:embeddedFont>
    <p:embeddedFont>
      <p:font typeface="Lucida Console" panose="020B0609040504020204" pitchFamily="49"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D946633D-4B8A-45F4-BEFB-08B44188FBAE}">
          <p14:sldIdLst>
            <p14:sldId id="258"/>
            <p14:sldId id="2147483344"/>
            <p14:sldId id="304"/>
            <p14:sldId id="2147483362"/>
            <p14:sldId id="2147483164"/>
            <p14:sldId id="2147483365"/>
            <p14:sldId id="2147483372"/>
            <p14:sldId id="2147483354"/>
            <p14:sldId id="2147483366"/>
            <p14:sldId id="2147482424"/>
            <p14:sldId id="2147482464"/>
            <p14:sldId id="302"/>
            <p14:sldId id="2147483348"/>
            <p14:sldId id="2147483349"/>
            <p14:sldId id="363"/>
            <p14:sldId id="2147483367"/>
            <p14:sldId id="2147483375"/>
            <p14:sldId id="2147483377"/>
            <p14:sldId id="2147483368"/>
            <p14:sldId id="2147483376"/>
            <p14:sldId id="311"/>
            <p14:sldId id="269"/>
          </p14:sldIdLst>
        </p14:section>
        <p14:section name="extras" id="{AAA5441C-3FA6-4C78-B3A5-CE61A0BAEA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4" clrIdx="0">
    <p:extLst>
      <p:ext uri="{19B8F6BF-5375-455C-9EA6-DF929625EA0E}">
        <p15:presenceInfo xmlns:p15="http://schemas.microsoft.com/office/powerpoint/2012/main" userId="Ruth Nelson" providerId="None"/>
      </p:ext>
    </p:extLst>
  </p:cmAuthor>
  <p:cmAuthor id="2" name="Roman, Shannon" initials="RS" lastIdx="18"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D90"/>
    <a:srgbClr val="38EF7D"/>
    <a:srgbClr val="38EF7E"/>
    <a:srgbClr val="227DD5"/>
    <a:srgbClr val="32CEBD"/>
    <a:srgbClr val="01A98D"/>
    <a:srgbClr val="0B1D42"/>
    <a:srgbClr val="808080"/>
    <a:srgbClr val="000000"/>
    <a:srgbClr val="0F1B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autoAdjust="0"/>
    <p:restoredTop sz="66250" autoAdjust="0"/>
  </p:normalViewPr>
  <p:slideViewPr>
    <p:cSldViewPr snapToGrid="0">
      <p:cViewPr varScale="1">
        <p:scale>
          <a:sx n="130" d="100"/>
          <a:sy n="130" d="100"/>
        </p:scale>
        <p:origin x="2416" y="176"/>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‹N°›</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‹N°›</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itchFamily="2" charset="2"/>
            </a:endParaRPr>
          </a:p>
        </p:txBody>
      </p:sp>
      <p:sp>
        <p:nvSpPr>
          <p:cNvPr id="4" name="Slide Number Placeholder 3"/>
          <p:cNvSpPr>
            <a:spLocks noGrp="1"/>
          </p:cNvSpPr>
          <p:nvPr>
            <p:ph type="sldNum" sz="quarter" idx="5"/>
          </p:nvPr>
        </p:nvSpPr>
        <p:spPr/>
        <p:txBody>
          <a:bodyPr/>
          <a:lstStyle/>
          <a:p>
            <a:fld id="{F8FEB175-7AE1-4B66-A823-55E80A74AF1C}" type="slidenum">
              <a:rPr lang="en-US" smtClean="0"/>
              <a:pPr/>
              <a:t>1</a:t>
            </a:fld>
            <a:endParaRPr lang="en-US" dirty="0"/>
          </a:p>
        </p:txBody>
      </p:sp>
    </p:spTree>
    <p:extLst>
      <p:ext uri="{BB962C8B-B14F-4D97-AF65-F5344CB8AC3E}">
        <p14:creationId xmlns:p14="http://schemas.microsoft.com/office/powerpoint/2010/main" val="1685706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E221E-71F3-4DAA-846D-8A66759494AC}" type="slidenum">
              <a:rPr lang="en-US" smtClean="0"/>
              <a:t>10</a:t>
            </a:fld>
            <a:endParaRPr lang="en-US"/>
          </a:p>
        </p:txBody>
      </p:sp>
    </p:spTree>
    <p:extLst>
      <p:ext uri="{BB962C8B-B14F-4D97-AF65-F5344CB8AC3E}">
        <p14:creationId xmlns:p14="http://schemas.microsoft.com/office/powerpoint/2010/main" val="420555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11</a:t>
            </a:fld>
            <a:endParaRPr lang="en-US"/>
          </a:p>
        </p:txBody>
      </p:sp>
    </p:spTree>
    <p:extLst>
      <p:ext uri="{BB962C8B-B14F-4D97-AF65-F5344CB8AC3E}">
        <p14:creationId xmlns:p14="http://schemas.microsoft.com/office/powerpoint/2010/main" val="107369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1302978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13</a:t>
            </a:fld>
            <a:endParaRPr lang="en-US"/>
          </a:p>
        </p:txBody>
      </p:sp>
    </p:spTree>
    <p:extLst>
      <p:ext uri="{BB962C8B-B14F-4D97-AF65-F5344CB8AC3E}">
        <p14:creationId xmlns:p14="http://schemas.microsoft.com/office/powerpoint/2010/main" val="187733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14</a:t>
            </a:fld>
            <a:endParaRPr lang="en-US"/>
          </a:p>
        </p:txBody>
      </p:sp>
    </p:spTree>
    <p:extLst>
      <p:ext uri="{BB962C8B-B14F-4D97-AF65-F5344CB8AC3E}">
        <p14:creationId xmlns:p14="http://schemas.microsoft.com/office/powerpoint/2010/main" val="367914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15</a:t>
            </a:fld>
            <a:endParaRPr lang="en-US" dirty="0"/>
          </a:p>
        </p:txBody>
      </p:sp>
    </p:spTree>
    <p:extLst>
      <p:ext uri="{BB962C8B-B14F-4D97-AF65-F5344CB8AC3E}">
        <p14:creationId xmlns:p14="http://schemas.microsoft.com/office/powerpoint/2010/main" val="231008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16</a:t>
            </a:fld>
            <a:endParaRPr lang="en-US" dirty="0"/>
          </a:p>
        </p:txBody>
      </p:sp>
    </p:spTree>
    <p:extLst>
      <p:ext uri="{BB962C8B-B14F-4D97-AF65-F5344CB8AC3E}">
        <p14:creationId xmlns:p14="http://schemas.microsoft.com/office/powerpoint/2010/main" val="212579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FEB175-7AE1-4B66-A823-55E80A74AF1C}" type="slidenum">
              <a:rPr lang="en-US" smtClean="0"/>
              <a:pPr/>
              <a:t>17</a:t>
            </a:fld>
            <a:endParaRPr lang="en-US" dirty="0"/>
          </a:p>
        </p:txBody>
      </p:sp>
    </p:spTree>
    <p:extLst>
      <p:ext uri="{BB962C8B-B14F-4D97-AF65-F5344CB8AC3E}">
        <p14:creationId xmlns:p14="http://schemas.microsoft.com/office/powerpoint/2010/main" val="45228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i="0" dirty="0">
              <a:solidFill>
                <a:srgbClr val="414D5C"/>
              </a:solidFill>
              <a:effectLst/>
              <a:highlight>
                <a:srgbClr val="FFFFFF"/>
              </a:highlight>
              <a:latin typeface="Amazon Ember" panose="020B0603020204020204" pitchFamily="34" charset="0"/>
            </a:endParaRPr>
          </a:p>
        </p:txBody>
      </p:sp>
      <p:sp>
        <p:nvSpPr>
          <p:cNvPr id="4" name="Espace réservé du numéro de diapositive 3"/>
          <p:cNvSpPr>
            <a:spLocks noGrp="1"/>
          </p:cNvSpPr>
          <p:nvPr>
            <p:ph type="sldNum" sz="quarter" idx="5"/>
          </p:nvPr>
        </p:nvSpPr>
        <p:spPr/>
        <p:txBody>
          <a:bodyPr/>
          <a:lstStyle/>
          <a:p>
            <a:fld id="{F8FEB175-7AE1-4B66-A823-55E80A74AF1C}" type="slidenum">
              <a:rPr lang="en-US" smtClean="0"/>
              <a:pPr/>
              <a:t>18</a:t>
            </a:fld>
            <a:endParaRPr lang="en-US" dirty="0"/>
          </a:p>
        </p:txBody>
      </p:sp>
    </p:spTree>
    <p:extLst>
      <p:ext uri="{BB962C8B-B14F-4D97-AF65-F5344CB8AC3E}">
        <p14:creationId xmlns:p14="http://schemas.microsoft.com/office/powerpoint/2010/main" val="1748124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19</a:t>
            </a:fld>
            <a:endParaRPr lang="en-US" dirty="0"/>
          </a:p>
        </p:txBody>
      </p:sp>
    </p:spTree>
    <p:extLst>
      <p:ext uri="{BB962C8B-B14F-4D97-AF65-F5344CB8AC3E}">
        <p14:creationId xmlns:p14="http://schemas.microsoft.com/office/powerpoint/2010/main" val="147451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a:t>
            </a:fld>
            <a:endParaRPr lang="en-US" dirty="0"/>
          </a:p>
        </p:txBody>
      </p:sp>
    </p:spTree>
    <p:extLst>
      <p:ext uri="{BB962C8B-B14F-4D97-AF65-F5344CB8AC3E}">
        <p14:creationId xmlns:p14="http://schemas.microsoft.com/office/powerpoint/2010/main" val="1831781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20</a:t>
            </a:fld>
            <a:endParaRPr lang="en-US"/>
          </a:p>
        </p:txBody>
      </p:sp>
    </p:spTree>
    <p:extLst>
      <p:ext uri="{BB962C8B-B14F-4D97-AF65-F5344CB8AC3E}">
        <p14:creationId xmlns:p14="http://schemas.microsoft.com/office/powerpoint/2010/main" val="4268028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8FEB175-7AE1-4B66-A823-55E80A74AF1C}" type="slidenum">
              <a:rPr lang="en-US" smtClean="0"/>
              <a:pPr/>
              <a:t>21</a:t>
            </a:fld>
            <a:endParaRPr lang="en-US" dirty="0"/>
          </a:p>
        </p:txBody>
      </p:sp>
    </p:spTree>
    <p:extLst>
      <p:ext uri="{BB962C8B-B14F-4D97-AF65-F5344CB8AC3E}">
        <p14:creationId xmlns:p14="http://schemas.microsoft.com/office/powerpoint/2010/main" val="397911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22</a:t>
            </a:fld>
            <a:endParaRPr lang="en-US" dirty="0"/>
          </a:p>
        </p:txBody>
      </p:sp>
    </p:spTree>
    <p:extLst>
      <p:ext uri="{BB962C8B-B14F-4D97-AF65-F5344CB8AC3E}">
        <p14:creationId xmlns:p14="http://schemas.microsoft.com/office/powerpoint/2010/main" val="371229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3</a:t>
            </a:fld>
            <a:endParaRPr lang="en-US" dirty="0"/>
          </a:p>
        </p:txBody>
      </p:sp>
    </p:spTree>
    <p:extLst>
      <p:ext uri="{BB962C8B-B14F-4D97-AF65-F5344CB8AC3E}">
        <p14:creationId xmlns:p14="http://schemas.microsoft.com/office/powerpoint/2010/main" val="129705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4</a:t>
            </a:fld>
            <a:endParaRPr lang="en-US" dirty="0"/>
          </a:p>
        </p:txBody>
      </p:sp>
    </p:spTree>
    <p:extLst>
      <p:ext uri="{BB962C8B-B14F-4D97-AF65-F5344CB8AC3E}">
        <p14:creationId xmlns:p14="http://schemas.microsoft.com/office/powerpoint/2010/main" val="248233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2375" y="625475"/>
            <a:ext cx="3843338" cy="2162175"/>
          </a:xfrm>
        </p:spPr>
      </p:sp>
      <p:sp>
        <p:nvSpPr>
          <p:cNvPr id="3" name="Notes Placeholder 2"/>
          <p:cNvSpPr>
            <a:spLocks noGrp="1"/>
          </p:cNvSpPr>
          <p:nvPr>
            <p:ph type="body" idx="1"/>
          </p:nvPr>
        </p:nvSpPr>
        <p:spPr/>
        <p:txBody>
          <a:bodyPr/>
          <a:lstStyle/>
          <a:p>
            <a:pPr marL="0" marR="0" lvl="0" indent="0" algn="l" defTabSz="2142046" rtl="0" eaLnBrk="1" fontAlgn="auto" latinLnBrk="0" hangingPunct="1">
              <a:lnSpc>
                <a:spcPct val="107000"/>
              </a:lnSpc>
              <a:spcBef>
                <a:spcPts val="0"/>
              </a:spcBef>
              <a:spcAft>
                <a:spcPts val="800"/>
              </a:spcAft>
              <a:buClrTx/>
              <a:buSzTx/>
              <a:buFontTx/>
              <a:buNone/>
              <a:tabLst/>
              <a:defRPr/>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81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6</a:t>
            </a:fld>
            <a:endParaRPr lang="en-US" dirty="0"/>
          </a:p>
        </p:txBody>
      </p:sp>
    </p:spTree>
    <p:extLst>
      <p:ext uri="{BB962C8B-B14F-4D97-AF65-F5344CB8AC3E}">
        <p14:creationId xmlns:p14="http://schemas.microsoft.com/office/powerpoint/2010/main" val="978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40313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8</a:t>
            </a:fld>
            <a:endParaRPr lang="en-US" dirty="0"/>
          </a:p>
        </p:txBody>
      </p:sp>
    </p:spTree>
    <p:extLst>
      <p:ext uri="{BB962C8B-B14F-4D97-AF65-F5344CB8AC3E}">
        <p14:creationId xmlns:p14="http://schemas.microsoft.com/office/powerpoint/2010/main" val="65814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9</a:t>
            </a:fld>
            <a:endParaRPr lang="en-US" dirty="0"/>
          </a:p>
        </p:txBody>
      </p:sp>
    </p:spTree>
    <p:extLst>
      <p:ext uri="{BB962C8B-B14F-4D97-AF65-F5344CB8AC3E}">
        <p14:creationId xmlns:p14="http://schemas.microsoft.com/office/powerpoint/2010/main" val="428929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7552940-F1B7-4731-9FBC-2B048CA82333}"/>
              </a:ext>
            </a:extLst>
          </p:cNvPr>
          <p:cNvSpPr>
            <a:spLocks noGrp="1"/>
          </p:cNvSpPr>
          <p:nvPr>
            <p:ph type="body" sz="quarter" idx="12" hasCustomPrompt="1"/>
          </p:nvPr>
        </p:nvSpPr>
        <p:spPr>
          <a:xfrm>
            <a:off x="609600" y="1485900"/>
            <a:ext cx="3694113" cy="258532"/>
          </a:xfrm>
        </p:spPr>
        <p:txBody>
          <a:bodyPr/>
          <a:lstStyle>
            <a:lvl1pPr marL="0" indent="0">
              <a:buNone/>
              <a:defRPr sz="1200" b="1" spc="300" baseline="0">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LOCATION | MONTH DD, 2024</a:t>
            </a:r>
          </a:p>
        </p:txBody>
      </p:sp>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7" name="Graphic 6">
            <a:extLst>
              <a:ext uri="{FF2B5EF4-FFF2-40B4-BE49-F238E27FC236}">
                <a16:creationId xmlns:a16="http://schemas.microsoft.com/office/drawing/2014/main" id="{F6F9C513-78E1-40D8-8E9B-A7162B22CFB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465" y="2017329"/>
            <a:ext cx="4115322" cy="768647"/>
          </a:xfrm>
          <a:prstGeom prst="rect">
            <a:avLst/>
          </a:prstGeom>
        </p:spPr>
      </p:pic>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8CAF89-062F-4585-8816-58707BC5C29B}"/>
              </a:ext>
            </a:extLst>
          </p:cNvPr>
          <p:cNvPicPr>
            <a:picLocks noChangeAspect="1"/>
          </p:cNvPicPr>
          <p:nvPr userDrawn="1"/>
        </p:nvPicPr>
        <p:blipFill rotWithShape="1">
          <a:blip r:embed="rId3">
            <a:alphaModFix amt="85000"/>
            <a:extLst>
              <a:ext uri="{28A0092B-C50C-407E-A947-70E740481C1C}">
                <a14:useLocalDpi xmlns:a14="http://schemas.microsoft.com/office/drawing/2010/main" val="0"/>
              </a:ext>
            </a:extLst>
          </a:blip>
          <a:srcRect l="35533" t="23616" r="34018" b="57237"/>
          <a:stretch/>
        </p:blipFill>
        <p:spPr>
          <a:xfrm>
            <a:off x="274235" y="843937"/>
            <a:ext cx="946529" cy="706257"/>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1986645"/>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sp>
        <p:nvSpPr>
          <p:cNvPr id="45" name="Oval 44">
            <a:extLst>
              <a:ext uri="{FF2B5EF4-FFF2-40B4-BE49-F238E27FC236}">
                <a16:creationId xmlns:a16="http://schemas.microsoft.com/office/drawing/2014/main" id="{D8C82193-EFD3-4D2B-8782-3EDF896DF0BA}"/>
              </a:ext>
            </a:extLst>
          </p:cNvPr>
          <p:cNvSpPr/>
          <p:nvPr userDrawn="1"/>
        </p:nvSpPr>
        <p:spPr bwMode="auto">
          <a:xfrm>
            <a:off x="7232650" y="1872748"/>
            <a:ext cx="832859" cy="832859"/>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lvl="0" algn="ctr" defTabSz="932472">
              <a:lnSpc>
                <a:spcPct val="90000"/>
              </a:lnSpc>
            </a:pPr>
            <a:endParaRPr lang="en-US" sz="54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userDrawn="1"/>
        </p:nvSpPr>
        <p:spPr>
          <a:xfrm>
            <a:off x="7637646" y="1872748"/>
            <a:ext cx="4556118" cy="832859"/>
          </a:xfrm>
          <a:prstGeom prst="rect">
            <a:avLst/>
          </a:prstGeom>
          <a:gradFill flip="none" rotWithShape="1">
            <a:gsLst>
              <a:gs pos="100000">
                <a:srgbClr val="002060">
                  <a:alpha val="56338"/>
                </a:srgbClr>
              </a:gs>
              <a:gs pos="17000">
                <a:srgbClr val="002060"/>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7" name="TextBox 46">
            <a:extLst>
              <a:ext uri="{FF2B5EF4-FFF2-40B4-BE49-F238E27FC236}">
                <a16:creationId xmlns:a16="http://schemas.microsoft.com/office/drawing/2014/main" id="{F6735EC7-4D84-436F-BE95-44BBDD0DE56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11809" y="1769509"/>
            <a:ext cx="1039336" cy="1039336"/>
          </a:xfrm>
          <a:prstGeom prst="rect">
            <a:avLst/>
          </a:prstGeom>
          <a:effectLst/>
        </p:spPr>
      </p:pic>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ImageGallery">
    <p:bg>
      <p:bgPr>
        <a:gradFill>
          <a:gsLst>
            <a:gs pos="0">
              <a:schemeClr val="accent2"/>
            </a:gs>
            <a:gs pos="100000">
              <a:schemeClr val="tx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F523-11D8-5B47-AD5E-0CC80F8AD79B}"/>
              </a:ext>
            </a:extLst>
          </p:cNvPr>
          <p:cNvSpPr>
            <a:spLocks noGrp="1"/>
          </p:cNvSpPr>
          <p:nvPr>
            <p:ph type="title" hasCustomPrompt="1"/>
          </p:nvPr>
        </p:nvSpPr>
        <p:spPr>
          <a:xfrm>
            <a:off x="665922" y="3528200"/>
            <a:ext cx="3442649" cy="1055955"/>
          </a:xfrm>
        </p:spPr>
        <p:txBody>
          <a:bodyPr lIns="0" anchor="b">
            <a:noAutofit/>
          </a:bodyPr>
          <a:lstStyle>
            <a:lvl1pPr>
              <a:defRPr sz="3200">
                <a:solidFill>
                  <a:schemeClr val="bg1"/>
                </a:solidFill>
              </a:defRPr>
            </a:lvl1pPr>
          </a:lstStyle>
          <a:p>
            <a:r>
              <a:rPr lang="en-US" dirty="0"/>
              <a:t>Slide title lorem ipsum dolor sit</a:t>
            </a:r>
          </a:p>
        </p:txBody>
      </p:sp>
      <p:sp>
        <p:nvSpPr>
          <p:cNvPr id="5" name="Text Placeholder 4">
            <a:extLst>
              <a:ext uri="{FF2B5EF4-FFF2-40B4-BE49-F238E27FC236}">
                <a16:creationId xmlns:a16="http://schemas.microsoft.com/office/drawing/2014/main" id="{FAA090AF-477E-9E48-BC33-53214510535F}"/>
              </a:ext>
            </a:extLst>
          </p:cNvPr>
          <p:cNvSpPr>
            <a:spLocks noGrp="1"/>
          </p:cNvSpPr>
          <p:nvPr>
            <p:ph type="body" sz="quarter" idx="13" hasCustomPrompt="1"/>
          </p:nvPr>
        </p:nvSpPr>
        <p:spPr>
          <a:xfrm>
            <a:off x="657257" y="924940"/>
            <a:ext cx="3441839" cy="266700"/>
          </a:xfrm>
        </p:spPr>
        <p:txBody>
          <a:bodyPr lIns="0">
            <a:noAutofit/>
          </a:bodyPr>
          <a:lstStyle>
            <a:lvl1pPr marL="0" indent="0">
              <a:spcBef>
                <a:spcPts val="0"/>
              </a:spcBef>
              <a:buNone/>
              <a:defRPr sz="13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name lorem ipsum </a:t>
            </a:r>
          </a:p>
        </p:txBody>
      </p:sp>
      <p:sp>
        <p:nvSpPr>
          <p:cNvPr id="12" name="Picture Placeholder 8">
            <a:extLst>
              <a:ext uri="{FF2B5EF4-FFF2-40B4-BE49-F238E27FC236}">
                <a16:creationId xmlns:a16="http://schemas.microsoft.com/office/drawing/2014/main" id="{0D5E58A9-3221-724A-8DC4-9584F7A03123}"/>
              </a:ext>
            </a:extLst>
          </p:cNvPr>
          <p:cNvSpPr>
            <a:spLocks noGrp="1"/>
          </p:cNvSpPr>
          <p:nvPr>
            <p:ph type="pic" sz="quarter" idx="17" hasCustomPrompt="1"/>
          </p:nvPr>
        </p:nvSpPr>
        <p:spPr>
          <a:xfrm>
            <a:off x="5265549" y="1"/>
            <a:ext cx="6278751" cy="6172200"/>
          </a:xfrm>
        </p:spPr>
        <p:txBody>
          <a:bodyPr anchor="ctr">
            <a:normAutofit/>
          </a:bodyPr>
          <a:lstStyle>
            <a:lvl1pPr marL="0" indent="0" algn="ctr">
              <a:buNone/>
              <a:defRPr sz="1400" b="1" i="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Insert Photo or Illustration Here</a:t>
            </a:r>
          </a:p>
        </p:txBody>
      </p:sp>
      <p:sp>
        <p:nvSpPr>
          <p:cNvPr id="4" name="Text Placeholder 3">
            <a:extLst>
              <a:ext uri="{FF2B5EF4-FFF2-40B4-BE49-F238E27FC236}">
                <a16:creationId xmlns:a16="http://schemas.microsoft.com/office/drawing/2014/main" id="{E16C557F-D40C-2844-86C9-15FFC2FE8B05}"/>
              </a:ext>
            </a:extLst>
          </p:cNvPr>
          <p:cNvSpPr>
            <a:spLocks noGrp="1"/>
          </p:cNvSpPr>
          <p:nvPr>
            <p:ph type="body" sz="quarter" idx="18" hasCustomPrompt="1"/>
          </p:nvPr>
        </p:nvSpPr>
        <p:spPr>
          <a:xfrm>
            <a:off x="665163" y="4773613"/>
            <a:ext cx="3433762" cy="1169987"/>
          </a:xfrm>
        </p:spPr>
        <p:txBody>
          <a:bodyPr/>
          <a:lstStyle>
            <a:lvl1pPr>
              <a:lnSpc>
                <a:spcPct val="113000"/>
              </a:lnSpc>
              <a:defRPr sz="1400">
                <a:solidFill>
                  <a:schemeClr val="bg1"/>
                </a:solidFill>
              </a:defRPr>
            </a:lvl1pPr>
          </a:lstStyle>
          <a:p>
            <a:pPr lvl="0"/>
            <a:r>
              <a:rPr lang="en-US" dirty="0" err="1"/>
              <a:t>Turpis</a:t>
            </a:r>
            <a:r>
              <a:rPr lang="en-US" dirty="0"/>
              <a:t> parturient nostra </a:t>
            </a:r>
            <a:r>
              <a:rPr lang="en-US" dirty="0" err="1"/>
              <a:t>hac</a:t>
            </a:r>
            <a:r>
              <a:rPr lang="en-US" dirty="0"/>
              <a:t> </a:t>
            </a:r>
            <a:r>
              <a:rPr lang="en-US" dirty="0" err="1"/>
              <a:t>adipiscing</a:t>
            </a:r>
            <a:r>
              <a:rPr lang="en-US" dirty="0"/>
              <a:t> vestibulum a </a:t>
            </a:r>
            <a:r>
              <a:rPr lang="en-US" dirty="0" err="1"/>
              <a:t>egestas</a:t>
            </a:r>
            <a:r>
              <a:rPr lang="en-US" dirty="0"/>
              <a:t> a </a:t>
            </a:r>
            <a:r>
              <a:rPr lang="en-US" dirty="0" err="1"/>
              <a:t>himenaeos</a:t>
            </a:r>
            <a:r>
              <a:rPr lang="en-US" dirty="0"/>
              <a:t> non </a:t>
            </a:r>
            <a:r>
              <a:rPr lang="en-US" dirty="0" err="1"/>
              <a:t>suscipit</a:t>
            </a:r>
            <a:r>
              <a:rPr lang="en-US" dirty="0"/>
              <a:t> </a:t>
            </a:r>
            <a:r>
              <a:rPr lang="en-US" dirty="0" err="1"/>
              <a:t>mattis</a:t>
            </a:r>
            <a:r>
              <a:rPr lang="en-US" dirty="0"/>
              <a:t> </a:t>
            </a:r>
            <a:r>
              <a:rPr lang="en-US" dirty="0" err="1"/>
              <a:t>leo</a:t>
            </a:r>
            <a:r>
              <a:rPr lang="en-US" dirty="0"/>
              <a:t> </a:t>
            </a:r>
            <a:r>
              <a:rPr lang="en-US" dirty="0" err="1"/>
              <a:t>neque</a:t>
            </a:r>
            <a:r>
              <a:rPr lang="en-US" dirty="0"/>
              <a:t> </a:t>
            </a:r>
            <a:r>
              <a:rPr lang="en-US" dirty="0" err="1"/>
              <a:t>suspendisse</a:t>
            </a:r>
            <a:r>
              <a:rPr lang="en-US" dirty="0"/>
              <a:t> </a:t>
            </a:r>
            <a:r>
              <a:rPr lang="en-US" dirty="0" err="1"/>
              <a:t>venenatis</a:t>
            </a:r>
            <a:r>
              <a:rPr lang="en-US" dirty="0"/>
              <a:t> </a:t>
            </a:r>
            <a:r>
              <a:rPr lang="en-US" dirty="0" err="1"/>
              <a:t>ullamcorper</a:t>
            </a:r>
            <a:r>
              <a:rPr lang="en-US" dirty="0"/>
              <a:t> </a:t>
            </a:r>
            <a:r>
              <a:rPr lang="en-US" dirty="0" err="1"/>
              <a:t>disest</a:t>
            </a:r>
            <a:r>
              <a:rPr lang="en-US" dirty="0"/>
              <a:t> </a:t>
            </a:r>
            <a:r>
              <a:rPr lang="en-US" dirty="0" err="1"/>
              <a:t>cubilia</a:t>
            </a:r>
            <a:r>
              <a:rPr lang="en-US" dirty="0"/>
              <a:t>.</a:t>
            </a:r>
          </a:p>
        </p:txBody>
      </p:sp>
    </p:spTree>
    <p:extLst>
      <p:ext uri="{BB962C8B-B14F-4D97-AF65-F5344CB8AC3E}">
        <p14:creationId xmlns:p14="http://schemas.microsoft.com/office/powerpoint/2010/main" val="1984405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6_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7491F3E-77A3-4FC3-9F58-5446C1BECBE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25436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‹N°›</a:t>
            </a:fld>
            <a:endParaRPr lang="en-US"/>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39838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Tree>
    <p:extLst>
      <p:ext uri="{BB962C8B-B14F-4D97-AF65-F5344CB8AC3E}">
        <p14:creationId xmlns:p14="http://schemas.microsoft.com/office/powerpoint/2010/main" val="724283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rry image of a colorful background&#10;&#10;Description automatically generated">
            <a:extLst>
              <a:ext uri="{FF2B5EF4-FFF2-40B4-BE49-F238E27FC236}">
                <a16:creationId xmlns:a16="http://schemas.microsoft.com/office/drawing/2014/main" id="{4B670B77-F474-EA8C-2FD8-D13C336DB27F}"/>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A371873D-140F-FD12-96E5-EA3769A5633A}"/>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75D9CB6F-A0EE-4054-99DA-3953E48C73BA}"/>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873FB102-BFBC-4E6E-A041-FBB002BA4B5F}"/>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9519B66F-8E51-49C9-BFFD-FA5E8934C29E}"/>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1CCA407B-D14D-4B7D-8136-FEEF4F712AD8}"/>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205084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ED9A09D1-FCAF-59C5-4E2E-599CA8F3C3B0}"/>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934F628F-274B-453A-8328-B7BCA8FA3B4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E082A4C1-D48F-4F5E-94DD-4780258ABACE}"/>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49D5459A-A3F0-43A1-A353-20C1527EC2E6}"/>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FA895A05-431F-437C-B83D-07C7AD89A4B4}"/>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365198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424732"/>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dirty="0"/>
              <a:t>Agenda</a:t>
            </a:r>
          </a:p>
        </p:txBody>
      </p:sp>
    </p:spTree>
    <p:extLst>
      <p:ext uri="{BB962C8B-B14F-4D97-AF65-F5344CB8AC3E}">
        <p14:creationId xmlns:p14="http://schemas.microsoft.com/office/powerpoint/2010/main" val="52302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0" y="2938462"/>
            <a:ext cx="4349338" cy="638175"/>
          </a:xfrm>
        </p:spPr>
        <p:txBody>
          <a:bodyPr anchor="ctr"/>
          <a:lstStyle>
            <a:lvl1pPr>
              <a:defRPr sz="4000"/>
            </a:lvl1pPr>
          </a:lstStyle>
          <a:p>
            <a:r>
              <a:rPr lang="en-US" dirty="0"/>
              <a:t>Agenda</a:t>
            </a:r>
          </a:p>
        </p:txBody>
      </p:sp>
    </p:spTree>
    <p:extLst>
      <p:ext uri="{BB962C8B-B14F-4D97-AF65-F5344CB8AC3E}">
        <p14:creationId xmlns:p14="http://schemas.microsoft.com/office/powerpoint/2010/main" val="1127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04</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dirty="0"/>
              <a:t>Agenda</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03</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02</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05</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06</a:t>
            </a:r>
          </a:p>
        </p:txBody>
      </p:sp>
    </p:spTree>
    <p:extLst>
      <p:ext uri="{BB962C8B-B14F-4D97-AF65-F5344CB8AC3E}">
        <p14:creationId xmlns:p14="http://schemas.microsoft.com/office/powerpoint/2010/main" val="403245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100481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Tree>
    <p:extLst>
      <p:ext uri="{BB962C8B-B14F-4D97-AF65-F5344CB8AC3E}">
        <p14:creationId xmlns:p14="http://schemas.microsoft.com/office/powerpoint/2010/main" val="269571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346835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2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00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215991"/>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content layout</a:t>
            </a:r>
          </a:p>
        </p:txBody>
      </p:sp>
    </p:spTree>
    <p:extLst>
      <p:ext uri="{BB962C8B-B14F-4D97-AF65-F5344CB8AC3E}">
        <p14:creationId xmlns:p14="http://schemas.microsoft.com/office/powerpoint/2010/main" val="375549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51987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491104"/>
            <a:ext cx="4511446"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4596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3200"/>
            </a:lvl1pPr>
          </a:lstStyle>
          <a:p>
            <a:r>
              <a:rPr lang="en-US" dirty="0"/>
              <a:t>Image with text layout</a:t>
            </a:r>
          </a:p>
        </p:txBody>
      </p:sp>
    </p:spTree>
    <p:extLst>
      <p:ext uri="{BB962C8B-B14F-4D97-AF65-F5344CB8AC3E}">
        <p14:creationId xmlns:p14="http://schemas.microsoft.com/office/powerpoint/2010/main" val="171192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358042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615083"/>
            <a:ext cx="5791199" cy="45285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subtitle, content, image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51130"/>
            <a:ext cx="11424062"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023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25038" y="1051130"/>
            <a:ext cx="11424061"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title and subtitle layout</a:t>
            </a:r>
          </a:p>
        </p:txBody>
      </p:sp>
    </p:spTree>
    <p:extLst>
      <p:ext uri="{BB962C8B-B14F-4D97-AF65-F5344CB8AC3E}">
        <p14:creationId xmlns:p14="http://schemas.microsoft.com/office/powerpoint/2010/main" val="183334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4" name="TextBox 3">
            <a:extLst>
              <a:ext uri="{FF2B5EF4-FFF2-40B4-BE49-F238E27FC236}">
                <a16:creationId xmlns:a16="http://schemas.microsoft.com/office/drawing/2014/main" id="{9A85B178-48DE-F116-DA62-DDDD0C02C33F}"/>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5" name="Graphic 4">
            <a:extLst>
              <a:ext uri="{FF2B5EF4-FFF2-40B4-BE49-F238E27FC236}">
                <a16:creationId xmlns:a16="http://schemas.microsoft.com/office/drawing/2014/main" id="{5FFA95F2-4148-1F47-512A-7995E770EF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338002"/>
            <a:ext cx="388818" cy="232516"/>
          </a:xfrm>
          <a:prstGeom prst="rect">
            <a:avLst/>
          </a:prstGeom>
        </p:spPr>
      </p:pic>
    </p:spTree>
    <p:extLst>
      <p:ext uri="{BB962C8B-B14F-4D97-AF65-F5344CB8AC3E}">
        <p14:creationId xmlns:p14="http://schemas.microsoft.com/office/powerpoint/2010/main" val="4820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90203"/>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90203"/>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28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34716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content, and two-column layout</a:t>
            </a:r>
          </a:p>
        </p:txBody>
      </p:sp>
    </p:spTree>
    <p:extLst>
      <p:ext uri="{BB962C8B-B14F-4D97-AF65-F5344CB8AC3E}">
        <p14:creationId xmlns:p14="http://schemas.microsoft.com/office/powerpoint/2010/main" val="17387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7153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list with subtitle layout</a:t>
            </a:r>
          </a:p>
        </p:txBody>
      </p:sp>
    </p:spTree>
    <p:extLst>
      <p:ext uri="{BB962C8B-B14F-4D97-AF65-F5344CB8AC3E}">
        <p14:creationId xmlns:p14="http://schemas.microsoft.com/office/powerpoint/2010/main" val="33703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with images layout</a:t>
            </a:r>
          </a:p>
        </p:txBody>
      </p:sp>
    </p:spTree>
    <p:extLst>
      <p:ext uri="{BB962C8B-B14F-4D97-AF65-F5344CB8AC3E}">
        <p14:creationId xmlns:p14="http://schemas.microsoft.com/office/powerpoint/2010/main" val="15121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vert="horz" lIns="0" tIns="45720" rIns="0" bIns="45720" rtlCol="0" anchor="ctr" anchorCtr="0">
            <a:noAutofit/>
          </a:bodyPr>
          <a:lstStyle>
            <a:lvl1pPr>
              <a:defRPr lang="en-US" dirty="0"/>
            </a:lvl1pPr>
          </a:lstStyle>
          <a:p>
            <a:pPr lvl="0"/>
            <a:r>
              <a:rPr lang="en-US" dirty="0"/>
              <a:t>Two-row with images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38685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Three-column with square images layout</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29776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hasCustomPrompt="1"/>
          </p:nvPr>
        </p:nvSpPr>
        <p:spPr/>
        <p:txBody>
          <a:bodyPr/>
          <a:lstStyle/>
          <a:p>
            <a:r>
              <a:rPr lang="en-US" dirty="0"/>
              <a:t>Three-column with circular icons layout</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hasCustomPrompt="1"/>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hasCustomPrompt="1"/>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hasCustomPrompt="1"/>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90846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Three-column with eyebrows layout</a:t>
            </a:r>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15" name="Text Placeholder 12">
            <a:extLst>
              <a:ext uri="{FF2B5EF4-FFF2-40B4-BE49-F238E27FC236}">
                <a16:creationId xmlns:a16="http://schemas.microsoft.com/office/drawing/2014/main" id="{568A5C1F-7C14-4797-B9E1-767D9F747284}"/>
              </a:ext>
            </a:extLst>
          </p:cNvPr>
          <p:cNvSpPr>
            <a:spLocks noGrp="1"/>
          </p:cNvSpPr>
          <p:nvPr>
            <p:ph type="body" sz="quarter" idx="14" hasCustomPrompt="1"/>
          </p:nvPr>
        </p:nvSpPr>
        <p:spPr>
          <a:xfrm>
            <a:off x="733690"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7" name="Text Placeholder 12">
            <a:extLst>
              <a:ext uri="{FF2B5EF4-FFF2-40B4-BE49-F238E27FC236}">
                <a16:creationId xmlns:a16="http://schemas.microsoft.com/office/drawing/2014/main" id="{F162436A-50E0-4592-B569-0BA0BA1322FA}"/>
              </a:ext>
            </a:extLst>
          </p:cNvPr>
          <p:cNvSpPr>
            <a:spLocks noGrp="1"/>
          </p:cNvSpPr>
          <p:nvPr>
            <p:ph type="body" sz="quarter" idx="17" hasCustomPrompt="1"/>
          </p:nvPr>
        </p:nvSpPr>
        <p:spPr>
          <a:xfrm>
            <a:off x="8607578"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8" name="Text Placeholder 12">
            <a:extLst>
              <a:ext uri="{FF2B5EF4-FFF2-40B4-BE49-F238E27FC236}">
                <a16:creationId xmlns:a16="http://schemas.microsoft.com/office/drawing/2014/main" id="{1F24B680-0C4C-46D9-95A3-865795779CC3}"/>
              </a:ext>
            </a:extLst>
          </p:cNvPr>
          <p:cNvSpPr>
            <a:spLocks noGrp="1"/>
          </p:cNvSpPr>
          <p:nvPr>
            <p:ph type="body" sz="quarter" idx="20" hasCustomPrompt="1"/>
          </p:nvPr>
        </p:nvSpPr>
        <p:spPr>
          <a:xfrm>
            <a:off x="4670634"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145942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with Subheading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Three-column with headings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92836"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92836"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4319928"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8220755"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4493664"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4493664"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8394491"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8394491"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75886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hasCustomPrompt="1"/>
          </p:nvPr>
        </p:nvSpPr>
        <p:spPr>
          <a:xfrm>
            <a:off x="419100" y="342901"/>
            <a:ext cx="11430000" cy="647176"/>
          </a:xfrm>
        </p:spPr>
        <p:txBody>
          <a:bodyPr/>
          <a:lstStyle/>
          <a:p>
            <a:r>
              <a:rPr lang="en-US" dirty="0"/>
              <a:t>Three-column with content and images layout</a:t>
            </a:r>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396422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Three-box content layout</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352028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hasCustomPrompt="1"/>
          </p:nvPr>
        </p:nvSpPr>
        <p:spPr>
          <a:xfrm>
            <a:off x="419100" y="342901"/>
            <a:ext cx="11429999" cy="647176"/>
          </a:xfrm>
        </p:spPr>
        <p:txBody>
          <a:bodyPr/>
          <a:lstStyle/>
          <a:p>
            <a:r>
              <a:rPr lang="en-US" dirty="0"/>
              <a:t>Three-box content with images layout</a:t>
            </a:r>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0873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Title, content, and three-column layout</a:t>
            </a:r>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2361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hasCustomPrompt="1"/>
          </p:nvPr>
        </p:nvSpPr>
        <p:spPr>
          <a:xfrm>
            <a:off x="419100" y="342901"/>
            <a:ext cx="11429999" cy="647176"/>
          </a:xfrm>
        </p:spPr>
        <p:txBody>
          <a:bodyPr/>
          <a:lstStyle/>
          <a:p>
            <a:r>
              <a:rPr lang="en-US" dirty="0"/>
              <a:t>Title, content, icon, and three-column layout</a:t>
            </a:r>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540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hasCustomPrompt="1"/>
          </p:nvPr>
        </p:nvSpPr>
        <p:spPr>
          <a:xfrm>
            <a:off x="419100" y="342901"/>
            <a:ext cx="11429999" cy="647176"/>
          </a:xfrm>
        </p:spPr>
        <p:txBody>
          <a:bodyPr/>
          <a:lstStyle/>
          <a:p>
            <a:r>
              <a:rPr lang="en-US" dirty="0"/>
              <a:t>Four-column content and icon layout</a:t>
            </a:r>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58854D2F-6CCC-4DF7-999B-BAA1DE47DAC6}"/>
              </a:ext>
            </a:extLst>
          </p:cNvPr>
          <p:cNvSpPr>
            <a:spLocks noGrp="1"/>
          </p:cNvSpPr>
          <p:nvPr>
            <p:ph type="body" sz="quarter" idx="14" hasCustomPrompt="1"/>
          </p:nvPr>
        </p:nvSpPr>
        <p:spPr>
          <a:xfrm>
            <a:off x="619391"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5" name="Text Placeholder 12">
            <a:extLst>
              <a:ext uri="{FF2B5EF4-FFF2-40B4-BE49-F238E27FC236}">
                <a16:creationId xmlns:a16="http://schemas.microsoft.com/office/drawing/2014/main" id="{1D47C67D-F3C1-4698-B501-2DD6E172F678}"/>
              </a:ext>
            </a:extLst>
          </p:cNvPr>
          <p:cNvSpPr>
            <a:spLocks noGrp="1"/>
          </p:cNvSpPr>
          <p:nvPr>
            <p:ph type="body" sz="quarter" idx="17" hasCustomPrompt="1"/>
          </p:nvPr>
        </p:nvSpPr>
        <p:spPr>
          <a:xfrm>
            <a:off x="3490832"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2" name="Text Placeholder 12">
            <a:extLst>
              <a:ext uri="{FF2B5EF4-FFF2-40B4-BE49-F238E27FC236}">
                <a16:creationId xmlns:a16="http://schemas.microsoft.com/office/drawing/2014/main" id="{FABC4204-B552-4C7B-A853-025870FBF217}"/>
              </a:ext>
            </a:extLst>
          </p:cNvPr>
          <p:cNvSpPr>
            <a:spLocks noGrp="1"/>
          </p:cNvSpPr>
          <p:nvPr>
            <p:ph type="body" sz="quarter" idx="20" hasCustomPrompt="1"/>
          </p:nvPr>
        </p:nvSpPr>
        <p:spPr>
          <a:xfrm>
            <a:off x="9238146"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4" name="Text Placeholder 12">
            <a:extLst>
              <a:ext uri="{FF2B5EF4-FFF2-40B4-BE49-F238E27FC236}">
                <a16:creationId xmlns:a16="http://schemas.microsoft.com/office/drawing/2014/main" id="{073F2B04-7AD2-48D2-99EB-8F67491FC09F}"/>
              </a:ext>
            </a:extLst>
          </p:cNvPr>
          <p:cNvSpPr>
            <a:spLocks noGrp="1"/>
          </p:cNvSpPr>
          <p:nvPr>
            <p:ph type="body" sz="quarter" idx="23" hasCustomPrompt="1"/>
          </p:nvPr>
        </p:nvSpPr>
        <p:spPr>
          <a:xfrm>
            <a:off x="6364488"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39275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33676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round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426251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square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24271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0C8F3CA-E2BE-1C64-14B5-F889B194D036}"/>
              </a:ext>
            </a:extLst>
          </p:cNvPr>
          <p:cNvSpPr>
            <a:spLocks noGrp="1"/>
          </p:cNvSpPr>
          <p:nvPr>
            <p:ph type="title" hasCustomPrompt="1"/>
          </p:nvPr>
        </p:nvSpPr>
        <p:spPr>
          <a:xfrm>
            <a:off x="419100" y="356258"/>
            <a:ext cx="11430001" cy="638175"/>
          </a:xfrm>
        </p:spPr>
        <p:txBody>
          <a:bodyPr/>
          <a:lstStyle/>
          <a:p>
            <a:r>
              <a:rPr lang="en-US" dirty="0"/>
              <a:t>Four-block icon and content layout</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6951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hasCustomPrompt="1"/>
          </p:nvPr>
        </p:nvSpPr>
        <p:spPr>
          <a:xfrm>
            <a:off x="419100" y="342901"/>
            <a:ext cx="11429999" cy="647176"/>
          </a:xfrm>
        </p:spPr>
        <p:txBody>
          <a:bodyPr/>
          <a:lstStyle>
            <a:lvl1pPr>
              <a:defRPr/>
            </a:lvl1pPr>
          </a:lstStyle>
          <a:p>
            <a:r>
              <a:rPr lang="en-US" dirty="0"/>
              <a:t>Four images with content layout</a:t>
            </a:r>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902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Four-row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37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Five-column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7236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a:xfrm>
            <a:off x="419100" y="345625"/>
            <a:ext cx="11430000" cy="638175"/>
          </a:xfrm>
        </p:spPr>
        <p:txBody>
          <a:bodyPr/>
          <a:lstStyle/>
          <a:p>
            <a:r>
              <a:rPr lang="en-US" dirty="0"/>
              <a:t>Five-column circular icon, heading, and content layout</a:t>
            </a:r>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3175" cap="rnd">
            <a:solidFill>
              <a:srgbClr val="42B4FF"/>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6" name="Text Placeholder 2">
            <a:extLst>
              <a:ext uri="{FF2B5EF4-FFF2-40B4-BE49-F238E27FC236}">
                <a16:creationId xmlns:a16="http://schemas.microsoft.com/office/drawing/2014/main" id="{A61840EB-CA45-4476-A575-305742C04D5E}"/>
              </a:ext>
            </a:extLst>
          </p:cNvPr>
          <p:cNvSpPr>
            <a:spLocks noGrp="1"/>
          </p:cNvSpPr>
          <p:nvPr>
            <p:ph type="body" idx="1" hasCustomPrompt="1"/>
          </p:nvPr>
        </p:nvSpPr>
        <p:spPr>
          <a:xfrm>
            <a:off x="419100"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7" name="Text Placeholder 12">
            <a:extLst>
              <a:ext uri="{FF2B5EF4-FFF2-40B4-BE49-F238E27FC236}">
                <a16:creationId xmlns:a16="http://schemas.microsoft.com/office/drawing/2014/main" id="{F46AA240-F079-4F03-A441-6CF63BB3C4C5}"/>
              </a:ext>
            </a:extLst>
          </p:cNvPr>
          <p:cNvSpPr>
            <a:spLocks noGrp="1"/>
          </p:cNvSpPr>
          <p:nvPr>
            <p:ph type="body" sz="quarter" idx="14" hasCustomPrompt="1"/>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8" name="Text Placeholder 2">
            <a:extLst>
              <a:ext uri="{FF2B5EF4-FFF2-40B4-BE49-F238E27FC236}">
                <a16:creationId xmlns:a16="http://schemas.microsoft.com/office/drawing/2014/main" id="{E7E5C9DE-D23F-49F3-96BC-C60ACF46E0C1}"/>
              </a:ext>
            </a:extLst>
          </p:cNvPr>
          <p:cNvSpPr>
            <a:spLocks noGrp="1"/>
          </p:cNvSpPr>
          <p:nvPr>
            <p:ph type="body" idx="15" hasCustomPrompt="1"/>
          </p:nvPr>
        </p:nvSpPr>
        <p:spPr>
          <a:xfrm>
            <a:off x="2770926"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9" name="Text Placeholder 12">
            <a:extLst>
              <a:ext uri="{FF2B5EF4-FFF2-40B4-BE49-F238E27FC236}">
                <a16:creationId xmlns:a16="http://schemas.microsoft.com/office/drawing/2014/main" id="{1C81B28B-812F-4663-BD93-13B40FE882E5}"/>
              </a:ext>
            </a:extLst>
          </p:cNvPr>
          <p:cNvSpPr>
            <a:spLocks noGrp="1"/>
          </p:cNvSpPr>
          <p:nvPr>
            <p:ph type="body" sz="quarter" idx="16" hasCustomPrompt="1"/>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0" name="Text Placeholder 2">
            <a:extLst>
              <a:ext uri="{FF2B5EF4-FFF2-40B4-BE49-F238E27FC236}">
                <a16:creationId xmlns:a16="http://schemas.microsoft.com/office/drawing/2014/main" id="{5D04C760-1572-4A79-808D-BA447ABF8BA8}"/>
              </a:ext>
            </a:extLst>
          </p:cNvPr>
          <p:cNvSpPr>
            <a:spLocks noGrp="1"/>
          </p:cNvSpPr>
          <p:nvPr>
            <p:ph type="body" idx="17" hasCustomPrompt="1"/>
          </p:nvPr>
        </p:nvSpPr>
        <p:spPr>
          <a:xfrm>
            <a:off x="512275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Text Placeholder 12">
            <a:extLst>
              <a:ext uri="{FF2B5EF4-FFF2-40B4-BE49-F238E27FC236}">
                <a16:creationId xmlns:a16="http://schemas.microsoft.com/office/drawing/2014/main" id="{3E67BEEA-32C4-4A2D-A8CB-3EB33914A811}"/>
              </a:ext>
            </a:extLst>
          </p:cNvPr>
          <p:cNvSpPr>
            <a:spLocks noGrp="1"/>
          </p:cNvSpPr>
          <p:nvPr>
            <p:ph type="body" sz="quarter" idx="18" hasCustomPrompt="1"/>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2" name="Text Placeholder 2">
            <a:extLst>
              <a:ext uri="{FF2B5EF4-FFF2-40B4-BE49-F238E27FC236}">
                <a16:creationId xmlns:a16="http://schemas.microsoft.com/office/drawing/2014/main" id="{65D2E243-576F-406C-8D8E-E9BF143543CC}"/>
              </a:ext>
            </a:extLst>
          </p:cNvPr>
          <p:cNvSpPr>
            <a:spLocks noGrp="1"/>
          </p:cNvSpPr>
          <p:nvPr>
            <p:ph type="body" idx="19" hasCustomPrompt="1"/>
          </p:nvPr>
        </p:nvSpPr>
        <p:spPr>
          <a:xfrm>
            <a:off x="7474577"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3" name="Text Placeholder 12">
            <a:extLst>
              <a:ext uri="{FF2B5EF4-FFF2-40B4-BE49-F238E27FC236}">
                <a16:creationId xmlns:a16="http://schemas.microsoft.com/office/drawing/2014/main" id="{0296E8C2-919C-415F-BCA6-1846B3787E98}"/>
              </a:ext>
            </a:extLst>
          </p:cNvPr>
          <p:cNvSpPr>
            <a:spLocks noGrp="1"/>
          </p:cNvSpPr>
          <p:nvPr>
            <p:ph type="body" sz="quarter" idx="20" hasCustomPrompt="1"/>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4" name="Text Placeholder 2">
            <a:extLst>
              <a:ext uri="{FF2B5EF4-FFF2-40B4-BE49-F238E27FC236}">
                <a16:creationId xmlns:a16="http://schemas.microsoft.com/office/drawing/2014/main" id="{CC16E155-7D50-49B0-9A50-F32B0018062B}"/>
              </a:ext>
            </a:extLst>
          </p:cNvPr>
          <p:cNvSpPr>
            <a:spLocks noGrp="1"/>
          </p:cNvSpPr>
          <p:nvPr>
            <p:ph type="body" idx="21" hasCustomPrompt="1"/>
          </p:nvPr>
        </p:nvSpPr>
        <p:spPr>
          <a:xfrm>
            <a:off x="982640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Text Placeholder 12">
            <a:extLst>
              <a:ext uri="{FF2B5EF4-FFF2-40B4-BE49-F238E27FC236}">
                <a16:creationId xmlns:a16="http://schemas.microsoft.com/office/drawing/2014/main" id="{D472FAF7-29BD-4AB3-8850-1FC1EC028545}"/>
              </a:ext>
            </a:extLst>
          </p:cNvPr>
          <p:cNvSpPr>
            <a:spLocks noGrp="1"/>
          </p:cNvSpPr>
          <p:nvPr>
            <p:ph type="body" sz="quarter" idx="22" hasCustomPrompt="1"/>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17489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Use Cases: Check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1292095" y="137934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1292095" y="230732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1292095" y="323530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1292095" y="416328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4" name="Text Placeholder 9">
            <a:extLst>
              <a:ext uri="{FF2B5EF4-FFF2-40B4-BE49-F238E27FC236}">
                <a16:creationId xmlns:a16="http://schemas.microsoft.com/office/drawing/2014/main" id="{3F64019A-9444-E8BF-5E93-A4522E7A60F7}"/>
              </a:ext>
            </a:extLst>
          </p:cNvPr>
          <p:cNvSpPr>
            <a:spLocks noGrp="1"/>
          </p:cNvSpPr>
          <p:nvPr>
            <p:ph type="body" sz="quarter" idx="15" hasCustomPrompt="1"/>
          </p:nvPr>
        </p:nvSpPr>
        <p:spPr>
          <a:xfrm>
            <a:off x="1292095" y="5091261"/>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grpSp>
        <p:nvGrpSpPr>
          <p:cNvPr id="15" name="Group 14">
            <a:extLst>
              <a:ext uri="{FF2B5EF4-FFF2-40B4-BE49-F238E27FC236}">
                <a16:creationId xmlns:a16="http://schemas.microsoft.com/office/drawing/2014/main" id="{ABA4AED8-3593-E3C7-2A53-260D635D2991}"/>
              </a:ext>
            </a:extLst>
          </p:cNvPr>
          <p:cNvGrpSpPr/>
          <p:nvPr userDrawn="1"/>
        </p:nvGrpSpPr>
        <p:grpSpPr>
          <a:xfrm>
            <a:off x="419100" y="1348973"/>
            <a:ext cx="500896" cy="500896"/>
            <a:chOff x="1422185" y="1579726"/>
            <a:chExt cx="1060908" cy="1060908"/>
          </a:xfrm>
        </p:grpSpPr>
        <p:sp>
          <p:nvSpPr>
            <p:cNvPr id="16" name="Oval 15">
              <a:extLst>
                <a:ext uri="{FF2B5EF4-FFF2-40B4-BE49-F238E27FC236}">
                  <a16:creationId xmlns:a16="http://schemas.microsoft.com/office/drawing/2014/main" id="{3618912E-8CB2-EBA1-BF5E-D8B09770FBE5}"/>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17" name="Graphic 11" descr="Checkmark">
              <a:extLst>
                <a:ext uri="{FF2B5EF4-FFF2-40B4-BE49-F238E27FC236}">
                  <a16:creationId xmlns:a16="http://schemas.microsoft.com/office/drawing/2014/main" id="{CCDD29EF-8274-7675-1C6B-D7191DC5057D}"/>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18" name="Group 17">
            <a:extLst>
              <a:ext uri="{FF2B5EF4-FFF2-40B4-BE49-F238E27FC236}">
                <a16:creationId xmlns:a16="http://schemas.microsoft.com/office/drawing/2014/main" id="{7A1AC6BF-DFAD-25C7-5DA6-A04D4B214AB7}"/>
              </a:ext>
            </a:extLst>
          </p:cNvPr>
          <p:cNvGrpSpPr/>
          <p:nvPr userDrawn="1"/>
        </p:nvGrpSpPr>
        <p:grpSpPr>
          <a:xfrm>
            <a:off x="419100" y="5051130"/>
            <a:ext cx="500896" cy="500896"/>
            <a:chOff x="1422185" y="1579726"/>
            <a:chExt cx="1060908" cy="1060908"/>
          </a:xfrm>
        </p:grpSpPr>
        <p:sp>
          <p:nvSpPr>
            <p:cNvPr id="19" name="Oval 18">
              <a:extLst>
                <a:ext uri="{FF2B5EF4-FFF2-40B4-BE49-F238E27FC236}">
                  <a16:creationId xmlns:a16="http://schemas.microsoft.com/office/drawing/2014/main" id="{411F1EE3-D550-D3BF-7081-9F669CBBA0D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0" name="Graphic 11" descr="Checkmark">
              <a:extLst>
                <a:ext uri="{FF2B5EF4-FFF2-40B4-BE49-F238E27FC236}">
                  <a16:creationId xmlns:a16="http://schemas.microsoft.com/office/drawing/2014/main" id="{8BD184F8-E9C2-7453-DA91-BAD0A7991E80}"/>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1" name="Group 20">
            <a:extLst>
              <a:ext uri="{FF2B5EF4-FFF2-40B4-BE49-F238E27FC236}">
                <a16:creationId xmlns:a16="http://schemas.microsoft.com/office/drawing/2014/main" id="{713D8B05-C7A4-BDFB-71FB-DB6E8D363004}"/>
              </a:ext>
            </a:extLst>
          </p:cNvPr>
          <p:cNvGrpSpPr/>
          <p:nvPr userDrawn="1"/>
        </p:nvGrpSpPr>
        <p:grpSpPr>
          <a:xfrm>
            <a:off x="419100" y="2274512"/>
            <a:ext cx="500896" cy="500896"/>
            <a:chOff x="1422185" y="1579726"/>
            <a:chExt cx="1060908" cy="1060908"/>
          </a:xfrm>
        </p:grpSpPr>
        <p:sp>
          <p:nvSpPr>
            <p:cNvPr id="22" name="Oval 21">
              <a:extLst>
                <a:ext uri="{FF2B5EF4-FFF2-40B4-BE49-F238E27FC236}">
                  <a16:creationId xmlns:a16="http://schemas.microsoft.com/office/drawing/2014/main" id="{AD75B61B-43C2-985D-7848-853DE066F94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3" name="Graphic 11" descr="Checkmark">
              <a:extLst>
                <a:ext uri="{FF2B5EF4-FFF2-40B4-BE49-F238E27FC236}">
                  <a16:creationId xmlns:a16="http://schemas.microsoft.com/office/drawing/2014/main" id="{20BB3EDD-F074-A059-65DA-76E08F7F930A}"/>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4" name="Group 23">
            <a:extLst>
              <a:ext uri="{FF2B5EF4-FFF2-40B4-BE49-F238E27FC236}">
                <a16:creationId xmlns:a16="http://schemas.microsoft.com/office/drawing/2014/main" id="{C296B3C4-799E-A1BC-64ED-B47549F74A98}"/>
              </a:ext>
            </a:extLst>
          </p:cNvPr>
          <p:cNvGrpSpPr/>
          <p:nvPr userDrawn="1"/>
        </p:nvGrpSpPr>
        <p:grpSpPr>
          <a:xfrm>
            <a:off x="419100" y="3200051"/>
            <a:ext cx="500896" cy="500896"/>
            <a:chOff x="1422185" y="1579726"/>
            <a:chExt cx="1060908" cy="1060908"/>
          </a:xfrm>
        </p:grpSpPr>
        <p:sp>
          <p:nvSpPr>
            <p:cNvPr id="25" name="Oval 24">
              <a:extLst>
                <a:ext uri="{FF2B5EF4-FFF2-40B4-BE49-F238E27FC236}">
                  <a16:creationId xmlns:a16="http://schemas.microsoft.com/office/drawing/2014/main" id="{4B7C98C4-C117-E862-FA3E-BA77D9F8D1B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6" name="Graphic 11" descr="Checkmark">
              <a:extLst>
                <a:ext uri="{FF2B5EF4-FFF2-40B4-BE49-F238E27FC236}">
                  <a16:creationId xmlns:a16="http://schemas.microsoft.com/office/drawing/2014/main" id="{C6350DE8-4421-83D9-510C-331150A1D75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7" name="Group 26">
            <a:extLst>
              <a:ext uri="{FF2B5EF4-FFF2-40B4-BE49-F238E27FC236}">
                <a16:creationId xmlns:a16="http://schemas.microsoft.com/office/drawing/2014/main" id="{5FE5288D-8C63-E6FE-4635-36BF83D49C12}"/>
              </a:ext>
            </a:extLst>
          </p:cNvPr>
          <p:cNvGrpSpPr/>
          <p:nvPr userDrawn="1"/>
        </p:nvGrpSpPr>
        <p:grpSpPr>
          <a:xfrm>
            <a:off x="419100" y="4125590"/>
            <a:ext cx="500896" cy="500896"/>
            <a:chOff x="1422185" y="1579726"/>
            <a:chExt cx="1060908" cy="1060908"/>
          </a:xfrm>
        </p:grpSpPr>
        <p:sp>
          <p:nvSpPr>
            <p:cNvPr id="28" name="Oval 27">
              <a:extLst>
                <a:ext uri="{FF2B5EF4-FFF2-40B4-BE49-F238E27FC236}">
                  <a16:creationId xmlns:a16="http://schemas.microsoft.com/office/drawing/2014/main" id="{66897C27-D305-EDB8-2AC4-1E6D2BFF093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9" name="Graphic 11" descr="Checkmark">
              <a:extLst>
                <a:ext uri="{FF2B5EF4-FFF2-40B4-BE49-F238E27FC236}">
                  <a16:creationId xmlns:a16="http://schemas.microsoft.com/office/drawing/2014/main" id="{DD39B85B-97F3-8601-DA52-44014F4078DB}"/>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spTree>
    <p:extLst>
      <p:ext uri="{BB962C8B-B14F-4D97-AF65-F5344CB8AC3E}">
        <p14:creationId xmlns:p14="http://schemas.microsoft.com/office/powerpoint/2010/main" val="282493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Use Cases: Boxes">
    <p:bg>
      <p:bgPr>
        <a:solidFill>
          <a:schemeClr val="bg1"/>
        </a:solidFill>
        <a:effectLst/>
      </p:bgPr>
    </p:bg>
    <p:spTree>
      <p:nvGrpSpPr>
        <p:cNvPr id="1" name=""/>
        <p:cNvGrpSpPr/>
        <p:nvPr/>
      </p:nvGrpSpPr>
      <p:grpSpPr>
        <a:xfrm>
          <a:off x="0" y="0"/>
          <a:ext cx="0" cy="0"/>
          <a:chOff x="0" y="0"/>
          <a:chExt cx="0" cy="0"/>
        </a:xfrm>
      </p:grpSpPr>
      <p:sp>
        <p:nvSpPr>
          <p:cNvPr id="4" name="Graphic 13">
            <a:extLst>
              <a:ext uri="{FF2B5EF4-FFF2-40B4-BE49-F238E27FC236}">
                <a16:creationId xmlns:a16="http://schemas.microsoft.com/office/drawing/2014/main" id="{A0E2B36D-28EC-D6FD-5AAD-4BF9B8618C76}"/>
              </a:ext>
            </a:extLst>
          </p:cNvPr>
          <p:cNvSpPr/>
          <p:nvPr userDrawn="1"/>
        </p:nvSpPr>
        <p:spPr>
          <a:xfrm>
            <a:off x="9163051"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6"/>
            </a:solid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2E2C34B5-D06C-94FE-F897-148C726A84FA}"/>
              </a:ext>
            </a:extLst>
          </p:cNvPr>
          <p:cNvGrpSpPr>
            <a:grpSpLocks noChangeAspect="1"/>
          </p:cNvGrpSpPr>
          <p:nvPr userDrawn="1"/>
        </p:nvGrpSpPr>
        <p:grpSpPr>
          <a:xfrm>
            <a:off x="1213485" y="1348973"/>
            <a:ext cx="1097280" cy="1097280"/>
            <a:chOff x="1422185" y="1579726"/>
            <a:chExt cx="1060908" cy="1060908"/>
          </a:xfrm>
        </p:grpSpPr>
        <p:sp>
          <p:nvSpPr>
            <p:cNvPr id="6" name="Oval 5">
              <a:extLst>
                <a:ext uri="{FF2B5EF4-FFF2-40B4-BE49-F238E27FC236}">
                  <a16:creationId xmlns:a16="http://schemas.microsoft.com/office/drawing/2014/main" id="{2D059D62-2921-A8C9-B6E8-4C37D013E9B4}"/>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7" name="Graphic 11" descr="Checkmark">
              <a:extLst>
                <a:ext uri="{FF2B5EF4-FFF2-40B4-BE49-F238E27FC236}">
                  <a16:creationId xmlns:a16="http://schemas.microsoft.com/office/drawing/2014/main" id="{DD1079AC-7470-5106-9793-5ACB41C4994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8" name="Group 7">
            <a:extLst>
              <a:ext uri="{FF2B5EF4-FFF2-40B4-BE49-F238E27FC236}">
                <a16:creationId xmlns:a16="http://schemas.microsoft.com/office/drawing/2014/main" id="{C6AE0D3F-CFB4-DFC8-0B2E-8161E50AF2C6}"/>
              </a:ext>
            </a:extLst>
          </p:cNvPr>
          <p:cNvGrpSpPr>
            <a:grpSpLocks noChangeAspect="1"/>
          </p:cNvGrpSpPr>
          <p:nvPr userDrawn="1"/>
        </p:nvGrpSpPr>
        <p:grpSpPr>
          <a:xfrm>
            <a:off x="4128135" y="1348973"/>
            <a:ext cx="1097280" cy="1097280"/>
            <a:chOff x="1422185" y="1579726"/>
            <a:chExt cx="1060908" cy="1060908"/>
          </a:xfrm>
        </p:grpSpPr>
        <p:sp>
          <p:nvSpPr>
            <p:cNvPr id="9" name="Oval 8">
              <a:extLst>
                <a:ext uri="{FF2B5EF4-FFF2-40B4-BE49-F238E27FC236}">
                  <a16:creationId xmlns:a16="http://schemas.microsoft.com/office/drawing/2014/main" id="{378D146D-E91B-A2DD-92BF-40A59B7106D8}"/>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0" name="Graphic 11" descr="Checkmark">
              <a:extLst>
                <a:ext uri="{FF2B5EF4-FFF2-40B4-BE49-F238E27FC236}">
                  <a16:creationId xmlns:a16="http://schemas.microsoft.com/office/drawing/2014/main" id="{D6C71418-3A56-458A-498D-AB0BA84F9894}"/>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31" name="Group 30">
            <a:extLst>
              <a:ext uri="{FF2B5EF4-FFF2-40B4-BE49-F238E27FC236}">
                <a16:creationId xmlns:a16="http://schemas.microsoft.com/office/drawing/2014/main" id="{2FE690AA-F614-7B1B-2103-D64191E4C8A5}"/>
              </a:ext>
            </a:extLst>
          </p:cNvPr>
          <p:cNvGrpSpPr>
            <a:grpSpLocks noChangeAspect="1"/>
          </p:cNvGrpSpPr>
          <p:nvPr userDrawn="1"/>
        </p:nvGrpSpPr>
        <p:grpSpPr>
          <a:xfrm>
            <a:off x="7042785" y="1348973"/>
            <a:ext cx="1097280" cy="1097280"/>
            <a:chOff x="1422185" y="1579726"/>
            <a:chExt cx="1060908" cy="1060908"/>
          </a:xfrm>
        </p:grpSpPr>
        <p:sp>
          <p:nvSpPr>
            <p:cNvPr id="32" name="Oval 31">
              <a:extLst>
                <a:ext uri="{FF2B5EF4-FFF2-40B4-BE49-F238E27FC236}">
                  <a16:creationId xmlns:a16="http://schemas.microsoft.com/office/drawing/2014/main" id="{8F561B1C-EFC3-8F13-1FBE-7272F36D2782}"/>
                </a:ext>
              </a:extLst>
            </p:cNvPr>
            <p:cNvSpPr/>
            <p:nvPr userDrawn="1"/>
          </p:nvSpPr>
          <p:spPr>
            <a:xfrm>
              <a:off x="1422185" y="1579726"/>
              <a:ext cx="1060908" cy="1060908"/>
            </a:xfrm>
            <a:prstGeom prst="ellipse">
              <a:avLst/>
            </a:prstGeom>
            <a:noFill/>
            <a:ln w="28575"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3" name="Graphic 11" descr="Checkmark">
              <a:extLst>
                <a:ext uri="{FF2B5EF4-FFF2-40B4-BE49-F238E27FC236}">
                  <a16:creationId xmlns:a16="http://schemas.microsoft.com/office/drawing/2014/main" id="{02588F75-2069-91D9-2365-ECD116644861}"/>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5"/>
            </a:solidFill>
            <a:ln w="28575" cap="rnd">
              <a:solidFill>
                <a:schemeClr val="accent5"/>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34" name="Group 33">
            <a:extLst>
              <a:ext uri="{FF2B5EF4-FFF2-40B4-BE49-F238E27FC236}">
                <a16:creationId xmlns:a16="http://schemas.microsoft.com/office/drawing/2014/main" id="{34845CE8-62DD-C714-DE56-485DBD7B5D78}"/>
              </a:ext>
            </a:extLst>
          </p:cNvPr>
          <p:cNvGrpSpPr>
            <a:grpSpLocks noChangeAspect="1"/>
          </p:cNvGrpSpPr>
          <p:nvPr userDrawn="1"/>
        </p:nvGrpSpPr>
        <p:grpSpPr>
          <a:xfrm>
            <a:off x="9957436" y="1348973"/>
            <a:ext cx="1097280" cy="1097280"/>
            <a:chOff x="1422185" y="1579726"/>
            <a:chExt cx="1060908" cy="1060908"/>
          </a:xfrm>
        </p:grpSpPr>
        <p:sp>
          <p:nvSpPr>
            <p:cNvPr id="35" name="Oval 34">
              <a:extLst>
                <a:ext uri="{FF2B5EF4-FFF2-40B4-BE49-F238E27FC236}">
                  <a16:creationId xmlns:a16="http://schemas.microsoft.com/office/drawing/2014/main" id="{197B07AA-FE0F-E45D-7CC7-831465913056}"/>
                </a:ext>
              </a:extLst>
            </p:cNvPr>
            <p:cNvSpPr/>
            <p:nvPr userDrawn="1"/>
          </p:nvSpPr>
          <p:spPr>
            <a:xfrm>
              <a:off x="1422185" y="1579726"/>
              <a:ext cx="1060908" cy="1060908"/>
            </a:xfrm>
            <a:prstGeom prst="ellipse">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6" name="Graphic 11" descr="Checkmark">
              <a:extLst>
                <a:ext uri="{FF2B5EF4-FFF2-40B4-BE49-F238E27FC236}">
                  <a16:creationId xmlns:a16="http://schemas.microsoft.com/office/drawing/2014/main" id="{129D2A83-D710-FAAD-B39C-853E30ED34B3}"/>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6"/>
            </a:solidFill>
            <a:ln w="28575" cap="rnd">
              <a:solidFill>
                <a:schemeClr val="accent6"/>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sp>
        <p:nvSpPr>
          <p:cNvPr id="37" name="Graphic 13">
            <a:extLst>
              <a:ext uri="{FF2B5EF4-FFF2-40B4-BE49-F238E27FC236}">
                <a16:creationId xmlns:a16="http://schemas.microsoft.com/office/drawing/2014/main" id="{CE81FAE8-BD52-75D6-209C-134050AC8C55}"/>
              </a:ext>
            </a:extLst>
          </p:cNvPr>
          <p:cNvSpPr/>
          <p:nvPr userDrawn="1"/>
        </p:nvSpPr>
        <p:spPr>
          <a:xfrm>
            <a:off x="4191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1"/>
            </a:solidFill>
            <a:prstDash val="solid"/>
            <a:miter/>
          </a:ln>
        </p:spPr>
        <p:txBody>
          <a:bodyPr rtlCol="0" anchor="ctr"/>
          <a:lstStyle/>
          <a:p>
            <a:endParaRPr lang="en-US"/>
          </a:p>
        </p:txBody>
      </p:sp>
      <p:sp>
        <p:nvSpPr>
          <p:cNvPr id="38" name="Graphic 13">
            <a:extLst>
              <a:ext uri="{FF2B5EF4-FFF2-40B4-BE49-F238E27FC236}">
                <a16:creationId xmlns:a16="http://schemas.microsoft.com/office/drawing/2014/main" id="{38238574-7FE9-9EF5-C0D8-AEA3B4DABDD0}"/>
              </a:ext>
            </a:extLst>
          </p:cNvPr>
          <p:cNvSpPr/>
          <p:nvPr userDrawn="1"/>
        </p:nvSpPr>
        <p:spPr>
          <a:xfrm>
            <a:off x="333375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2"/>
            </a:solidFill>
            <a:prstDash val="solid"/>
            <a:miter/>
          </a:ln>
        </p:spPr>
        <p:txBody>
          <a:bodyPr rtlCol="0" anchor="ctr"/>
          <a:lstStyle/>
          <a:p>
            <a:endParaRPr lang="en-US"/>
          </a:p>
        </p:txBody>
      </p:sp>
      <p:sp>
        <p:nvSpPr>
          <p:cNvPr id="39" name="Graphic 13">
            <a:extLst>
              <a:ext uri="{FF2B5EF4-FFF2-40B4-BE49-F238E27FC236}">
                <a16:creationId xmlns:a16="http://schemas.microsoft.com/office/drawing/2014/main" id="{FA74C7F6-820B-D9F2-F6BD-D6ED60A79993}"/>
              </a:ext>
            </a:extLst>
          </p:cNvPr>
          <p:cNvSpPr/>
          <p:nvPr userDrawn="1"/>
        </p:nvSpPr>
        <p:spPr>
          <a:xfrm>
            <a:off x="62484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5"/>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5688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348348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63981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9312784"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Tree>
    <p:extLst>
      <p:ext uri="{BB962C8B-B14F-4D97-AF65-F5344CB8AC3E}">
        <p14:creationId xmlns:p14="http://schemas.microsoft.com/office/powerpoint/2010/main" val="255531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8488BA-042B-5131-5D00-85C81E47436D}"/>
              </a:ext>
            </a:extLst>
          </p:cNvPr>
          <p:cNvSpPr>
            <a:spLocks noGrp="1"/>
          </p:cNvSpPr>
          <p:nvPr>
            <p:ph type="pic" sz="quarter" idx="13" hasCustomPrompt="1"/>
          </p:nvPr>
        </p:nvSpPr>
        <p:spPr>
          <a:xfrm>
            <a:off x="6096000" y="448734"/>
            <a:ext cx="6096000" cy="6409265"/>
          </a:xfrm>
        </p:spPr>
        <p:txBody>
          <a:bodyPr anchor="ctr" anchorCtr="0">
            <a:noAutofit/>
          </a:bodyPr>
          <a:lstStyle>
            <a:lvl1pPr marL="0" indent="0" algn="ctr">
              <a:buNone/>
              <a:defRPr/>
            </a:lvl1pPr>
          </a:lstStyle>
          <a:p>
            <a:r>
              <a:rPr lang="en-US" dirty="0"/>
              <a:t>Click (or paste) to insert picture</a:t>
            </a:r>
          </a:p>
        </p:txBody>
      </p:sp>
      <p:sp>
        <p:nvSpPr>
          <p:cNvPr id="2" name="Title 1">
            <a:extLst>
              <a:ext uri="{FF2B5EF4-FFF2-40B4-BE49-F238E27FC236}">
                <a16:creationId xmlns:a16="http://schemas.microsoft.com/office/drawing/2014/main" id="{7E9502FC-BDB5-91E4-E697-696CEA66CF85}"/>
              </a:ext>
            </a:extLst>
          </p:cNvPr>
          <p:cNvSpPr>
            <a:spLocks noGrp="1"/>
          </p:cNvSpPr>
          <p:nvPr>
            <p:ph type="title" hasCustomPrompt="1"/>
          </p:nvPr>
        </p:nvSpPr>
        <p:spPr>
          <a:xfrm>
            <a:off x="425037" y="355015"/>
            <a:ext cx="5451887" cy="638175"/>
          </a:xfrm>
        </p:spPr>
        <p:txBody>
          <a:bodyPr/>
          <a:lstStyle>
            <a:lvl1pPr>
              <a:defRPr/>
            </a:lvl1pPr>
          </a:lstStyle>
          <a:p>
            <a:r>
              <a:rPr lang="en-US" dirty="0"/>
              <a:t>Use cases – industry specific</a:t>
            </a:r>
          </a:p>
        </p:txBody>
      </p:sp>
      <p:sp>
        <p:nvSpPr>
          <p:cNvPr id="7" name="Content Placeholder 6">
            <a:extLst>
              <a:ext uri="{FF2B5EF4-FFF2-40B4-BE49-F238E27FC236}">
                <a16:creationId xmlns:a16="http://schemas.microsoft.com/office/drawing/2014/main" id="{647CF485-715A-843B-D745-6020CA951F42}"/>
              </a:ext>
            </a:extLst>
          </p:cNvPr>
          <p:cNvSpPr>
            <a:spLocks noGrp="1"/>
          </p:cNvSpPr>
          <p:nvPr>
            <p:ph sz="quarter" idx="11" hasCustomPrompt="1"/>
          </p:nvPr>
        </p:nvSpPr>
        <p:spPr>
          <a:xfrm>
            <a:off x="419099" y="1382232"/>
            <a:ext cx="5451887" cy="4772025"/>
          </a:xfrm>
        </p:spPr>
        <p:txBody>
          <a:bodyPr/>
          <a:lstStyle>
            <a:lvl1pPr marL="0" indent="0">
              <a:spcBef>
                <a:spcPts val="1200"/>
              </a:spcBef>
              <a:spcAft>
                <a:spcPts val="0"/>
              </a:spcAft>
              <a:buNone/>
              <a:defRPr sz="2000" b="0">
                <a:solidFill>
                  <a:schemeClr val="tx1"/>
                </a:solidFill>
              </a:defRPr>
            </a:lvl1pPr>
            <a:lvl2pPr marL="283464" indent="-283464">
              <a:spcBef>
                <a:spcPts val="600"/>
              </a:spcBef>
              <a:spcAft>
                <a:spcPts val="0"/>
              </a:spcAft>
              <a:buFont typeface="Arial" panose="020B0604020202020204" pitchFamily="34" charset="0"/>
              <a:buChar char="•"/>
              <a:defRPr sz="2000"/>
            </a:lvl2pPr>
            <a:lvl3pPr marL="231775" indent="0">
              <a:buNone/>
              <a:defRPr/>
            </a:lvl3pPr>
            <a:lvl4pPr marL="685800" indent="0">
              <a:buNone/>
              <a:defRPr/>
            </a:lvl4pPr>
            <a:lvl5pPr marL="685800" indent="0">
              <a:buNone/>
              <a:defRPr/>
            </a:lvl5pPr>
          </a:lstStyle>
          <a:p>
            <a:pPr lvl="0"/>
            <a:r>
              <a:rPr lang="en-US" dirty="0"/>
              <a:t>Enter text</a:t>
            </a:r>
          </a:p>
        </p:txBody>
      </p:sp>
      <p:sp>
        <p:nvSpPr>
          <p:cNvPr id="5" name="Text Placeholder 4">
            <a:extLst>
              <a:ext uri="{FF2B5EF4-FFF2-40B4-BE49-F238E27FC236}">
                <a16:creationId xmlns:a16="http://schemas.microsoft.com/office/drawing/2014/main" id="{710F728F-9734-C9DC-3D20-50AD5F28645D}"/>
              </a:ext>
            </a:extLst>
          </p:cNvPr>
          <p:cNvSpPr>
            <a:spLocks noGrp="1"/>
          </p:cNvSpPr>
          <p:nvPr>
            <p:ph type="body" sz="quarter" idx="14" hasCustomPrompt="1"/>
          </p:nvPr>
        </p:nvSpPr>
        <p:spPr>
          <a:xfrm>
            <a:off x="7735824" y="0"/>
            <a:ext cx="2816352" cy="310896"/>
          </a:xfrm>
          <a:solidFill>
            <a:schemeClr val="accent2"/>
          </a:solidFill>
        </p:spPr>
        <p:txBody>
          <a:bodyPr anchor="ctr" anchorCtr="0">
            <a:noAutofit/>
          </a:bodyPr>
          <a:lstStyle>
            <a:lvl1pPr marL="0" indent="0" algn="ctr">
              <a:buNone/>
              <a:defRPr sz="1400" cap="all" baseline="0"/>
            </a:lvl1pPr>
            <a:lvl2pPr marL="228600" indent="0" algn="ctr">
              <a:buNone/>
              <a:defRPr/>
            </a:lvl2pPr>
            <a:lvl3pPr marL="231775" indent="0" algn="ctr">
              <a:buNone/>
              <a:defRPr/>
            </a:lvl3pPr>
            <a:lvl4pPr marL="685800" indent="0" algn="ctr">
              <a:buNone/>
              <a:defRPr/>
            </a:lvl4pPr>
            <a:lvl5pPr marL="685800" indent="0" algn="ctr">
              <a:buNone/>
              <a:defRPr/>
            </a:lvl5pPr>
          </a:lstStyle>
          <a:p>
            <a:pPr lvl="0"/>
            <a:r>
              <a:rPr lang="en-US" dirty="0"/>
              <a:t>Industry Name Here</a:t>
            </a:r>
          </a:p>
        </p:txBody>
      </p:sp>
    </p:spTree>
    <p:extLst>
      <p:ext uri="{BB962C8B-B14F-4D97-AF65-F5344CB8AC3E}">
        <p14:creationId xmlns:p14="http://schemas.microsoft.com/office/powerpoint/2010/main" val="413746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er: Color Box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Box 4">
            <a:extLst>
              <a:ext uri="{FF2B5EF4-FFF2-40B4-BE49-F238E27FC236}">
                <a16:creationId xmlns:a16="http://schemas.microsoft.com/office/drawing/2014/main" id="{4792D602-43DB-7862-5C0C-D1F21B4E0DA0}"/>
              </a:ext>
            </a:extLst>
          </p:cNvPr>
          <p:cNvSpPr txBox="1"/>
          <p:nvPr userDrawn="1"/>
        </p:nvSpPr>
        <p:spPr>
          <a:xfrm>
            <a:off x="1543960" y="138006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FC4A1665-F696-89A1-7DF7-972EE5133151}"/>
              </a:ext>
            </a:extLst>
          </p:cNvPr>
          <p:cNvSpPr txBox="1"/>
          <p:nvPr userDrawn="1"/>
        </p:nvSpPr>
        <p:spPr>
          <a:xfrm>
            <a:off x="7492928" y="1380064"/>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9" name="TextBox 8">
            <a:extLst>
              <a:ext uri="{FF2B5EF4-FFF2-40B4-BE49-F238E27FC236}">
                <a16:creationId xmlns:a16="http://schemas.microsoft.com/office/drawing/2014/main" id="{0112D5F1-EFE2-3E5D-F89B-F6B4529222F3}"/>
              </a:ext>
            </a:extLst>
          </p:cNvPr>
          <p:cNvSpPr txBox="1"/>
          <p:nvPr userDrawn="1"/>
        </p:nvSpPr>
        <p:spPr>
          <a:xfrm>
            <a:off x="7505754" y="3715437"/>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10" name="Freeform: Shape 9">
            <a:extLst>
              <a:ext uri="{FF2B5EF4-FFF2-40B4-BE49-F238E27FC236}">
                <a16:creationId xmlns:a16="http://schemas.microsoft.com/office/drawing/2014/main" id="{3B604A98-8FB4-7AF4-1315-5297771CB358}"/>
              </a:ext>
            </a:extLst>
          </p:cNvPr>
          <p:cNvSpPr/>
          <p:nvPr userDrawn="1"/>
        </p:nvSpPr>
        <p:spPr>
          <a:xfrm>
            <a:off x="419100" y="1503174"/>
            <a:ext cx="3606181" cy="4707125"/>
          </a:xfrm>
          <a:custGeom>
            <a:avLst/>
            <a:gdLst>
              <a:gd name="connsiteX0" fmla="*/ 1808988 w 2628995"/>
              <a:gd name="connsiteY0" fmla="*/ 0 h 2858261"/>
              <a:gd name="connsiteX1" fmla="*/ 2628995 w 2628995"/>
              <a:gd name="connsiteY1" fmla="*/ 0 h 2858261"/>
              <a:gd name="connsiteX2" fmla="*/ 2628995 w 2628995"/>
              <a:gd name="connsiteY2" fmla="*/ 2858262 h 2858261"/>
              <a:gd name="connsiteX3" fmla="*/ 0 w 2628995"/>
              <a:gd name="connsiteY3" fmla="*/ 2858262 h 2858261"/>
              <a:gd name="connsiteX4" fmla="*/ 0 w 2628995"/>
              <a:gd name="connsiteY4" fmla="*/ 0 h 2858261"/>
              <a:gd name="connsiteX5" fmla="*/ 0 w 2628995"/>
              <a:gd name="connsiteY5" fmla="*/ 0 h 2858261"/>
              <a:gd name="connsiteX6" fmla="*/ 820103 w 2628995"/>
              <a:gd name="connsiteY6" fmla="*/ 0 h 285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995" h="2858261">
                <a:moveTo>
                  <a:pt x="1808988" y="0"/>
                </a:moveTo>
                <a:lnTo>
                  <a:pt x="2628995" y="0"/>
                </a:lnTo>
                <a:lnTo>
                  <a:pt x="2628995" y="2858262"/>
                </a:lnTo>
                <a:lnTo>
                  <a:pt x="0" y="2858262"/>
                </a:lnTo>
                <a:lnTo>
                  <a:pt x="0" y="0"/>
                </a:lnTo>
                <a:lnTo>
                  <a:pt x="0" y="0"/>
                </a:lnTo>
                <a:lnTo>
                  <a:pt x="820103" y="0"/>
                </a:lnTo>
              </a:path>
            </a:pathLst>
          </a:custGeom>
          <a:noFill/>
          <a:ln w="12700" cap="flat">
            <a:solidFill>
              <a:schemeClr val="accent5"/>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53AD31D-5C4C-797F-4FF2-79F01D515A81}"/>
              </a:ext>
            </a:extLst>
          </p:cNvPr>
          <p:cNvSpPr/>
          <p:nvPr userDrawn="1"/>
        </p:nvSpPr>
        <p:spPr>
          <a:xfrm>
            <a:off x="4355480" y="1503175"/>
            <a:ext cx="7506322" cy="1956816"/>
          </a:xfrm>
          <a:custGeom>
            <a:avLst/>
            <a:gdLst>
              <a:gd name="connsiteX0" fmla="*/ 3187637 w 5474874"/>
              <a:gd name="connsiteY0" fmla="*/ 0 h 1426368"/>
              <a:gd name="connsiteX1" fmla="*/ 5474875 w 5474874"/>
              <a:gd name="connsiteY1" fmla="*/ 0 h 1426368"/>
              <a:gd name="connsiteX2" fmla="*/ 5474875 w 5474874"/>
              <a:gd name="connsiteY2" fmla="*/ 1426369 h 1426368"/>
              <a:gd name="connsiteX3" fmla="*/ 0 w 5474874"/>
              <a:gd name="connsiteY3" fmla="*/ 1426369 h 1426368"/>
              <a:gd name="connsiteX4" fmla="*/ 0 w 5474874"/>
              <a:gd name="connsiteY4" fmla="*/ 0 h 1426368"/>
              <a:gd name="connsiteX5" fmla="*/ 0 w 5474874"/>
              <a:gd name="connsiteY5" fmla="*/ 0 h 1426368"/>
              <a:gd name="connsiteX6" fmla="*/ 2287238 w 5474874"/>
              <a:gd name="connsiteY6" fmla="*/ 0 h 142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426368">
                <a:moveTo>
                  <a:pt x="3187637" y="0"/>
                </a:moveTo>
                <a:lnTo>
                  <a:pt x="5474875" y="0"/>
                </a:lnTo>
                <a:lnTo>
                  <a:pt x="5474875" y="1426369"/>
                </a:lnTo>
                <a:lnTo>
                  <a:pt x="0" y="1426369"/>
                </a:lnTo>
                <a:lnTo>
                  <a:pt x="0" y="0"/>
                </a:lnTo>
                <a:lnTo>
                  <a:pt x="0" y="0"/>
                </a:lnTo>
                <a:lnTo>
                  <a:pt x="2287238" y="0"/>
                </a:lnTo>
              </a:path>
            </a:pathLst>
          </a:custGeom>
          <a:noFill/>
          <a:ln w="12700" cap="flat">
            <a:solidFill>
              <a:schemeClr val="accent2"/>
            </a:solidFill>
            <a:prstDash val="solid"/>
            <a:miter/>
          </a:ln>
        </p:spPr>
        <p:txBody>
          <a:bodyPr rtlCol="0" anchor="ctr"/>
          <a:lstStyle/>
          <a:p>
            <a:endParaRPr lang="en-US">
              <a:solidFill>
                <a:schemeClr val="accent2"/>
              </a:solidFill>
            </a:endParaRPr>
          </a:p>
        </p:txBody>
      </p:sp>
      <p:sp>
        <p:nvSpPr>
          <p:cNvPr id="12" name="Freeform: Shape 11">
            <a:extLst>
              <a:ext uri="{FF2B5EF4-FFF2-40B4-BE49-F238E27FC236}">
                <a16:creationId xmlns:a16="http://schemas.microsoft.com/office/drawing/2014/main" id="{6EBE11F3-23F2-06CE-0CE4-CE97E7A82969}"/>
              </a:ext>
            </a:extLst>
          </p:cNvPr>
          <p:cNvSpPr/>
          <p:nvPr userDrawn="1"/>
        </p:nvSpPr>
        <p:spPr>
          <a:xfrm>
            <a:off x="4355480" y="3828027"/>
            <a:ext cx="7506322" cy="2382271"/>
          </a:xfrm>
          <a:custGeom>
            <a:avLst/>
            <a:gdLst>
              <a:gd name="connsiteX0" fmla="*/ 3177636 w 5474874"/>
              <a:gd name="connsiteY0" fmla="*/ 0 h 1165478"/>
              <a:gd name="connsiteX1" fmla="*/ 5474875 w 5474874"/>
              <a:gd name="connsiteY1" fmla="*/ 0 h 1165478"/>
              <a:gd name="connsiteX2" fmla="*/ 5474875 w 5474874"/>
              <a:gd name="connsiteY2" fmla="*/ 1165479 h 1165478"/>
              <a:gd name="connsiteX3" fmla="*/ 0 w 5474874"/>
              <a:gd name="connsiteY3" fmla="*/ 1165479 h 1165478"/>
              <a:gd name="connsiteX4" fmla="*/ 0 w 5474874"/>
              <a:gd name="connsiteY4" fmla="*/ 0 h 1165478"/>
              <a:gd name="connsiteX5" fmla="*/ 0 w 5474874"/>
              <a:gd name="connsiteY5" fmla="*/ 0 h 1165478"/>
              <a:gd name="connsiteX6" fmla="*/ 2297240 w 5474874"/>
              <a:gd name="connsiteY6" fmla="*/ 0 h 11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165478">
                <a:moveTo>
                  <a:pt x="3177636" y="0"/>
                </a:moveTo>
                <a:lnTo>
                  <a:pt x="5474875" y="0"/>
                </a:lnTo>
                <a:lnTo>
                  <a:pt x="5474875" y="1165479"/>
                </a:lnTo>
                <a:lnTo>
                  <a:pt x="0" y="1165479"/>
                </a:lnTo>
                <a:lnTo>
                  <a:pt x="0" y="0"/>
                </a:lnTo>
                <a:lnTo>
                  <a:pt x="0" y="0"/>
                </a:lnTo>
                <a:lnTo>
                  <a:pt x="2297240" y="0"/>
                </a:lnTo>
              </a:path>
            </a:pathLst>
          </a:custGeom>
          <a:noFill/>
          <a:ln w="12700" cap="flat">
            <a:solidFill>
              <a:schemeClr val="accent6"/>
            </a:solidFill>
            <a:prstDash val="solid"/>
            <a:miter/>
          </a:ln>
        </p:spPr>
        <p:txBody>
          <a:bodyPr rtlCol="0" anchor="ctr"/>
          <a:lstStyle/>
          <a:p>
            <a:endParaRPr lang="en-US"/>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681485"/>
            <a:ext cx="3255264" cy="442404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681485"/>
            <a:ext cx="7159752" cy="163321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052093"/>
            <a:ext cx="7159752" cy="2053432"/>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283165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er: Gray Boxes">
    <p:bg>
      <p:bgPr>
        <a:solidFill>
          <a:schemeClr val="bg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6114CF1-E8A5-C770-5BC8-332EC29535A0}"/>
              </a:ext>
            </a:extLst>
          </p:cNvPr>
          <p:cNvSpPr/>
          <p:nvPr userDrawn="1"/>
        </p:nvSpPr>
        <p:spPr>
          <a:xfrm>
            <a:off x="4340240" y="3714880"/>
            <a:ext cx="7506322" cy="2495419"/>
          </a:xfrm>
          <a:prstGeom prst="roundRect">
            <a:avLst>
              <a:gd name="adj" fmla="val 691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8" name="Rectangle: Rounded Corners 17">
            <a:extLst>
              <a:ext uri="{FF2B5EF4-FFF2-40B4-BE49-F238E27FC236}">
                <a16:creationId xmlns:a16="http://schemas.microsoft.com/office/drawing/2014/main" id="{9DB70997-685C-47DC-82C5-412E6884D23C}"/>
              </a:ext>
            </a:extLst>
          </p:cNvPr>
          <p:cNvSpPr/>
          <p:nvPr userDrawn="1"/>
        </p:nvSpPr>
        <p:spPr>
          <a:xfrm>
            <a:off x="419100" y="1380064"/>
            <a:ext cx="3606181" cy="4830235"/>
          </a:xfrm>
          <a:prstGeom prst="roundRect">
            <a:avLst>
              <a:gd name="adj" fmla="val 3063"/>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9" name="Rectangle: Rounded Corners 18">
            <a:extLst>
              <a:ext uri="{FF2B5EF4-FFF2-40B4-BE49-F238E27FC236}">
                <a16:creationId xmlns:a16="http://schemas.microsoft.com/office/drawing/2014/main" id="{D3CA82B0-959E-2A94-55E3-3E5CAF2872C3}"/>
              </a:ext>
            </a:extLst>
          </p:cNvPr>
          <p:cNvSpPr/>
          <p:nvPr userDrawn="1"/>
        </p:nvSpPr>
        <p:spPr>
          <a:xfrm>
            <a:off x="4340240" y="1371601"/>
            <a:ext cx="7506322" cy="2203704"/>
          </a:xfrm>
          <a:prstGeom prst="roundRect">
            <a:avLst>
              <a:gd name="adj" fmla="val 582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765304"/>
            <a:ext cx="3255264" cy="434974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765305"/>
            <a:ext cx="7159752" cy="166369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158773"/>
            <a:ext cx="7159752" cy="1956276"/>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
        <p:nvSpPr>
          <p:cNvPr id="25" name="TextBox 24">
            <a:extLst>
              <a:ext uri="{FF2B5EF4-FFF2-40B4-BE49-F238E27FC236}">
                <a16:creationId xmlns:a16="http://schemas.microsoft.com/office/drawing/2014/main" id="{BE0F12EA-2D28-8A72-1EAC-7A5248EF83D2}"/>
              </a:ext>
            </a:extLst>
          </p:cNvPr>
          <p:cNvSpPr txBox="1"/>
          <p:nvPr userDrawn="1"/>
        </p:nvSpPr>
        <p:spPr>
          <a:xfrm>
            <a:off x="594559" y="1463884"/>
            <a:ext cx="1316065" cy="276999"/>
          </a:xfrm>
          <a:prstGeom prst="rect">
            <a:avLst/>
          </a:prstGeom>
          <a:noFill/>
        </p:spPr>
        <p:txBody>
          <a:bodyPr wrap="none" lIns="0" tIns="0" rIns="0" bIns="0" rtlCol="0">
            <a:spAutoFit/>
          </a:bodyPr>
          <a:lstStyle/>
          <a:p>
            <a:pPr algn="l"/>
            <a:r>
              <a:rPr lang="en-US" sz="1800" b="1" dirty="0">
                <a:solidFill>
                  <a:schemeClr val="accent5"/>
                </a:solidFill>
              </a:rPr>
              <a:t>CHALLENGE</a:t>
            </a:r>
          </a:p>
        </p:txBody>
      </p:sp>
      <p:sp>
        <p:nvSpPr>
          <p:cNvPr id="26" name="TextBox 25">
            <a:extLst>
              <a:ext uri="{FF2B5EF4-FFF2-40B4-BE49-F238E27FC236}">
                <a16:creationId xmlns:a16="http://schemas.microsoft.com/office/drawing/2014/main" id="{75B4D537-89A0-37A3-BE90-061ED213D515}"/>
              </a:ext>
            </a:extLst>
          </p:cNvPr>
          <p:cNvSpPr txBox="1"/>
          <p:nvPr userDrawn="1"/>
        </p:nvSpPr>
        <p:spPr>
          <a:xfrm>
            <a:off x="4491738" y="1463884"/>
            <a:ext cx="1176604" cy="276999"/>
          </a:xfrm>
          <a:prstGeom prst="rect">
            <a:avLst/>
          </a:prstGeom>
          <a:noFill/>
        </p:spPr>
        <p:txBody>
          <a:bodyPr wrap="none" lIns="0" tIns="0" rIns="0" bIns="0" rtlCol="0">
            <a:spAutoFit/>
          </a:bodyPr>
          <a:lstStyle/>
          <a:p>
            <a:pPr algn="l"/>
            <a:r>
              <a:rPr lang="en-US" sz="1800" b="1" dirty="0">
                <a:solidFill>
                  <a:schemeClr val="accent2"/>
                </a:solidFill>
              </a:rPr>
              <a:t>SOLUTION</a:t>
            </a:r>
          </a:p>
        </p:txBody>
      </p:sp>
      <p:sp>
        <p:nvSpPr>
          <p:cNvPr id="27" name="TextBox 26">
            <a:extLst>
              <a:ext uri="{FF2B5EF4-FFF2-40B4-BE49-F238E27FC236}">
                <a16:creationId xmlns:a16="http://schemas.microsoft.com/office/drawing/2014/main" id="{8C988E86-C887-B43E-890A-8F9D3EB2ACCF}"/>
              </a:ext>
            </a:extLst>
          </p:cNvPr>
          <p:cNvSpPr txBox="1"/>
          <p:nvPr userDrawn="1"/>
        </p:nvSpPr>
        <p:spPr>
          <a:xfrm>
            <a:off x="4491738" y="3822117"/>
            <a:ext cx="1147750" cy="276999"/>
          </a:xfrm>
          <a:prstGeom prst="rect">
            <a:avLst/>
          </a:prstGeom>
          <a:noFill/>
        </p:spPr>
        <p:txBody>
          <a:bodyPr wrap="none" lIns="0" tIns="0" rIns="0" bIns="0" rtlCol="0">
            <a:spAutoFit/>
          </a:bodyPr>
          <a:lstStyle/>
          <a:p>
            <a:pPr algn="l"/>
            <a:r>
              <a:rPr lang="en-US" sz="1800" b="1" dirty="0">
                <a:solidFill>
                  <a:schemeClr val="accent6"/>
                </a:solidFill>
              </a:rPr>
              <a:t>OUTCOME</a:t>
            </a:r>
          </a:p>
        </p:txBody>
      </p:sp>
    </p:spTree>
    <p:extLst>
      <p:ext uri="{BB962C8B-B14F-4D97-AF65-F5344CB8AC3E}">
        <p14:creationId xmlns:p14="http://schemas.microsoft.com/office/powerpoint/2010/main" val="351221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er: Arrow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1D4873-2213-82ED-B042-58CA6D6EAF72}"/>
              </a:ext>
            </a:extLst>
          </p:cNvPr>
          <p:cNvSpPr/>
          <p:nvPr userDrawn="1"/>
        </p:nvSpPr>
        <p:spPr>
          <a:xfrm>
            <a:off x="9103578" y="1740884"/>
            <a:ext cx="2743200" cy="44694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Rectangle 6">
            <a:extLst>
              <a:ext uri="{FF2B5EF4-FFF2-40B4-BE49-F238E27FC236}">
                <a16:creationId xmlns:a16="http://schemas.microsoft.com/office/drawing/2014/main" id="{E1018681-13D4-C7B0-753A-1D298BC5E32E}"/>
              </a:ext>
            </a:extLst>
          </p:cNvPr>
          <p:cNvSpPr/>
          <p:nvPr userDrawn="1"/>
        </p:nvSpPr>
        <p:spPr>
          <a:xfrm>
            <a:off x="4746702" y="1740884"/>
            <a:ext cx="2743200" cy="446941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D0E95FDD-54B6-BC6A-4F54-B116760F09BA}"/>
              </a:ext>
            </a:extLst>
          </p:cNvPr>
          <p:cNvSpPr/>
          <p:nvPr userDrawn="1"/>
        </p:nvSpPr>
        <p:spPr>
          <a:xfrm>
            <a:off x="419099" y="1740884"/>
            <a:ext cx="2743200" cy="446941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TextBox 9">
            <a:extLst>
              <a:ext uri="{FF2B5EF4-FFF2-40B4-BE49-F238E27FC236}">
                <a16:creationId xmlns:a16="http://schemas.microsoft.com/office/drawing/2014/main" id="{9CB24228-D8B6-75DB-9B27-006E808A5FA8}"/>
              </a:ext>
            </a:extLst>
          </p:cNvPr>
          <p:cNvSpPr txBox="1"/>
          <p:nvPr userDrawn="1"/>
        </p:nvSpPr>
        <p:spPr>
          <a:xfrm>
            <a:off x="419099" y="1381057"/>
            <a:ext cx="2743200" cy="365760"/>
          </a:xfrm>
          <a:prstGeom prst="rect">
            <a:avLst/>
          </a:prstGeom>
          <a:solidFill>
            <a:srgbClr val="111724"/>
          </a:solidFill>
          <a:ln w="12700">
            <a:solidFill>
              <a:schemeClr val="accent1"/>
            </a:solidFill>
          </a:ln>
        </p:spPr>
        <p:txBody>
          <a:bodyPr wrap="none" lIns="0" tIns="0" rIns="0" bIns="0" rtlCol="0" anchor="ctr" anchorCtr="0">
            <a:noAutofit/>
          </a:bodyPr>
          <a:lstStyle/>
          <a:p>
            <a:pPr algn="ctr"/>
            <a:r>
              <a:rPr lang="en-US" sz="1800" b="1" dirty="0">
                <a:solidFill>
                  <a:schemeClr val="tx1"/>
                </a:solidFill>
              </a:rPr>
              <a:t>CHALLENGE</a:t>
            </a:r>
          </a:p>
        </p:txBody>
      </p:sp>
      <p:sp>
        <p:nvSpPr>
          <p:cNvPr id="11" name="TextBox 10">
            <a:extLst>
              <a:ext uri="{FF2B5EF4-FFF2-40B4-BE49-F238E27FC236}">
                <a16:creationId xmlns:a16="http://schemas.microsoft.com/office/drawing/2014/main" id="{88DFC401-541A-D463-B2CC-3444CB3316BA}"/>
              </a:ext>
            </a:extLst>
          </p:cNvPr>
          <p:cNvSpPr txBox="1"/>
          <p:nvPr userDrawn="1"/>
        </p:nvSpPr>
        <p:spPr>
          <a:xfrm>
            <a:off x="4746702" y="1381056"/>
            <a:ext cx="2743200" cy="365760"/>
          </a:xfrm>
          <a:prstGeom prst="rect">
            <a:avLst/>
          </a:prstGeom>
          <a:solidFill>
            <a:srgbClr val="111724"/>
          </a:solidFill>
          <a:ln w="12700">
            <a:solidFill>
              <a:schemeClr val="accent5"/>
            </a:solidFill>
          </a:ln>
        </p:spPr>
        <p:txBody>
          <a:bodyPr wrap="none" lIns="0" tIns="0" rIns="0" bIns="0" rtlCol="0" anchor="ctr" anchorCtr="0">
            <a:noAutofit/>
          </a:bodyPr>
          <a:lstStyle>
            <a:defPPr>
              <a:defRPr lang="en-US"/>
            </a:defPPr>
            <a:lvl1pPr algn="ctr">
              <a:defRPr b="1"/>
            </a:lvl1pPr>
          </a:lstStyle>
          <a:p>
            <a:pPr lvl="0"/>
            <a:r>
              <a:rPr lang="en-US" dirty="0"/>
              <a:t>SOLUTION</a:t>
            </a:r>
          </a:p>
        </p:txBody>
      </p:sp>
      <p:sp>
        <p:nvSpPr>
          <p:cNvPr id="13" name="TextBox 12">
            <a:extLst>
              <a:ext uri="{FF2B5EF4-FFF2-40B4-BE49-F238E27FC236}">
                <a16:creationId xmlns:a16="http://schemas.microsoft.com/office/drawing/2014/main" id="{75D4F545-94E1-91C3-FCE9-F885F8505EDD}"/>
              </a:ext>
            </a:extLst>
          </p:cNvPr>
          <p:cNvSpPr txBox="1"/>
          <p:nvPr userDrawn="1"/>
        </p:nvSpPr>
        <p:spPr>
          <a:xfrm>
            <a:off x="9103578" y="1381056"/>
            <a:ext cx="2743200" cy="365760"/>
          </a:xfrm>
          <a:prstGeom prst="rect">
            <a:avLst/>
          </a:prstGeom>
          <a:solidFill>
            <a:srgbClr val="111724"/>
          </a:solidFill>
          <a:ln w="12700">
            <a:solidFill>
              <a:schemeClr val="accent4"/>
            </a:solidFill>
          </a:ln>
        </p:spPr>
        <p:txBody>
          <a:bodyPr wrap="none" lIns="0" tIns="0" rIns="0" bIns="0" rtlCol="0" anchor="ctr" anchorCtr="0">
            <a:noAutofit/>
          </a:bodyPr>
          <a:lstStyle>
            <a:defPPr>
              <a:defRPr lang="en-US"/>
            </a:defPPr>
            <a:lvl1pPr lvl="0" algn="ctr">
              <a:defRPr b="1"/>
            </a:lvl1pPr>
          </a:lstStyle>
          <a:p>
            <a:pPr lvl="0"/>
            <a:r>
              <a:rPr lang="en-US" dirty="0"/>
              <a:t>OUTCOME</a:t>
            </a:r>
          </a:p>
        </p:txBody>
      </p:sp>
      <p:sp>
        <p:nvSpPr>
          <p:cNvPr id="14" name="Graphic 9">
            <a:extLst>
              <a:ext uri="{FF2B5EF4-FFF2-40B4-BE49-F238E27FC236}">
                <a16:creationId xmlns:a16="http://schemas.microsoft.com/office/drawing/2014/main" id="{04E241FE-A659-EEC6-7968-6273A31E4001}"/>
              </a:ext>
            </a:extLst>
          </p:cNvPr>
          <p:cNvSpPr/>
          <p:nvPr userDrawn="1"/>
        </p:nvSpPr>
        <p:spPr>
          <a:xfrm>
            <a:off x="3582363" y="3301020"/>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1"/>
              </a:gs>
              <a:gs pos="95000">
                <a:schemeClr val="accent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8" name="Graphic 9">
            <a:extLst>
              <a:ext uri="{FF2B5EF4-FFF2-40B4-BE49-F238E27FC236}">
                <a16:creationId xmlns:a16="http://schemas.microsoft.com/office/drawing/2014/main" id="{A71120F2-7ACE-7B7E-1F26-8466B0085DE0}"/>
              </a:ext>
            </a:extLst>
          </p:cNvPr>
          <p:cNvSpPr/>
          <p:nvPr userDrawn="1"/>
        </p:nvSpPr>
        <p:spPr>
          <a:xfrm>
            <a:off x="7773710" y="3301019"/>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5"/>
              </a:gs>
              <a:gs pos="95000">
                <a:schemeClr val="accent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45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922548"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45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9287322" y="1891165"/>
            <a:ext cx="2391508" cy="4195310"/>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Tree>
    <p:extLst>
      <p:ext uri="{BB962C8B-B14F-4D97-AF65-F5344CB8AC3E}">
        <p14:creationId xmlns:p14="http://schemas.microsoft.com/office/powerpoint/2010/main" val="33277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er: Text and 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26FC231-EC8B-760F-D59B-3A9539DA027F}"/>
              </a:ext>
            </a:extLst>
          </p:cNvPr>
          <p:cNvSpPr>
            <a:spLocks noGrp="1"/>
          </p:cNvSpPr>
          <p:nvPr>
            <p:ph type="pic" sz="quarter" idx="11" hasCustomPrompt="1"/>
          </p:nvPr>
        </p:nvSpPr>
        <p:spPr>
          <a:xfrm>
            <a:off x="5928360" y="0"/>
            <a:ext cx="6263640" cy="6858000"/>
          </a:xfrm>
        </p:spPr>
        <p:txBody>
          <a:bodyPr>
            <a:noAutofit/>
          </a:bodyPr>
          <a:lstStyle>
            <a:lvl1pPr marL="0" indent="0">
              <a:buNone/>
              <a:defRPr/>
            </a:lvl1pPr>
          </a:lstStyle>
          <a:p>
            <a:r>
              <a:rPr lang="en-US" dirty="0"/>
              <a:t>Insert photo here</a:t>
            </a:r>
          </a:p>
        </p:txBody>
      </p:sp>
      <p:sp>
        <p:nvSpPr>
          <p:cNvPr id="22" name="Text Placeholder 21">
            <a:extLst>
              <a:ext uri="{FF2B5EF4-FFF2-40B4-BE49-F238E27FC236}">
                <a16:creationId xmlns:a16="http://schemas.microsoft.com/office/drawing/2014/main" id="{6002B2C1-7DC5-1942-B4E5-C1B1E23A3AC7}"/>
              </a:ext>
            </a:extLst>
          </p:cNvPr>
          <p:cNvSpPr>
            <a:spLocks noGrp="1"/>
          </p:cNvSpPr>
          <p:nvPr>
            <p:ph type="body" sz="quarter" idx="17"/>
          </p:nvPr>
        </p:nvSpPr>
        <p:spPr>
          <a:xfrm>
            <a:off x="5928360" y="4572000"/>
            <a:ext cx="6263640" cy="2286000"/>
          </a:xfrm>
          <a:gradFill>
            <a:gsLst>
              <a:gs pos="1000">
                <a:srgbClr val="000000">
                  <a:alpha val="0"/>
                </a:srgbClr>
              </a:gs>
              <a:gs pos="100000">
                <a:srgbClr val="000000"/>
              </a:gs>
            </a:gsLst>
            <a:lin ang="5400000" scaled="1"/>
          </a:gradFill>
        </p:spPr>
        <p:txBody>
          <a:bodyPr vert="horz" wrap="square" lIns="0" tIns="45720" rIns="0" bIns="45720" rtlCol="0" anchor="b" anchorCtr="0">
            <a:noAutofit/>
          </a:bodyPr>
          <a:lstStyle>
            <a:lvl1pPr>
              <a:defRPr lang="en-US" sz="2000" dirty="0" smtClean="0">
                <a:noFill/>
              </a:defRPr>
            </a:lvl1pPr>
          </a:lstStyle>
          <a:p>
            <a:pPr marL="0" lvl="0" indent="0" algn="ctr">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C510B42D-E468-6CD1-7FC5-C90C3E3024E2}"/>
              </a:ext>
            </a:extLst>
          </p:cNvPr>
          <p:cNvSpPr>
            <a:spLocks noGrp="1"/>
          </p:cNvSpPr>
          <p:nvPr>
            <p:ph type="title" hasCustomPrompt="1"/>
          </p:nvPr>
        </p:nvSpPr>
        <p:spPr>
          <a:xfrm>
            <a:off x="419100" y="351901"/>
            <a:ext cx="5335523" cy="1019699"/>
          </a:xfrm>
        </p:spPr>
        <p:txBody>
          <a:bodyPr/>
          <a:lstStyle>
            <a:lvl1pPr>
              <a:defRPr/>
            </a:lvl1pPr>
          </a:lstStyle>
          <a:p>
            <a:r>
              <a:rPr lang="en-US" dirty="0"/>
              <a:t>Customer name and the outcome</a:t>
            </a:r>
          </a:p>
        </p:txBody>
      </p:sp>
      <p:sp>
        <p:nvSpPr>
          <p:cNvPr id="4" name="Freeform: Shape 3">
            <a:extLst>
              <a:ext uri="{FF2B5EF4-FFF2-40B4-BE49-F238E27FC236}">
                <a16:creationId xmlns:a16="http://schemas.microsoft.com/office/drawing/2014/main" id="{5A5F9319-C564-ADD0-498C-B6DE2924E50B}"/>
              </a:ext>
            </a:extLst>
          </p:cNvPr>
          <p:cNvSpPr/>
          <p:nvPr userDrawn="1"/>
        </p:nvSpPr>
        <p:spPr>
          <a:xfrm>
            <a:off x="423372" y="1598784"/>
            <a:ext cx="5331251" cy="1368815"/>
          </a:xfrm>
          <a:custGeom>
            <a:avLst/>
            <a:gdLst>
              <a:gd name="connsiteX0" fmla="*/ 2435638 w 3885152"/>
              <a:gd name="connsiteY0" fmla="*/ 0 h 993362"/>
              <a:gd name="connsiteX1" fmla="*/ 3885152 w 3885152"/>
              <a:gd name="connsiteY1" fmla="*/ 0 h 993362"/>
              <a:gd name="connsiteX2" fmla="*/ 3885152 w 3885152"/>
              <a:gd name="connsiteY2" fmla="*/ 993362 h 993362"/>
              <a:gd name="connsiteX3" fmla="*/ 0 w 3885152"/>
              <a:gd name="connsiteY3" fmla="*/ 993362 h 993362"/>
              <a:gd name="connsiteX4" fmla="*/ 0 w 3885152"/>
              <a:gd name="connsiteY4" fmla="*/ 0 h 993362"/>
              <a:gd name="connsiteX5" fmla="*/ 0 w 3885152"/>
              <a:gd name="connsiteY5" fmla="*/ 0 h 993362"/>
              <a:gd name="connsiteX6" fmla="*/ 1449419 w 3885152"/>
              <a:gd name="connsiteY6" fmla="*/ 0 h 9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3362">
                <a:moveTo>
                  <a:pt x="2435638" y="0"/>
                </a:moveTo>
                <a:lnTo>
                  <a:pt x="3885152" y="0"/>
                </a:lnTo>
                <a:lnTo>
                  <a:pt x="3885152" y="993362"/>
                </a:lnTo>
                <a:lnTo>
                  <a:pt x="0" y="993362"/>
                </a:lnTo>
                <a:lnTo>
                  <a:pt x="0" y="0"/>
                </a:lnTo>
                <a:lnTo>
                  <a:pt x="0" y="0"/>
                </a:lnTo>
                <a:lnTo>
                  <a:pt x="1449419" y="0"/>
                </a:lnTo>
              </a:path>
            </a:pathLst>
          </a:custGeom>
          <a:noFill/>
          <a:ln w="12700" cap="flat">
            <a:solidFill>
              <a:schemeClr val="accent5"/>
            </a:solidFill>
            <a:prstDash val="solid"/>
            <a:miter/>
          </a:ln>
        </p:spPr>
        <p:txBody>
          <a:bodyPr wrap="square" rtlCol="0" anchor="ctr">
            <a:noAutofit/>
          </a:bodyPr>
          <a:lstStyle/>
          <a:p>
            <a:pPr lvl="0"/>
            <a:endParaRPr lang="en-US"/>
          </a:p>
        </p:txBody>
      </p:sp>
      <p:sp>
        <p:nvSpPr>
          <p:cNvPr id="5" name="TextBox 4">
            <a:extLst>
              <a:ext uri="{FF2B5EF4-FFF2-40B4-BE49-F238E27FC236}">
                <a16:creationId xmlns:a16="http://schemas.microsoft.com/office/drawing/2014/main" id="{FE8EAC77-8049-8D39-9A09-5E2F51066703}"/>
              </a:ext>
            </a:extLst>
          </p:cNvPr>
          <p:cNvSpPr txBox="1"/>
          <p:nvPr userDrawn="1"/>
        </p:nvSpPr>
        <p:spPr>
          <a:xfrm>
            <a:off x="2410766" y="147448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2D75D493-D2CB-6CB0-D5C5-918E5577D230}"/>
              </a:ext>
            </a:extLst>
          </p:cNvPr>
          <p:cNvSpPr txBox="1"/>
          <p:nvPr userDrawn="1"/>
        </p:nvSpPr>
        <p:spPr>
          <a:xfrm>
            <a:off x="2473284" y="3068608"/>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7" name="TextBox 6">
            <a:extLst>
              <a:ext uri="{FF2B5EF4-FFF2-40B4-BE49-F238E27FC236}">
                <a16:creationId xmlns:a16="http://schemas.microsoft.com/office/drawing/2014/main" id="{A9EF7406-F04F-C13E-8323-603AB89313C3}"/>
              </a:ext>
            </a:extLst>
          </p:cNvPr>
          <p:cNvSpPr txBox="1"/>
          <p:nvPr userDrawn="1"/>
        </p:nvSpPr>
        <p:spPr>
          <a:xfrm>
            <a:off x="2486108" y="4990891"/>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9" name="Freeform: Shape 8">
            <a:extLst>
              <a:ext uri="{FF2B5EF4-FFF2-40B4-BE49-F238E27FC236}">
                <a16:creationId xmlns:a16="http://schemas.microsoft.com/office/drawing/2014/main" id="{0F3E9FF7-5EAD-761A-D633-E30B0B0DF259}"/>
              </a:ext>
            </a:extLst>
          </p:cNvPr>
          <p:cNvSpPr/>
          <p:nvPr userDrawn="1"/>
        </p:nvSpPr>
        <p:spPr>
          <a:xfrm>
            <a:off x="423372" y="3190060"/>
            <a:ext cx="5331251" cy="1543865"/>
          </a:xfrm>
          <a:custGeom>
            <a:avLst/>
            <a:gdLst>
              <a:gd name="connsiteX0" fmla="*/ 2392394 w 3885152"/>
              <a:gd name="connsiteY0" fmla="*/ 0 h 998981"/>
              <a:gd name="connsiteX1" fmla="*/ 3885152 w 3885152"/>
              <a:gd name="connsiteY1" fmla="*/ 0 h 998981"/>
              <a:gd name="connsiteX2" fmla="*/ 3885152 w 3885152"/>
              <a:gd name="connsiteY2" fmla="*/ 998982 h 998981"/>
              <a:gd name="connsiteX3" fmla="*/ 0 w 3885152"/>
              <a:gd name="connsiteY3" fmla="*/ 998982 h 998981"/>
              <a:gd name="connsiteX4" fmla="*/ 0 w 3885152"/>
              <a:gd name="connsiteY4" fmla="*/ 0 h 998981"/>
              <a:gd name="connsiteX5" fmla="*/ 0 w 3885152"/>
              <a:gd name="connsiteY5" fmla="*/ 0 h 998981"/>
              <a:gd name="connsiteX6" fmla="*/ 1492758 w 3885152"/>
              <a:gd name="connsiteY6" fmla="*/ 0 h 99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8981">
                <a:moveTo>
                  <a:pt x="2392394" y="0"/>
                </a:moveTo>
                <a:lnTo>
                  <a:pt x="3885152" y="0"/>
                </a:lnTo>
                <a:lnTo>
                  <a:pt x="3885152" y="998982"/>
                </a:lnTo>
                <a:lnTo>
                  <a:pt x="0" y="998982"/>
                </a:lnTo>
                <a:lnTo>
                  <a:pt x="0" y="0"/>
                </a:lnTo>
                <a:lnTo>
                  <a:pt x="0" y="0"/>
                </a:lnTo>
                <a:lnTo>
                  <a:pt x="1492758" y="0"/>
                </a:lnTo>
              </a:path>
            </a:pathLst>
          </a:custGeom>
          <a:noFill/>
          <a:ln w="12700" cap="flat">
            <a:solidFill>
              <a:schemeClr val="accent2"/>
            </a:solidFill>
            <a:prstDash val="solid"/>
            <a:miter/>
          </a:ln>
        </p:spPr>
        <p:txBody>
          <a:bodyPr wrap="square" rtlCol="0" anchor="ctr">
            <a:noAutofit/>
          </a:bodyPr>
          <a:lstStyle/>
          <a:p>
            <a:pPr lvl="0"/>
            <a:endParaRPr lang="en-US"/>
          </a:p>
        </p:txBody>
      </p:sp>
      <p:sp>
        <p:nvSpPr>
          <p:cNvPr id="10" name="Freeform: Shape 9">
            <a:extLst>
              <a:ext uri="{FF2B5EF4-FFF2-40B4-BE49-F238E27FC236}">
                <a16:creationId xmlns:a16="http://schemas.microsoft.com/office/drawing/2014/main" id="{65F98819-0E06-2418-4068-FA5C2AFB21A8}"/>
              </a:ext>
            </a:extLst>
          </p:cNvPr>
          <p:cNvSpPr/>
          <p:nvPr userDrawn="1"/>
        </p:nvSpPr>
        <p:spPr>
          <a:xfrm>
            <a:off x="423372" y="5114711"/>
            <a:ext cx="5331251" cy="1095589"/>
          </a:xfrm>
          <a:custGeom>
            <a:avLst/>
            <a:gdLst>
              <a:gd name="connsiteX0" fmla="*/ 2382393 w 3885152"/>
              <a:gd name="connsiteY0" fmla="*/ 0 h 799242"/>
              <a:gd name="connsiteX1" fmla="*/ 3885152 w 3885152"/>
              <a:gd name="connsiteY1" fmla="*/ 0 h 799242"/>
              <a:gd name="connsiteX2" fmla="*/ 3885152 w 3885152"/>
              <a:gd name="connsiteY2" fmla="*/ 799243 h 799242"/>
              <a:gd name="connsiteX3" fmla="*/ 0 w 3885152"/>
              <a:gd name="connsiteY3" fmla="*/ 799243 h 799242"/>
              <a:gd name="connsiteX4" fmla="*/ 0 w 3885152"/>
              <a:gd name="connsiteY4" fmla="*/ 0 h 799242"/>
              <a:gd name="connsiteX5" fmla="*/ 0 w 3885152"/>
              <a:gd name="connsiteY5" fmla="*/ 0 h 799242"/>
              <a:gd name="connsiteX6" fmla="*/ 1502759 w 3885152"/>
              <a:gd name="connsiteY6" fmla="*/ 0 h 7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799242">
                <a:moveTo>
                  <a:pt x="2382393" y="0"/>
                </a:moveTo>
                <a:lnTo>
                  <a:pt x="3885152" y="0"/>
                </a:lnTo>
                <a:lnTo>
                  <a:pt x="3885152" y="799243"/>
                </a:lnTo>
                <a:lnTo>
                  <a:pt x="0" y="799243"/>
                </a:lnTo>
                <a:lnTo>
                  <a:pt x="0" y="0"/>
                </a:lnTo>
                <a:lnTo>
                  <a:pt x="0" y="0"/>
                </a:lnTo>
                <a:lnTo>
                  <a:pt x="1502759" y="0"/>
                </a:lnTo>
              </a:path>
            </a:pathLst>
          </a:custGeom>
          <a:noFill/>
          <a:ln w="12700" cap="flat">
            <a:solidFill>
              <a:schemeClr val="accent6"/>
            </a:solidFill>
            <a:prstDash val="solid"/>
            <a:miter/>
          </a:ln>
        </p:spPr>
        <p:txBody>
          <a:bodyPr wrap="square" rtlCol="0" anchor="ctr">
            <a:noAutofit/>
          </a:bodyPr>
          <a:lstStyle/>
          <a:p>
            <a:pPr lvl="0"/>
            <a:endParaRPr lang="en-US">
              <a:solidFill>
                <a:schemeClr val="accent6"/>
              </a:solidFill>
            </a:endParaRPr>
          </a:p>
        </p:txBody>
      </p:sp>
      <p:sp>
        <p:nvSpPr>
          <p:cNvPr id="15" name="Text Placeholder 14">
            <a:extLst>
              <a:ext uri="{FF2B5EF4-FFF2-40B4-BE49-F238E27FC236}">
                <a16:creationId xmlns:a16="http://schemas.microsoft.com/office/drawing/2014/main" id="{8DE263C5-7B46-7B03-36EF-1DED52875A99}"/>
              </a:ext>
            </a:extLst>
          </p:cNvPr>
          <p:cNvSpPr>
            <a:spLocks noGrp="1"/>
          </p:cNvSpPr>
          <p:nvPr>
            <p:ph type="body" sz="quarter" idx="12" hasCustomPrompt="1"/>
          </p:nvPr>
        </p:nvSpPr>
        <p:spPr>
          <a:xfrm>
            <a:off x="537821" y="1759519"/>
            <a:ext cx="5102352" cy="1086628"/>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30 words.</a:t>
            </a:r>
          </a:p>
        </p:txBody>
      </p:sp>
      <p:sp>
        <p:nvSpPr>
          <p:cNvPr id="16" name="Text Placeholder 14">
            <a:extLst>
              <a:ext uri="{FF2B5EF4-FFF2-40B4-BE49-F238E27FC236}">
                <a16:creationId xmlns:a16="http://schemas.microsoft.com/office/drawing/2014/main" id="{AE61B4E9-B00D-B1BE-FED9-EBC5AF68A9C0}"/>
              </a:ext>
            </a:extLst>
          </p:cNvPr>
          <p:cNvSpPr>
            <a:spLocks noGrp="1"/>
          </p:cNvSpPr>
          <p:nvPr>
            <p:ph type="body" sz="quarter" idx="13" hasCustomPrompt="1"/>
          </p:nvPr>
        </p:nvSpPr>
        <p:spPr>
          <a:xfrm>
            <a:off x="537821" y="3348351"/>
            <a:ext cx="5102352" cy="1309374"/>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30 words.</a:t>
            </a:r>
          </a:p>
        </p:txBody>
      </p:sp>
      <p:sp>
        <p:nvSpPr>
          <p:cNvPr id="17" name="Text Placeholder 14">
            <a:extLst>
              <a:ext uri="{FF2B5EF4-FFF2-40B4-BE49-F238E27FC236}">
                <a16:creationId xmlns:a16="http://schemas.microsoft.com/office/drawing/2014/main" id="{2D05BB84-7C00-DC9E-728E-3A3A9FCA54DC}"/>
              </a:ext>
            </a:extLst>
          </p:cNvPr>
          <p:cNvSpPr>
            <a:spLocks noGrp="1"/>
          </p:cNvSpPr>
          <p:nvPr>
            <p:ph type="body" sz="quarter" idx="14" hasCustomPrompt="1"/>
          </p:nvPr>
        </p:nvSpPr>
        <p:spPr>
          <a:xfrm>
            <a:off x="537821" y="5286149"/>
            <a:ext cx="5102352" cy="857476"/>
          </a:xfrm>
        </p:spPr>
        <p:txBody>
          <a:bodyPr/>
          <a:lstStyle>
            <a:lvl1pPr marL="285750" indent="-285750">
              <a:buClrTx/>
              <a:buSzPct val="100000"/>
              <a:buFont typeface="Wingdings" panose="05000000000000000000" pitchFamily="2" charset="2"/>
              <a:buChar char="ü"/>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
        <p:nvSpPr>
          <p:cNvPr id="20" name="Content Placeholder 19">
            <a:extLst>
              <a:ext uri="{FF2B5EF4-FFF2-40B4-BE49-F238E27FC236}">
                <a16:creationId xmlns:a16="http://schemas.microsoft.com/office/drawing/2014/main" id="{937CBF17-11DA-83A3-A079-E18C8E1B366F}"/>
              </a:ext>
            </a:extLst>
          </p:cNvPr>
          <p:cNvSpPr>
            <a:spLocks noGrp="1"/>
          </p:cNvSpPr>
          <p:nvPr>
            <p:ph sz="quarter" idx="16" hasCustomPrompt="1"/>
          </p:nvPr>
        </p:nvSpPr>
        <p:spPr>
          <a:xfrm>
            <a:off x="9243060" y="5204460"/>
            <a:ext cx="2606040" cy="1005840"/>
          </a:xfrm>
        </p:spPr>
        <p:txBody>
          <a:bodyPr anchor="ctr" anchorCtr="0">
            <a:noAutofit/>
          </a:bodyPr>
          <a:lstStyle>
            <a:lvl1pPr marL="0" indent="0" algn="ctr">
              <a:buNone/>
              <a:defRPr/>
            </a:lvl1pPr>
            <a:lvl2pPr marL="228600" indent="0">
              <a:buNone/>
              <a:defRPr/>
            </a:lvl2pPr>
            <a:lvl3pPr marL="231775" indent="0">
              <a:buNone/>
              <a:defRPr/>
            </a:lvl3pPr>
            <a:lvl4pPr marL="685800" indent="0">
              <a:buNone/>
              <a:defRPr/>
            </a:lvl4pPr>
            <a:lvl5pPr marL="685800" indent="0">
              <a:buNone/>
              <a:defRPr/>
            </a:lvl5pPr>
          </a:lstStyle>
          <a:p>
            <a:pPr lvl="0"/>
            <a:r>
              <a:rPr lang="en-US" dirty="0"/>
              <a:t>Logo</a:t>
            </a:r>
          </a:p>
        </p:txBody>
      </p:sp>
    </p:spTree>
    <p:extLst>
      <p:ext uri="{BB962C8B-B14F-4D97-AF65-F5344CB8AC3E}">
        <p14:creationId xmlns:p14="http://schemas.microsoft.com/office/powerpoint/2010/main" val="375660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81125"/>
            <a:ext cx="8189914" cy="3009900"/>
          </a:xfrm>
        </p:spPr>
        <p:txBody>
          <a:bodyPr/>
          <a:lstStyle>
            <a:lvl1pPr>
              <a:defRPr sz="3200"/>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Content Placeholder 5">
            <a:extLst>
              <a:ext uri="{FF2B5EF4-FFF2-40B4-BE49-F238E27FC236}">
                <a16:creationId xmlns:a16="http://schemas.microsoft.com/office/drawing/2014/main" id="{368B9BC3-CF84-40DF-283C-973FA2613462}"/>
              </a:ext>
            </a:extLst>
          </p:cNvPr>
          <p:cNvSpPr>
            <a:spLocks noGrp="1"/>
          </p:cNvSpPr>
          <p:nvPr>
            <p:ph sz="quarter" idx="16"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7" name="Text Placeholder 8">
            <a:extLst>
              <a:ext uri="{FF2B5EF4-FFF2-40B4-BE49-F238E27FC236}">
                <a16:creationId xmlns:a16="http://schemas.microsoft.com/office/drawing/2014/main" id="{DDE61F8F-1252-4EB3-A3D0-A79C8EDB1A28}"/>
              </a:ext>
            </a:extLst>
          </p:cNvPr>
          <p:cNvSpPr>
            <a:spLocks noGrp="1"/>
          </p:cNvSpPr>
          <p:nvPr>
            <p:ph type="body" sz="quarter" idx="14" hasCustomPrompt="1"/>
          </p:nvPr>
        </p:nvSpPr>
        <p:spPr>
          <a:xfrm>
            <a:off x="1143000" y="4622800"/>
            <a:ext cx="8191500" cy="369332"/>
          </a:xfrm>
        </p:spPr>
        <p:txBody>
          <a:bodyPr/>
          <a:lstStyle>
            <a:lvl1pPr marL="0" indent="0">
              <a:buNone/>
              <a:defRPr sz="2000" b="1"/>
            </a:lvl1pPr>
          </a:lstStyle>
          <a:p>
            <a:pPr lvl="0"/>
            <a:r>
              <a:rPr lang="en-US" dirty="0"/>
              <a:t>Quoted Person’s Name</a:t>
            </a:r>
          </a:p>
        </p:txBody>
      </p:sp>
      <p:sp>
        <p:nvSpPr>
          <p:cNvPr id="8" name="Text Placeholder 10">
            <a:extLst>
              <a:ext uri="{FF2B5EF4-FFF2-40B4-BE49-F238E27FC236}">
                <a16:creationId xmlns:a16="http://schemas.microsoft.com/office/drawing/2014/main" id="{F210C4B5-0155-4111-B75B-57922160E1A8}"/>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11591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195573"/>
          </a:xfrm>
          <a:prstGeom prst="rect">
            <a:avLst/>
          </a:prstGeom>
        </p:spPr>
        <p:txBody>
          <a:bodyPr/>
          <a:lstStyle>
            <a:lvl1pPr>
              <a:defRPr sz="30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2" name="Content Placeholder 5">
            <a:extLst>
              <a:ext uri="{FF2B5EF4-FFF2-40B4-BE49-F238E27FC236}">
                <a16:creationId xmlns:a16="http://schemas.microsoft.com/office/drawing/2014/main" id="{9F1D3726-94DE-6232-DD14-3F78371773DC}"/>
              </a:ext>
            </a:extLst>
          </p:cNvPr>
          <p:cNvSpPr>
            <a:spLocks noGrp="1"/>
          </p:cNvSpPr>
          <p:nvPr>
            <p:ph sz="quarter" idx="16" hasCustomPrompt="1"/>
          </p:nvPr>
        </p:nvSpPr>
        <p:spPr>
          <a:xfrm>
            <a:off x="9055408" y="4926432"/>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9" name="Text Placeholder 8">
            <a:extLst>
              <a:ext uri="{FF2B5EF4-FFF2-40B4-BE49-F238E27FC236}">
                <a16:creationId xmlns:a16="http://schemas.microsoft.com/office/drawing/2014/main" id="{394E83D0-45AB-44C8-ACC1-43E4169DC2FD}"/>
              </a:ext>
            </a:extLst>
          </p:cNvPr>
          <p:cNvSpPr>
            <a:spLocks noGrp="1"/>
          </p:cNvSpPr>
          <p:nvPr>
            <p:ph type="body" sz="quarter" idx="14" hasCustomPrompt="1"/>
          </p:nvPr>
        </p:nvSpPr>
        <p:spPr>
          <a:xfrm>
            <a:off x="1474839" y="4136110"/>
            <a:ext cx="9247444" cy="369332"/>
          </a:xfrm>
        </p:spPr>
        <p:txBody>
          <a:bodyPr/>
          <a:lstStyle>
            <a:lvl1pPr marL="0" indent="0" algn="r">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277F33A-B0E5-4762-9F2E-12D5C2E4B69F}"/>
              </a:ext>
            </a:extLst>
          </p:cNvPr>
          <p:cNvSpPr>
            <a:spLocks noGrp="1"/>
          </p:cNvSpPr>
          <p:nvPr>
            <p:ph type="body" sz="quarter" idx="15" hasCustomPrompt="1"/>
          </p:nvPr>
        </p:nvSpPr>
        <p:spPr>
          <a:xfrm>
            <a:off x="1474839" y="4507647"/>
            <a:ext cx="9247444" cy="341632"/>
          </a:xfrm>
        </p:spPr>
        <p:txBody>
          <a:bodyPr/>
          <a:lstStyle>
            <a:lvl1pPr marL="0" indent="0" algn="r">
              <a:buNone/>
              <a:defRPr sz="1800"/>
            </a:lvl1pPr>
          </a:lstStyle>
          <a:p>
            <a:pPr lvl="0"/>
            <a:r>
              <a:rPr lang="en-US" dirty="0"/>
              <a:t>Quoted Person’s Job Title, Company Name</a:t>
            </a:r>
          </a:p>
        </p:txBody>
      </p:sp>
    </p:spTree>
    <p:extLst>
      <p:ext uri="{BB962C8B-B14F-4D97-AF65-F5344CB8AC3E}">
        <p14:creationId xmlns:p14="http://schemas.microsoft.com/office/powerpoint/2010/main" val="779500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90651"/>
            <a:ext cx="4953000" cy="3048000"/>
          </a:xfr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3" name="Content Placeholder 5">
            <a:extLst>
              <a:ext uri="{FF2B5EF4-FFF2-40B4-BE49-F238E27FC236}">
                <a16:creationId xmlns:a16="http://schemas.microsoft.com/office/drawing/2014/main" id="{7DF23425-5FB3-E449-A1DC-4CF469E5015B}"/>
              </a:ext>
            </a:extLst>
          </p:cNvPr>
          <p:cNvSpPr>
            <a:spLocks noGrp="1"/>
          </p:cNvSpPr>
          <p:nvPr>
            <p:ph sz="quarter" idx="20"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8" name="Text Placeholder 8">
            <a:extLst>
              <a:ext uri="{FF2B5EF4-FFF2-40B4-BE49-F238E27FC236}">
                <a16:creationId xmlns:a16="http://schemas.microsoft.com/office/drawing/2014/main" id="{7178D1C8-A818-402C-A27F-862DEF581DBE}"/>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46EF60F-3B19-4294-A136-96015AAB82A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02444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71600"/>
            <a:ext cx="4953000" cy="3086100"/>
          </a:xfrm>
          <a:prstGeom prst="rect">
            <a:avLst/>
          </a:prstGeo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Content Placeholder 5">
            <a:extLst>
              <a:ext uri="{FF2B5EF4-FFF2-40B4-BE49-F238E27FC236}">
                <a16:creationId xmlns:a16="http://schemas.microsoft.com/office/drawing/2014/main" id="{8D317426-785A-B35B-F20F-5F8CFC2ACFCC}"/>
              </a:ext>
            </a:extLst>
          </p:cNvPr>
          <p:cNvSpPr>
            <a:spLocks noGrp="1"/>
          </p:cNvSpPr>
          <p:nvPr>
            <p:ph sz="quarter" idx="17"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10" name="Text Placeholder 8">
            <a:extLst>
              <a:ext uri="{FF2B5EF4-FFF2-40B4-BE49-F238E27FC236}">
                <a16:creationId xmlns:a16="http://schemas.microsoft.com/office/drawing/2014/main" id="{85C4E74D-91E3-4952-A34C-DA709A7825DB}"/>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2" name="Text Placeholder 10">
            <a:extLst>
              <a:ext uri="{FF2B5EF4-FFF2-40B4-BE49-F238E27FC236}">
                <a16:creationId xmlns:a16="http://schemas.microsoft.com/office/drawing/2014/main" id="{CB6591F2-93EA-4086-B446-0BF211EAC6B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16331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hasCustomPrompt="1"/>
          </p:nvPr>
        </p:nvSpPr>
        <p:spPr>
          <a:xfrm>
            <a:off x="420624" y="355127"/>
            <a:ext cx="11428476" cy="638175"/>
          </a:xfrm>
        </p:spPr>
        <p:txBody>
          <a:bodyPr/>
          <a:lstStyle>
            <a:lvl1pPr>
              <a:defRPr/>
            </a:lvl1pPr>
          </a:lstStyle>
          <a:p>
            <a:r>
              <a:rPr lang="en-US" dirty="0"/>
              <a:t>Customer logo wall layout</a:t>
            </a:r>
          </a:p>
        </p:txBody>
      </p:sp>
      <p:sp>
        <p:nvSpPr>
          <p:cNvPr id="12" name="Content Placeholder 7">
            <a:extLst>
              <a:ext uri="{FF2B5EF4-FFF2-40B4-BE49-F238E27FC236}">
                <a16:creationId xmlns:a16="http://schemas.microsoft.com/office/drawing/2014/main" id="{015C08B8-13A9-49D9-8429-1D74691FB3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25C60DB3-039D-48D0-BBBE-D6707EDF3195}"/>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4E251B22-71D8-417A-860B-A9F241BE55F0}"/>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CB8BF785-0CE5-4F20-9877-7E7D82ADD65C}"/>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6" name="Content Placeholder 7">
            <a:extLst>
              <a:ext uri="{FF2B5EF4-FFF2-40B4-BE49-F238E27FC236}">
                <a16:creationId xmlns:a16="http://schemas.microsoft.com/office/drawing/2014/main" id="{00F2C7D5-0C93-479A-82A7-1A69785D1E4E}"/>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7" name="Content Placeholder 7">
            <a:extLst>
              <a:ext uri="{FF2B5EF4-FFF2-40B4-BE49-F238E27FC236}">
                <a16:creationId xmlns:a16="http://schemas.microsoft.com/office/drawing/2014/main" id="{938BF167-4E21-47DD-9F62-F1AAD0F2E99A}"/>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8" name="Content Placeholder 7">
            <a:extLst>
              <a:ext uri="{FF2B5EF4-FFF2-40B4-BE49-F238E27FC236}">
                <a16:creationId xmlns:a16="http://schemas.microsoft.com/office/drawing/2014/main" id="{52E1CDD4-7A51-49E3-A015-3118CFC4F3E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9" name="Content Placeholder 7">
            <a:extLst>
              <a:ext uri="{FF2B5EF4-FFF2-40B4-BE49-F238E27FC236}">
                <a16:creationId xmlns:a16="http://schemas.microsoft.com/office/drawing/2014/main" id="{6D15639F-1211-4224-BE37-0290D3BB0C2E}"/>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4991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11422504"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683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 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Two-column 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4">
            <a:extLst>
              <a:ext uri="{FF2B5EF4-FFF2-40B4-BE49-F238E27FC236}">
                <a16:creationId xmlns:a16="http://schemas.microsoft.com/office/drawing/2014/main" id="{20C3EBB8-17E1-75C6-AEB6-BDAD88882522}"/>
              </a:ext>
            </a:extLst>
          </p:cNvPr>
          <p:cNvSpPr>
            <a:spLocks noGrp="1"/>
          </p:cNvSpPr>
          <p:nvPr>
            <p:ph sz="quarter" idx="12" hasCustomPrompt="1"/>
          </p:nvPr>
        </p:nvSpPr>
        <p:spPr>
          <a:xfrm>
            <a:off x="6308284"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33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et star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5310-C23D-47DD-AC47-BB87E7EEC1B4}"/>
              </a:ext>
            </a:extLst>
          </p:cNvPr>
          <p:cNvSpPr>
            <a:spLocks noGrp="1"/>
          </p:cNvSpPr>
          <p:nvPr>
            <p:ph type="title" hasCustomPrompt="1"/>
          </p:nvPr>
        </p:nvSpPr>
        <p:spPr/>
        <p:txBody>
          <a:bodyPr/>
          <a:lstStyle>
            <a:lvl1pPr>
              <a:defRPr/>
            </a:lvl1pPr>
          </a:lstStyle>
          <a:p>
            <a:r>
              <a:rPr lang="en-US" dirty="0"/>
              <a:t>Get started</a:t>
            </a:r>
          </a:p>
        </p:txBody>
      </p:sp>
      <p:sp>
        <p:nvSpPr>
          <p:cNvPr id="3" name="Rectangle: Rounded Corners 2">
            <a:extLst>
              <a:ext uri="{FF2B5EF4-FFF2-40B4-BE49-F238E27FC236}">
                <a16:creationId xmlns:a16="http://schemas.microsoft.com/office/drawing/2014/main" id="{9C2051E2-89E7-42F4-8F96-C8FF138B25DE}"/>
              </a:ext>
            </a:extLst>
          </p:cNvPr>
          <p:cNvSpPr>
            <a:spLocks noChangeAspect="1"/>
          </p:cNvSpPr>
          <p:nvPr userDrawn="1"/>
        </p:nvSpPr>
        <p:spPr>
          <a:xfrm>
            <a:off x="829573" y="1799085"/>
            <a:ext cx="3259760" cy="3408182"/>
          </a:xfrm>
          <a:prstGeom prst="roundRect">
            <a:avLst>
              <a:gd name="adj" fmla="val 1099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4" name="Rectangle: Rounded Corners 3">
            <a:extLst>
              <a:ext uri="{FF2B5EF4-FFF2-40B4-BE49-F238E27FC236}">
                <a16:creationId xmlns:a16="http://schemas.microsoft.com/office/drawing/2014/main" id="{40E4AA71-DCED-4395-B8CD-10EE258FEC2E}"/>
              </a:ext>
            </a:extLst>
          </p:cNvPr>
          <p:cNvSpPr>
            <a:spLocks noChangeAspect="1"/>
          </p:cNvSpPr>
          <p:nvPr userDrawn="1"/>
        </p:nvSpPr>
        <p:spPr>
          <a:xfrm>
            <a:off x="4451796" y="1799085"/>
            <a:ext cx="3259760" cy="3408182"/>
          </a:xfrm>
          <a:prstGeom prst="roundRect">
            <a:avLst>
              <a:gd name="adj" fmla="val 932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5" name="Rectangle: Rounded Corners 4">
            <a:extLst>
              <a:ext uri="{FF2B5EF4-FFF2-40B4-BE49-F238E27FC236}">
                <a16:creationId xmlns:a16="http://schemas.microsoft.com/office/drawing/2014/main" id="{25E96DDC-F13C-4B81-B960-E123F55A355F}"/>
              </a:ext>
            </a:extLst>
          </p:cNvPr>
          <p:cNvSpPr>
            <a:spLocks noChangeAspect="1"/>
          </p:cNvSpPr>
          <p:nvPr userDrawn="1"/>
        </p:nvSpPr>
        <p:spPr>
          <a:xfrm>
            <a:off x="8069454" y="1799085"/>
            <a:ext cx="3259760" cy="3408182"/>
          </a:xfrm>
          <a:prstGeom prst="roundRect">
            <a:avLst>
              <a:gd name="adj" fmla="val 8652"/>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12" name="Picture Placeholder 19">
            <a:extLst>
              <a:ext uri="{FF2B5EF4-FFF2-40B4-BE49-F238E27FC236}">
                <a16:creationId xmlns:a16="http://schemas.microsoft.com/office/drawing/2014/main" id="{7633A5EB-8593-49CA-A350-D21B45CDA0BA}"/>
              </a:ext>
            </a:extLst>
          </p:cNvPr>
          <p:cNvSpPr>
            <a:spLocks noGrp="1"/>
          </p:cNvSpPr>
          <p:nvPr>
            <p:ph type="pic" sz="quarter" idx="17" hasCustomPrompt="1"/>
          </p:nvPr>
        </p:nvSpPr>
        <p:spPr>
          <a:xfrm>
            <a:off x="1381225" y="2290764"/>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3" name="Picture Placeholder 19">
            <a:extLst>
              <a:ext uri="{FF2B5EF4-FFF2-40B4-BE49-F238E27FC236}">
                <a16:creationId xmlns:a16="http://schemas.microsoft.com/office/drawing/2014/main" id="{E4A628D0-0922-43A5-B256-1C8CECF02ACB}"/>
              </a:ext>
            </a:extLst>
          </p:cNvPr>
          <p:cNvSpPr>
            <a:spLocks noGrp="1"/>
          </p:cNvSpPr>
          <p:nvPr>
            <p:ph type="pic" sz="quarter" idx="18" hasCustomPrompt="1"/>
          </p:nvPr>
        </p:nvSpPr>
        <p:spPr>
          <a:xfrm>
            <a:off x="4974870"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4" name="Picture Placeholder 19">
            <a:extLst>
              <a:ext uri="{FF2B5EF4-FFF2-40B4-BE49-F238E27FC236}">
                <a16:creationId xmlns:a16="http://schemas.microsoft.com/office/drawing/2014/main" id="{54EFD328-D536-4D61-930F-8B5E2C30986C}"/>
              </a:ext>
            </a:extLst>
          </p:cNvPr>
          <p:cNvSpPr>
            <a:spLocks noGrp="1"/>
          </p:cNvSpPr>
          <p:nvPr>
            <p:ph type="pic" sz="quarter" idx="19" hasCustomPrompt="1"/>
          </p:nvPr>
        </p:nvSpPr>
        <p:spPr>
          <a:xfrm>
            <a:off x="8634501"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5" name="Text Placeholder 2">
            <a:extLst>
              <a:ext uri="{FF2B5EF4-FFF2-40B4-BE49-F238E27FC236}">
                <a16:creationId xmlns:a16="http://schemas.microsoft.com/office/drawing/2014/main" id="{1181195A-A633-494B-A8A0-14F740257B72}"/>
              </a:ext>
            </a:extLst>
          </p:cNvPr>
          <p:cNvSpPr>
            <a:spLocks noGrp="1"/>
          </p:cNvSpPr>
          <p:nvPr>
            <p:ph type="body" idx="1" hasCustomPrompt="1"/>
          </p:nvPr>
        </p:nvSpPr>
        <p:spPr>
          <a:xfrm>
            <a:off x="862786"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6" name="Text Placeholder 2">
            <a:extLst>
              <a:ext uri="{FF2B5EF4-FFF2-40B4-BE49-F238E27FC236}">
                <a16:creationId xmlns:a16="http://schemas.microsoft.com/office/drawing/2014/main" id="{58C3F1C9-3E6D-4C7C-92F7-EE32FE7302B9}"/>
              </a:ext>
            </a:extLst>
          </p:cNvPr>
          <p:cNvSpPr>
            <a:spLocks noGrp="1"/>
          </p:cNvSpPr>
          <p:nvPr>
            <p:ph type="body" idx="20" hasCustomPrompt="1"/>
          </p:nvPr>
        </p:nvSpPr>
        <p:spPr>
          <a:xfrm>
            <a:off x="4522380"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7" name="Text Placeholder 2">
            <a:extLst>
              <a:ext uri="{FF2B5EF4-FFF2-40B4-BE49-F238E27FC236}">
                <a16:creationId xmlns:a16="http://schemas.microsoft.com/office/drawing/2014/main" id="{63322AD3-40F1-44AD-89B2-8316E2D6882D}"/>
              </a:ext>
            </a:extLst>
          </p:cNvPr>
          <p:cNvSpPr>
            <a:spLocks noGrp="1"/>
          </p:cNvSpPr>
          <p:nvPr>
            <p:ph type="body" idx="21" hasCustomPrompt="1"/>
          </p:nvPr>
        </p:nvSpPr>
        <p:spPr>
          <a:xfrm>
            <a:off x="8125714" y="4297375"/>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Tree>
    <p:extLst>
      <p:ext uri="{BB962C8B-B14F-4D97-AF65-F5344CB8AC3E}">
        <p14:creationId xmlns:p14="http://schemas.microsoft.com/office/powerpoint/2010/main" val="338997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8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193557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rry image of a colorful background&#10;&#10;Description automatically generated">
            <a:extLst>
              <a:ext uri="{FF2B5EF4-FFF2-40B4-BE49-F238E27FC236}">
                <a16:creationId xmlns:a16="http://schemas.microsoft.com/office/drawing/2014/main" id="{14865877-DA5C-0C56-6CB8-05F3E15C95FB}"/>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5D8F2C03-908A-4494-8E3C-8FABEA3AF7D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C89F2AAE-73B0-4553-997B-38BDFD6F6ECF}"/>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346353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085A13E1-A54D-45D1-BF75-AB17A9E234FA}"/>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4F92D30E-C60C-44F7-A554-C9D1F7EACEBE}"/>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469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1533524"/>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1798617"/>
            <a:ext cx="7785100" cy="4067011"/>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1" i="0" dirty="0">
                <a:latin typeface="+mn-lt"/>
                <a:ea typeface="Amazon Ember Display Medium" panose="020F0603020204020204" pitchFamily="34" charset="0"/>
                <a:cs typeface="Amazon Ember Display Medium" panose="020F0603020204020204" pitchFamily="34" charset="0"/>
              </a:rPr>
              <a:t>They might be included because a previous template’s styles were ported in and are not part of this official template. Please apply appropriate templates to the slides in presentation mode that are using other templates, and then remove the slides that follow after this slide in the master view. </a:t>
            </a:r>
            <a:r>
              <a:rPr lang="en-US" sz="2000" b="0" i="0" dirty="0">
                <a:latin typeface="+mn-lt"/>
                <a:ea typeface="Amazon Ember Display Medium" panose="020F0603020204020204" pitchFamily="34" charset="0"/>
                <a:cs typeface="Amazon Ember Display Medium" panose="020F0603020204020204" pitchFamily="34" charset="0"/>
              </a:rPr>
              <a:t>(Hint: Hover over slide in master view TOC to see which presentation slide includes the layout.)</a:t>
            </a:r>
          </a:p>
        </p:txBody>
      </p:sp>
    </p:spTree>
    <p:extLst>
      <p:ext uri="{BB962C8B-B14F-4D97-AF65-F5344CB8AC3E}">
        <p14:creationId xmlns:p14="http://schemas.microsoft.com/office/powerpoint/2010/main" val="132866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FA0B74CE-4B38-8F43-BD8C-5B73E395D670}" type="slidenum">
              <a:rPr lang="en-US" smtClean="0"/>
              <a:t>‹N°›</a:t>
            </a:fld>
            <a:endParaRPr lang="en-US"/>
          </a:p>
        </p:txBody>
      </p:sp>
    </p:spTree>
    <p:extLst>
      <p:ext uri="{BB962C8B-B14F-4D97-AF65-F5344CB8AC3E}">
        <p14:creationId xmlns:p14="http://schemas.microsoft.com/office/powerpoint/2010/main" val="31790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‹N°›</a:t>
            </a:fld>
            <a:endParaRPr lang="en-US"/>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98787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316086762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image" Target="../media/image15.jpeg"/><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66" Type="http://schemas.openxmlformats.org/officeDocument/2006/relationships/slideLayout" Target="../slideLayouts/slideLayout99.xml"/><Relationship Id="rId5" Type="http://schemas.openxmlformats.org/officeDocument/2006/relationships/slideLayout" Target="../slideLayouts/slideLayout38.xml"/><Relationship Id="rId61" Type="http://schemas.openxmlformats.org/officeDocument/2006/relationships/slideLayout" Target="../slideLayouts/slideLayout94.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image" Target="../media/image16.png"/><Relationship Id="rId8" Type="http://schemas.openxmlformats.org/officeDocument/2006/relationships/slideLayout" Target="../slideLayouts/slideLayout41.xml"/><Relationship Id="rId51" Type="http://schemas.openxmlformats.org/officeDocument/2006/relationships/slideLayout" Target="../slideLayouts/slideLayout84.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theme" Target="../theme/theme2.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image" Target="../media/image17.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5"/>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10/30/24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‹N°›</a:t>
            </a:fld>
            <a:endParaRPr lang="en-US" dirty="0"/>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3" r:id="rId31"/>
    <p:sldLayoutId id="2147483685" r:id="rId32"/>
    <p:sldLayoutId id="2147483754" r:id="rId33"/>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8">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91440" rIns="0" bIns="45720" rtlCol="0" anchor="t" anchorCtr="0">
            <a:noAutofit/>
          </a:bodyPr>
          <a:lstStyle/>
          <a:p>
            <a:r>
              <a:rPr lang="en-US" dirty="0"/>
              <a:t>Click to add slide title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F8350E7-DE5E-424F-193F-B0B7E497C76E}"/>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4" name="Graphic 3">
            <a:extLst>
              <a:ext uri="{FF2B5EF4-FFF2-40B4-BE49-F238E27FC236}">
                <a16:creationId xmlns:a16="http://schemas.microsoft.com/office/drawing/2014/main" id="{73FC4BCD-ABB6-7FA3-A193-74E9AE31B036}"/>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19100" y="6338002"/>
            <a:ext cx="388818" cy="232516"/>
          </a:xfrm>
          <a:prstGeom prst="rect">
            <a:avLst/>
          </a:prstGeom>
        </p:spPr>
      </p:pic>
      <p:sp>
        <p:nvSpPr>
          <p:cNvPr id="3" name="Slide Number Placeholder 5">
            <a:extLst>
              <a:ext uri="{FF2B5EF4-FFF2-40B4-BE49-F238E27FC236}">
                <a16:creationId xmlns:a16="http://schemas.microsoft.com/office/drawing/2014/main" id="{3ABA085A-53A6-74B9-1246-7DC81F49AA7C}"/>
              </a:ext>
            </a:extLst>
          </p:cNvPr>
          <p:cNvSpPr txBox="1">
            <a:spLocks/>
          </p:cNvSpPr>
          <p:nvPr userDrawn="1"/>
        </p:nvSpPr>
        <p:spPr>
          <a:xfrm>
            <a:off x="9105900" y="6348151"/>
            <a:ext cx="2743200" cy="365125"/>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03246-BBCE-4F0A-BCDC-08FC4C52637D}" type="slidenum">
              <a:rPr lang="en-US" smtClean="0"/>
              <a:pPr/>
              <a:t>‹N°›</a:t>
            </a:fld>
            <a:endParaRPr lang="en-US"/>
          </a:p>
        </p:txBody>
      </p:sp>
    </p:spTree>
    <p:extLst>
      <p:ext uri="{BB962C8B-B14F-4D97-AF65-F5344CB8AC3E}">
        <p14:creationId xmlns:p14="http://schemas.microsoft.com/office/powerpoint/2010/main" val="65369198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49" r:id="rId62"/>
    <p:sldLayoutId id="2147483750" r:id="rId63"/>
    <p:sldLayoutId id="2147483751" r:id="rId64"/>
    <p:sldLayoutId id="2147483752" r:id="rId65"/>
    <p:sldLayoutId id="2147483753" r:id="rId6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8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51.png"/><Relationship Id="rId4" Type="http://schemas.openxmlformats.org/officeDocument/2006/relationships/image" Target="../media/image60.sv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3.png"/><Relationship Id="rId21" Type="http://schemas.openxmlformats.org/officeDocument/2006/relationships/image" Target="../media/image61.png"/><Relationship Id="rId7" Type="http://schemas.openxmlformats.org/officeDocument/2006/relationships/image" Target="../media/image67.sv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66.png"/><Relationship Id="rId11" Type="http://schemas.microsoft.com/office/2007/relationships/hdphoto" Target="../media/hdphoto4.wdp"/><Relationship Id="rId5" Type="http://schemas.openxmlformats.org/officeDocument/2006/relationships/image" Target="../media/image65.png"/><Relationship Id="rId15" Type="http://schemas.openxmlformats.org/officeDocument/2006/relationships/image" Target="../media/image74.svg"/><Relationship Id="rId10" Type="http://schemas.openxmlformats.org/officeDocument/2006/relationships/image" Target="../media/image70.png"/><Relationship Id="rId19" Type="http://schemas.microsoft.com/office/2007/relationships/hdphoto" Target="../media/hdphoto5.wdp"/><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3.png"/><Relationship Id="rId22"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0.png"/><Relationship Id="rId4"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0.png"/><Relationship Id="rId4"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0.png"/><Relationship Id="rId7" Type="http://schemas.openxmlformats.org/officeDocument/2006/relationships/image" Target="../media/image84.svg"/><Relationship Id="rId12"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83.png"/><Relationship Id="rId11" Type="http://schemas.openxmlformats.org/officeDocument/2006/relationships/image" Target="../media/image94.png"/><Relationship Id="rId5" Type="http://schemas.openxmlformats.org/officeDocument/2006/relationships/image" Target="../media/image92.png"/><Relationship Id="rId10" Type="http://schemas.openxmlformats.org/officeDocument/2006/relationships/image" Target="../media/image80.svg"/><Relationship Id="rId4" Type="http://schemas.openxmlformats.org/officeDocument/2006/relationships/image" Target="../media/image51.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0.svg"/><Relationship Id="rId10" Type="http://schemas.microsoft.com/office/2007/relationships/hdphoto" Target="../media/hdphoto1.wdp"/><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95.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hyperlink" Target="https://partyrock.aws/u/viktoria/O-jNqO940/GenAgentsForAmazonBedrock" TargetMode="External"/><Relationship Id="rId7"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github.com/aws-samples/amazon-bedrock-samples" TargetMode="External"/><Relationship Id="rId11" Type="http://schemas.openxmlformats.org/officeDocument/2006/relationships/image" Target="../media/image102.svg"/><Relationship Id="rId5" Type="http://schemas.openxmlformats.org/officeDocument/2006/relationships/image" Target="../media/image98.sv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hyperlink" Target="https://github.com/viktoriasemaan/sa-ai-agen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hyperlink" Target="https://www.linkedin.com/in/mkokot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ary Night Backgrounds">
            <a:extLst>
              <a:ext uri="{FF2B5EF4-FFF2-40B4-BE49-F238E27FC236}">
                <a16:creationId xmlns:a16="http://schemas.microsoft.com/office/drawing/2014/main" id="{1B7873C0-588E-6C95-7668-5AB09B388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816"/>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F900AA-21D7-4DB9-B29A-FCE955D2971E}"/>
              </a:ext>
            </a:extLst>
          </p:cNvPr>
          <p:cNvSpPr>
            <a:spLocks noGrp="1"/>
          </p:cNvSpPr>
          <p:nvPr>
            <p:ph type="title"/>
          </p:nvPr>
        </p:nvSpPr>
        <p:spPr>
          <a:xfrm>
            <a:off x="3738778" y="2182125"/>
            <a:ext cx="8274329" cy="1865508"/>
          </a:xfrm>
        </p:spPr>
        <p:txBody>
          <a:bodyPr/>
          <a:lstStyle/>
          <a:p>
            <a:r>
              <a:rPr lang="en-US" dirty="0"/>
              <a:t>Deep Dive: Building AI agents using Amazon Bedrock</a:t>
            </a:r>
          </a:p>
        </p:txBody>
      </p:sp>
      <p:sp>
        <p:nvSpPr>
          <p:cNvPr id="4" name="Text Placeholder 3">
            <a:extLst>
              <a:ext uri="{FF2B5EF4-FFF2-40B4-BE49-F238E27FC236}">
                <a16:creationId xmlns:a16="http://schemas.microsoft.com/office/drawing/2014/main" id="{1DCFA2E4-14D1-4BEE-8158-6DE3178BABEB}"/>
              </a:ext>
            </a:extLst>
          </p:cNvPr>
          <p:cNvSpPr>
            <a:spLocks noGrp="1"/>
          </p:cNvSpPr>
          <p:nvPr>
            <p:ph type="body" sz="quarter" idx="10"/>
          </p:nvPr>
        </p:nvSpPr>
        <p:spPr>
          <a:xfrm>
            <a:off x="4240222" y="3837741"/>
            <a:ext cx="3702329" cy="369332"/>
          </a:xfrm>
        </p:spPr>
        <p:txBody>
          <a:bodyPr/>
          <a:lstStyle/>
          <a:p>
            <a:r>
              <a:rPr lang="en-US" dirty="0"/>
              <a:t>Viktoria </a:t>
            </a:r>
            <a:r>
              <a:rPr lang="en-US" dirty="0" err="1"/>
              <a:t>Semaan</a:t>
            </a:r>
            <a:endParaRPr lang="en-US" dirty="0"/>
          </a:p>
        </p:txBody>
      </p:sp>
      <p:sp>
        <p:nvSpPr>
          <p:cNvPr id="6" name="Text Placeholder 5">
            <a:extLst>
              <a:ext uri="{FF2B5EF4-FFF2-40B4-BE49-F238E27FC236}">
                <a16:creationId xmlns:a16="http://schemas.microsoft.com/office/drawing/2014/main" id="{35CCB28F-41BB-4F65-913A-5A05DFE2BC24}"/>
              </a:ext>
            </a:extLst>
          </p:cNvPr>
          <p:cNvSpPr>
            <a:spLocks noGrp="1"/>
          </p:cNvSpPr>
          <p:nvPr>
            <p:ph type="body" sz="quarter" idx="12"/>
          </p:nvPr>
        </p:nvSpPr>
        <p:spPr>
          <a:xfrm>
            <a:off x="4240222" y="4211802"/>
            <a:ext cx="3702329" cy="574003"/>
          </a:xfrm>
        </p:spPr>
        <p:txBody>
          <a:bodyPr/>
          <a:lstStyle/>
          <a:p>
            <a:r>
              <a:rPr lang="en-US" dirty="0"/>
              <a:t>Senior Developer Advocate</a:t>
            </a:r>
          </a:p>
          <a:p>
            <a:r>
              <a:rPr lang="en-US" dirty="0"/>
              <a:t>AWS</a:t>
            </a:r>
          </a:p>
        </p:txBody>
      </p:sp>
      <p:sp>
        <p:nvSpPr>
          <p:cNvPr id="7" name="Text Placeholder 6">
            <a:extLst>
              <a:ext uri="{FF2B5EF4-FFF2-40B4-BE49-F238E27FC236}">
                <a16:creationId xmlns:a16="http://schemas.microsoft.com/office/drawing/2014/main" id="{F0045DE3-8C27-4BB0-84F0-5E9598449BAC}"/>
              </a:ext>
            </a:extLst>
          </p:cNvPr>
          <p:cNvSpPr>
            <a:spLocks noGrp="1"/>
          </p:cNvSpPr>
          <p:nvPr>
            <p:ph type="body" sz="quarter" idx="13"/>
          </p:nvPr>
        </p:nvSpPr>
        <p:spPr>
          <a:xfrm>
            <a:off x="8964010" y="3837741"/>
            <a:ext cx="3702329" cy="369332"/>
          </a:xfrm>
        </p:spPr>
        <p:txBody>
          <a:bodyPr/>
          <a:lstStyle/>
          <a:p>
            <a:r>
              <a:rPr lang="en-US" dirty="0"/>
              <a:t>Tiffany </a:t>
            </a:r>
            <a:r>
              <a:rPr lang="en-US" dirty="0" err="1"/>
              <a:t>Souterre</a:t>
            </a:r>
            <a:endParaRPr lang="en-US" dirty="0"/>
          </a:p>
        </p:txBody>
      </p:sp>
      <p:sp>
        <p:nvSpPr>
          <p:cNvPr id="8" name="Text Placeholder 7">
            <a:extLst>
              <a:ext uri="{FF2B5EF4-FFF2-40B4-BE49-F238E27FC236}">
                <a16:creationId xmlns:a16="http://schemas.microsoft.com/office/drawing/2014/main" id="{58A61EC1-DC1C-4173-9087-C59F9248A62C}"/>
              </a:ext>
            </a:extLst>
          </p:cNvPr>
          <p:cNvSpPr>
            <a:spLocks noGrp="1"/>
          </p:cNvSpPr>
          <p:nvPr>
            <p:ph type="body" sz="quarter" idx="14"/>
          </p:nvPr>
        </p:nvSpPr>
        <p:spPr>
          <a:xfrm>
            <a:off x="8964010" y="4211802"/>
            <a:ext cx="3702329" cy="574003"/>
          </a:xfrm>
        </p:spPr>
        <p:txBody>
          <a:bodyPr/>
          <a:lstStyle/>
          <a:p>
            <a:r>
              <a:rPr lang="en-US" dirty="0"/>
              <a:t>Senior Developer Advocate</a:t>
            </a:r>
          </a:p>
          <a:p>
            <a:r>
              <a:rPr lang="en-US" dirty="0"/>
              <a:t>AWS</a:t>
            </a:r>
          </a:p>
        </p:txBody>
      </p:sp>
      <p:sp>
        <p:nvSpPr>
          <p:cNvPr id="9" name="Espace réservé du texte 8">
            <a:extLst>
              <a:ext uri="{FF2B5EF4-FFF2-40B4-BE49-F238E27FC236}">
                <a16:creationId xmlns:a16="http://schemas.microsoft.com/office/drawing/2014/main" id="{B125A808-7151-2B7B-D999-D36070D519C0}"/>
              </a:ext>
            </a:extLst>
          </p:cNvPr>
          <p:cNvSpPr>
            <a:spLocks noGrp="1"/>
          </p:cNvSpPr>
          <p:nvPr>
            <p:ph type="body" sz="quarter" idx="11"/>
          </p:nvPr>
        </p:nvSpPr>
        <p:spPr>
          <a:xfrm>
            <a:off x="4181584" y="1534934"/>
            <a:ext cx="6651516" cy="258532"/>
          </a:xfrm>
        </p:spPr>
        <p:txBody>
          <a:bodyPr/>
          <a:lstStyle/>
          <a:p>
            <a:pPr algn="r"/>
            <a:r>
              <a:rPr lang="fr-FR" dirty="0"/>
              <a:t>AWS GEN AI LOFT PARIS | OCTOBER 22, 2024</a:t>
            </a:r>
          </a:p>
        </p:txBody>
      </p:sp>
      <p:pic>
        <p:nvPicPr>
          <p:cNvPr id="3" name="Picture Placeholder 10">
            <a:extLst>
              <a:ext uri="{FF2B5EF4-FFF2-40B4-BE49-F238E27FC236}">
                <a16:creationId xmlns:a16="http://schemas.microsoft.com/office/drawing/2014/main" id="{9A7E8DB2-4BC5-BBE5-A34D-468A87547A4A}"/>
              </a:ext>
            </a:extLst>
          </p:cNvPr>
          <p:cNvPicPr>
            <a:picLocks noChangeAspect="1"/>
          </p:cNvPicPr>
          <p:nvPr/>
        </p:nvPicPr>
        <p:blipFill>
          <a:blip r:embed="rId4">
            <a:extLst>
              <a:ext uri="{28A0092B-C50C-407E-A947-70E740481C1C}">
                <a14:useLocalDpi xmlns:a14="http://schemas.microsoft.com/office/drawing/2010/main" val="0"/>
              </a:ext>
            </a:extLst>
          </a:blip>
          <a:srcRect l="43" r="43"/>
          <a:stretch>
            <a:fillRect/>
          </a:stretch>
        </p:blipFill>
        <p:spPr>
          <a:xfrm>
            <a:off x="2723531" y="3658979"/>
            <a:ext cx="1294847" cy="1294847"/>
          </a:xfrm>
          <a:prstGeom prst="ellipse">
            <a:avLst/>
          </a:prstGeom>
        </p:spPr>
      </p:pic>
      <p:pic>
        <p:nvPicPr>
          <p:cNvPr id="10" name="Image 9">
            <a:extLst>
              <a:ext uri="{FF2B5EF4-FFF2-40B4-BE49-F238E27FC236}">
                <a16:creationId xmlns:a16="http://schemas.microsoft.com/office/drawing/2014/main" id="{3C2A0F54-66EC-E013-3872-1209A4337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2391" y="3684435"/>
            <a:ext cx="1316794" cy="12948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8164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C0F4EF-FB67-D7FA-281D-2182C175A360}"/>
              </a:ext>
            </a:extLst>
          </p:cNvPr>
          <p:cNvSpPr>
            <a:spLocks noGrp="1"/>
          </p:cNvSpPr>
          <p:nvPr>
            <p:ph type="title"/>
          </p:nvPr>
        </p:nvSpPr>
        <p:spPr>
          <a:xfrm>
            <a:off x="234291" y="259772"/>
            <a:ext cx="10498550" cy="1200329"/>
          </a:xfrm>
        </p:spPr>
        <p:txBody>
          <a:bodyPr lIns="0" tIns="0" rIns="0" bIns="0" anchor="t">
            <a:normAutofit/>
          </a:bodyPr>
          <a:lstStyle/>
          <a:p>
            <a:pPr>
              <a:spcBef>
                <a:spcPts val="0"/>
              </a:spcBef>
            </a:pPr>
            <a:r>
              <a:rPr lang="en-US" sz="3600" dirty="0"/>
              <a:t>AI Agent: Detailed Flow</a:t>
            </a:r>
          </a:p>
        </p:txBody>
      </p:sp>
      <p:sp>
        <p:nvSpPr>
          <p:cNvPr id="164" name="TextBox 163">
            <a:extLst>
              <a:ext uri="{FF2B5EF4-FFF2-40B4-BE49-F238E27FC236}">
                <a16:creationId xmlns:a16="http://schemas.microsoft.com/office/drawing/2014/main" id="{985B3917-2428-464B-BCFA-470C5E6AB29D}"/>
              </a:ext>
            </a:extLst>
          </p:cNvPr>
          <p:cNvSpPr txBox="1"/>
          <p:nvPr/>
        </p:nvSpPr>
        <p:spPr>
          <a:xfrm>
            <a:off x="1210503" y="1925268"/>
            <a:ext cx="405329" cy="461665"/>
          </a:xfrm>
          <a:prstGeom prst="rect">
            <a:avLst/>
          </a:prstGeom>
          <a:noFill/>
        </p:spPr>
        <p:txBody>
          <a:bodyPr wrap="square" lIns="0" rIns="0" rtlCol="0">
            <a:spAutoFit/>
          </a:bodyPr>
          <a:lstStyle/>
          <a:p>
            <a:pPr algn="l"/>
            <a:r>
              <a:rPr lang="en-US" sz="1200" b="1" dirty="0">
                <a:solidFill>
                  <a:srgbClr val="38EF7D"/>
                </a:solidFill>
              </a:rPr>
              <a:t>Task:</a:t>
            </a:r>
          </a:p>
          <a:p>
            <a:pPr algn="l"/>
            <a:endParaRPr lang="en-US" sz="1200" b="1" dirty="0">
              <a:solidFill>
                <a:srgbClr val="38EF7D"/>
              </a:solidFill>
            </a:endParaRPr>
          </a:p>
        </p:txBody>
      </p:sp>
      <p:grpSp>
        <p:nvGrpSpPr>
          <p:cNvPr id="20" name="Group 19">
            <a:extLst>
              <a:ext uri="{FF2B5EF4-FFF2-40B4-BE49-F238E27FC236}">
                <a16:creationId xmlns:a16="http://schemas.microsoft.com/office/drawing/2014/main" id="{434A18DB-2589-4313-872E-42A35306EAB2}"/>
              </a:ext>
            </a:extLst>
          </p:cNvPr>
          <p:cNvGrpSpPr/>
          <p:nvPr/>
        </p:nvGrpSpPr>
        <p:grpSpPr>
          <a:xfrm>
            <a:off x="8533937" y="1155082"/>
            <a:ext cx="2324281" cy="1119422"/>
            <a:chOff x="7459320" y="1111240"/>
            <a:chExt cx="2233687" cy="1003598"/>
          </a:xfrm>
        </p:grpSpPr>
        <p:sp>
          <p:nvSpPr>
            <p:cNvPr id="169" name="TextBox 168">
              <a:extLst>
                <a:ext uri="{FF2B5EF4-FFF2-40B4-BE49-F238E27FC236}">
                  <a16:creationId xmlns:a16="http://schemas.microsoft.com/office/drawing/2014/main" id="{57CCF498-9764-4192-9E1D-8A1A1213BC68}"/>
                </a:ext>
              </a:extLst>
            </p:cNvPr>
            <p:cNvSpPr txBox="1"/>
            <p:nvPr/>
          </p:nvSpPr>
          <p:spPr>
            <a:xfrm>
              <a:off x="8694336" y="1683951"/>
              <a:ext cx="998671" cy="430887"/>
            </a:xfrm>
            <a:prstGeom prst="rect">
              <a:avLst/>
            </a:prstGeom>
            <a:noFill/>
          </p:spPr>
          <p:txBody>
            <a:bodyPr wrap="square" lIns="0" rIns="0" rtlCol="0">
              <a:spAutoFit/>
            </a:bodyPr>
            <a:lstStyle/>
            <a:p>
              <a:pPr algn="ctr"/>
              <a:r>
                <a:rPr lang="en-US" sz="1100" b="1" dirty="0">
                  <a:solidFill>
                    <a:srgbClr val="38EF7D"/>
                  </a:solidFill>
                </a:rPr>
                <a:t>Knowledge </a:t>
              </a:r>
              <a:br>
                <a:rPr lang="en-US" sz="1100" b="1" dirty="0">
                  <a:solidFill>
                    <a:srgbClr val="38EF7D"/>
                  </a:solidFill>
                </a:rPr>
              </a:br>
              <a:r>
                <a:rPr lang="en-US" sz="1100" b="1" dirty="0">
                  <a:solidFill>
                    <a:srgbClr val="38EF7D"/>
                  </a:solidFill>
                </a:rPr>
                <a:t>Bases</a:t>
              </a:r>
            </a:p>
          </p:txBody>
        </p:sp>
        <p:cxnSp>
          <p:nvCxnSpPr>
            <p:cNvPr id="171" name="Elbow Connector 22">
              <a:extLst>
                <a:ext uri="{FF2B5EF4-FFF2-40B4-BE49-F238E27FC236}">
                  <a16:creationId xmlns:a16="http://schemas.microsoft.com/office/drawing/2014/main" id="{8ED1A96A-C5E9-4124-88EC-FE8E314AD740}"/>
                </a:ext>
              </a:extLst>
            </p:cNvPr>
            <p:cNvCxnSpPr>
              <a:cxnSpLocks/>
              <a:stCxn id="182" idx="3"/>
            </p:cNvCxnSpPr>
            <p:nvPr/>
          </p:nvCxnSpPr>
          <p:spPr>
            <a:xfrm>
              <a:off x="8392336" y="1339064"/>
              <a:ext cx="527475" cy="178845"/>
            </a:xfrm>
            <a:prstGeom prst="bentConnector3">
              <a:avLst>
                <a:gd name="adj1" fmla="val 5120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23">
              <a:extLst>
                <a:ext uri="{FF2B5EF4-FFF2-40B4-BE49-F238E27FC236}">
                  <a16:creationId xmlns:a16="http://schemas.microsoft.com/office/drawing/2014/main" id="{108D978B-8482-4EBD-B3F7-AB0E73D1D16D}"/>
                </a:ext>
              </a:extLst>
            </p:cNvPr>
            <p:cNvCxnSpPr>
              <a:cxnSpLocks/>
              <a:endCxn id="185" idx="3"/>
            </p:cNvCxnSpPr>
            <p:nvPr/>
          </p:nvCxnSpPr>
          <p:spPr>
            <a:xfrm rot="10800000" flipV="1">
              <a:off x="8392336" y="1517909"/>
              <a:ext cx="518490" cy="137170"/>
            </a:xfrm>
            <a:prstGeom prst="bentConnector3">
              <a:avLst>
                <a:gd name="adj1" fmla="val 48163"/>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82" name="Rectangle: Rounded Corners 216">
              <a:extLst>
                <a:ext uri="{FF2B5EF4-FFF2-40B4-BE49-F238E27FC236}">
                  <a16:creationId xmlns:a16="http://schemas.microsoft.com/office/drawing/2014/main" id="{3A8028DA-BB41-4184-9ECB-7A63FDF0BBB8}"/>
                </a:ext>
              </a:extLst>
            </p:cNvPr>
            <p:cNvSpPr/>
            <p:nvPr/>
          </p:nvSpPr>
          <p:spPr>
            <a:xfrm>
              <a:off x="7620540" y="1230885"/>
              <a:ext cx="771796" cy="216358"/>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Search</a:t>
              </a:r>
            </a:p>
          </p:txBody>
        </p:sp>
        <p:cxnSp>
          <p:nvCxnSpPr>
            <p:cNvPr id="183" name="Straight Connector 182">
              <a:extLst>
                <a:ext uri="{FF2B5EF4-FFF2-40B4-BE49-F238E27FC236}">
                  <a16:creationId xmlns:a16="http://schemas.microsoft.com/office/drawing/2014/main" id="{5801B1A8-CD1B-43F9-8298-93961F19AC00}"/>
                </a:ext>
              </a:extLst>
            </p:cNvPr>
            <p:cNvCxnSpPr>
              <a:cxnSpLocks/>
              <a:endCxn id="185" idx="1"/>
            </p:cNvCxnSpPr>
            <p:nvPr/>
          </p:nvCxnSpPr>
          <p:spPr>
            <a:xfrm flipV="1">
              <a:off x="7459320" y="1655079"/>
              <a:ext cx="161220" cy="394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F0B0832-710B-4ABF-9619-78183160FBFC}"/>
                </a:ext>
              </a:extLst>
            </p:cNvPr>
            <p:cNvCxnSpPr>
              <a:cxnSpLocks/>
            </p:cNvCxnSpPr>
            <p:nvPr/>
          </p:nvCxnSpPr>
          <p:spPr>
            <a:xfrm>
              <a:off x="7464349" y="1332855"/>
              <a:ext cx="150681" cy="260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85" name="Rectangle: Rounded Corners 216">
              <a:extLst>
                <a:ext uri="{FF2B5EF4-FFF2-40B4-BE49-F238E27FC236}">
                  <a16:creationId xmlns:a16="http://schemas.microsoft.com/office/drawing/2014/main" id="{CC10F005-88E2-4EF7-8B00-5C5663978E95}"/>
                </a:ext>
              </a:extLst>
            </p:cNvPr>
            <p:cNvSpPr/>
            <p:nvPr/>
          </p:nvSpPr>
          <p:spPr>
            <a:xfrm>
              <a:off x="7620540" y="1549914"/>
              <a:ext cx="771796" cy="21033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Results</a:t>
              </a:r>
            </a:p>
          </p:txBody>
        </p:sp>
        <p:grpSp>
          <p:nvGrpSpPr>
            <p:cNvPr id="246" name="Graphic 1959">
              <a:extLst>
                <a:ext uri="{FF2B5EF4-FFF2-40B4-BE49-F238E27FC236}">
                  <a16:creationId xmlns:a16="http://schemas.microsoft.com/office/drawing/2014/main" id="{B55D4215-A3DD-4C67-A155-AFA9ADB8809B}"/>
                </a:ext>
              </a:extLst>
            </p:cNvPr>
            <p:cNvGrpSpPr/>
            <p:nvPr/>
          </p:nvGrpSpPr>
          <p:grpSpPr>
            <a:xfrm>
              <a:off x="8957677" y="1111240"/>
              <a:ext cx="471991" cy="577656"/>
              <a:chOff x="2106490" y="758377"/>
              <a:chExt cx="471991" cy="577656"/>
            </a:xfrm>
            <a:noFill/>
          </p:grpSpPr>
          <p:grpSp>
            <p:nvGrpSpPr>
              <p:cNvPr id="247" name="Graphic 1959">
                <a:extLst>
                  <a:ext uri="{FF2B5EF4-FFF2-40B4-BE49-F238E27FC236}">
                    <a16:creationId xmlns:a16="http://schemas.microsoft.com/office/drawing/2014/main" id="{CEB8D064-194C-4783-8DED-E34D9EC3E41E}"/>
                  </a:ext>
                </a:extLst>
              </p:cNvPr>
              <p:cNvGrpSpPr/>
              <p:nvPr/>
            </p:nvGrpSpPr>
            <p:grpSpPr>
              <a:xfrm>
                <a:off x="2176187" y="758377"/>
                <a:ext cx="332597" cy="234289"/>
                <a:chOff x="2176187" y="758377"/>
                <a:chExt cx="332597" cy="234289"/>
              </a:xfrm>
              <a:noFill/>
            </p:grpSpPr>
            <p:sp>
              <p:nvSpPr>
                <p:cNvPr id="286" name="Freeform: Shape 876">
                  <a:extLst>
                    <a:ext uri="{FF2B5EF4-FFF2-40B4-BE49-F238E27FC236}">
                      <a16:creationId xmlns:a16="http://schemas.microsoft.com/office/drawing/2014/main" id="{20B8B760-274C-4F2A-9347-3DF186D4BE5E}"/>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287" name="Freeform: Shape 877">
                  <a:extLst>
                    <a:ext uri="{FF2B5EF4-FFF2-40B4-BE49-F238E27FC236}">
                      <a16:creationId xmlns:a16="http://schemas.microsoft.com/office/drawing/2014/main" id="{A364ADE3-48FA-48CC-97DC-2BEBF51F25AB}"/>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a:p>
              </p:txBody>
            </p:sp>
            <p:sp>
              <p:nvSpPr>
                <p:cNvPr id="288" name="Freeform: Shape 878">
                  <a:extLst>
                    <a:ext uri="{FF2B5EF4-FFF2-40B4-BE49-F238E27FC236}">
                      <a16:creationId xmlns:a16="http://schemas.microsoft.com/office/drawing/2014/main" id="{90E26A70-C920-4707-8406-6F90BC9057A7}"/>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289" name="Freeform: Shape 879">
                  <a:extLst>
                    <a:ext uri="{FF2B5EF4-FFF2-40B4-BE49-F238E27FC236}">
                      <a16:creationId xmlns:a16="http://schemas.microsoft.com/office/drawing/2014/main" id="{94A11238-1783-47E9-A361-149310B11D8E}"/>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290" name="Freeform: Shape 880">
                  <a:extLst>
                    <a:ext uri="{FF2B5EF4-FFF2-40B4-BE49-F238E27FC236}">
                      <a16:creationId xmlns:a16="http://schemas.microsoft.com/office/drawing/2014/main" id="{50795A54-8436-4B8C-AA45-309B5E967486}"/>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291" name="Freeform: Shape 881">
                  <a:extLst>
                    <a:ext uri="{FF2B5EF4-FFF2-40B4-BE49-F238E27FC236}">
                      <a16:creationId xmlns:a16="http://schemas.microsoft.com/office/drawing/2014/main" id="{E83F8AFB-BF22-459F-87C3-30C1CC25AD7E}"/>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292" name="Freeform: Shape 882">
                  <a:extLst>
                    <a:ext uri="{FF2B5EF4-FFF2-40B4-BE49-F238E27FC236}">
                      <a16:creationId xmlns:a16="http://schemas.microsoft.com/office/drawing/2014/main" id="{EAC1D26A-3458-4DDB-B734-FF128040682A}"/>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293" name="Freeform: Shape 883">
                  <a:extLst>
                    <a:ext uri="{FF2B5EF4-FFF2-40B4-BE49-F238E27FC236}">
                      <a16:creationId xmlns:a16="http://schemas.microsoft.com/office/drawing/2014/main" id="{0F966DD3-3985-477B-80AB-5A453B9AF2F3}"/>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294" name="Freeform: Shape 884">
                  <a:extLst>
                    <a:ext uri="{FF2B5EF4-FFF2-40B4-BE49-F238E27FC236}">
                      <a16:creationId xmlns:a16="http://schemas.microsoft.com/office/drawing/2014/main" id="{B49BDB9B-1036-46A2-A3F3-3D28306B8CD5}"/>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295" name="Freeform: Shape 885">
                  <a:extLst>
                    <a:ext uri="{FF2B5EF4-FFF2-40B4-BE49-F238E27FC236}">
                      <a16:creationId xmlns:a16="http://schemas.microsoft.com/office/drawing/2014/main" id="{B493D518-C1E0-4C0C-9C10-84B9A46E3A07}"/>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296" name="Freeform: Shape 886">
                  <a:extLst>
                    <a:ext uri="{FF2B5EF4-FFF2-40B4-BE49-F238E27FC236}">
                      <a16:creationId xmlns:a16="http://schemas.microsoft.com/office/drawing/2014/main" id="{E5653C28-E6B4-4314-8C71-E587FD3C1FC2}"/>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7" name="Freeform: Shape 887">
                  <a:extLst>
                    <a:ext uri="{FF2B5EF4-FFF2-40B4-BE49-F238E27FC236}">
                      <a16:creationId xmlns:a16="http://schemas.microsoft.com/office/drawing/2014/main" id="{515AA68A-F14D-4ACC-A6BC-C660BCDEED84}"/>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8" name="Freeform: Shape 888">
                  <a:extLst>
                    <a:ext uri="{FF2B5EF4-FFF2-40B4-BE49-F238E27FC236}">
                      <a16:creationId xmlns:a16="http://schemas.microsoft.com/office/drawing/2014/main" id="{DD9090EA-4307-4BB3-8040-3247D7C1D7BA}"/>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9" name="Freeform: Shape 889">
                  <a:extLst>
                    <a:ext uri="{FF2B5EF4-FFF2-40B4-BE49-F238E27FC236}">
                      <a16:creationId xmlns:a16="http://schemas.microsoft.com/office/drawing/2014/main" id="{ADAD186E-5489-4822-815F-DB527B6F2BEA}"/>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248" name="Graphic 1959">
                <a:extLst>
                  <a:ext uri="{FF2B5EF4-FFF2-40B4-BE49-F238E27FC236}">
                    <a16:creationId xmlns:a16="http://schemas.microsoft.com/office/drawing/2014/main" id="{D3B226D4-0A9A-4525-BD02-E8968F2B64E4}"/>
                  </a:ext>
                </a:extLst>
              </p:cNvPr>
              <p:cNvGrpSpPr/>
              <p:nvPr/>
            </p:nvGrpSpPr>
            <p:grpSpPr>
              <a:xfrm>
                <a:off x="2106490" y="983533"/>
                <a:ext cx="471991" cy="352501"/>
                <a:chOff x="2106490" y="983533"/>
                <a:chExt cx="471991" cy="352501"/>
              </a:xfrm>
              <a:noFill/>
            </p:grpSpPr>
            <p:grpSp>
              <p:nvGrpSpPr>
                <p:cNvPr id="259" name="Graphic 1959">
                  <a:extLst>
                    <a:ext uri="{FF2B5EF4-FFF2-40B4-BE49-F238E27FC236}">
                      <a16:creationId xmlns:a16="http://schemas.microsoft.com/office/drawing/2014/main" id="{CA9E552F-ED3B-48A3-81F6-84E537EF7F17}"/>
                    </a:ext>
                  </a:extLst>
                </p:cNvPr>
                <p:cNvGrpSpPr/>
                <p:nvPr/>
              </p:nvGrpSpPr>
              <p:grpSpPr>
                <a:xfrm>
                  <a:off x="2106490" y="1205881"/>
                  <a:ext cx="471991" cy="130153"/>
                  <a:chOff x="2106490" y="1205881"/>
                  <a:chExt cx="471991" cy="130153"/>
                </a:xfrm>
                <a:noFill/>
              </p:grpSpPr>
              <p:sp>
                <p:nvSpPr>
                  <p:cNvPr id="266" name="Freeform: Shape 873">
                    <a:extLst>
                      <a:ext uri="{FF2B5EF4-FFF2-40B4-BE49-F238E27FC236}">
                        <a16:creationId xmlns:a16="http://schemas.microsoft.com/office/drawing/2014/main" id="{C462BCC8-F38F-47A3-998A-5A57E506AB0E}"/>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284" name="Freeform: Shape 874">
                    <a:extLst>
                      <a:ext uri="{FF2B5EF4-FFF2-40B4-BE49-F238E27FC236}">
                        <a16:creationId xmlns:a16="http://schemas.microsoft.com/office/drawing/2014/main" id="{062B41E3-3F57-42EE-AE58-B83C316C08AC}"/>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285" name="Freeform: Shape 875">
                    <a:extLst>
                      <a:ext uri="{FF2B5EF4-FFF2-40B4-BE49-F238E27FC236}">
                        <a16:creationId xmlns:a16="http://schemas.microsoft.com/office/drawing/2014/main" id="{FE5794EA-7A14-4A11-A69E-8F580EB73F04}"/>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260" name="Freeform: Shape 872">
                  <a:extLst>
                    <a:ext uri="{FF2B5EF4-FFF2-40B4-BE49-F238E27FC236}">
                      <a16:creationId xmlns:a16="http://schemas.microsoft.com/office/drawing/2014/main" id="{0742C958-8361-4E17-A9DA-D709AF008658}"/>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dirty="0"/>
                </a:p>
              </p:txBody>
            </p:sp>
          </p:grpSp>
          <p:sp>
            <p:nvSpPr>
              <p:cNvPr id="249" name="Freeform: Shape 865">
                <a:extLst>
                  <a:ext uri="{FF2B5EF4-FFF2-40B4-BE49-F238E27FC236}">
                    <a16:creationId xmlns:a16="http://schemas.microsoft.com/office/drawing/2014/main" id="{CD2FCF92-8AFB-4BDC-9CF4-9BAF3F352859}"/>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251" name="Freeform: Shape 866">
                <a:extLst>
                  <a:ext uri="{FF2B5EF4-FFF2-40B4-BE49-F238E27FC236}">
                    <a16:creationId xmlns:a16="http://schemas.microsoft.com/office/drawing/2014/main" id="{4FBB65B9-F8E7-47CD-B82A-B6CCC3AE5788}"/>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252" name="Freeform: Shape 867">
                <a:extLst>
                  <a:ext uri="{FF2B5EF4-FFF2-40B4-BE49-F238E27FC236}">
                    <a16:creationId xmlns:a16="http://schemas.microsoft.com/office/drawing/2014/main" id="{B0AA8239-C707-4EBC-85D5-58556DEBC31C}"/>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253" name="Freeform: Shape 868">
                <a:extLst>
                  <a:ext uri="{FF2B5EF4-FFF2-40B4-BE49-F238E27FC236}">
                    <a16:creationId xmlns:a16="http://schemas.microsoft.com/office/drawing/2014/main" id="{0929A260-60BB-46AE-9025-089FCCA9DCDD}"/>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254" name="Freeform: Shape 869">
                <a:extLst>
                  <a:ext uri="{FF2B5EF4-FFF2-40B4-BE49-F238E27FC236}">
                    <a16:creationId xmlns:a16="http://schemas.microsoft.com/office/drawing/2014/main" id="{BF417887-8EA6-4EF3-B580-97E659FE3DF3}"/>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sp>
            <p:nvSpPr>
              <p:cNvPr id="258" name="Freeform: Shape 870">
                <a:extLst>
                  <a:ext uri="{FF2B5EF4-FFF2-40B4-BE49-F238E27FC236}">
                    <a16:creationId xmlns:a16="http://schemas.microsoft.com/office/drawing/2014/main" id="{7CC35F1D-C272-4710-99E8-66C9BB8CFBB1}"/>
                  </a:ext>
                </a:extLst>
              </p:cNvPr>
              <p:cNvSpPr/>
              <p:nvPr/>
            </p:nvSpPr>
            <p:spPr>
              <a:xfrm>
                <a:off x="2347995" y="952398"/>
                <a:ext cx="194589" cy="57790"/>
              </a:xfrm>
              <a:custGeom>
                <a:avLst/>
                <a:gdLst>
                  <a:gd name="connsiteX0" fmla="*/ 194590 w 194589"/>
                  <a:gd name="connsiteY0" fmla="*/ 36252 h 57790"/>
                  <a:gd name="connsiteX1" fmla="*/ 194590 w 194589"/>
                  <a:gd name="connsiteY1" fmla="*/ 0 h 57790"/>
                  <a:gd name="connsiteX2" fmla="*/ 0 w 194589"/>
                  <a:gd name="connsiteY2" fmla="*/ 57791 h 57790"/>
                </a:gdLst>
                <a:ahLst/>
                <a:cxnLst>
                  <a:cxn ang="0">
                    <a:pos x="connsiteX0" y="connsiteY0"/>
                  </a:cxn>
                  <a:cxn ang="0">
                    <a:pos x="connsiteX1" y="connsiteY1"/>
                  </a:cxn>
                  <a:cxn ang="0">
                    <a:pos x="connsiteX2" y="connsiteY2"/>
                  </a:cxn>
                </a:cxnLst>
                <a:rect l="l" t="t" r="r" b="b"/>
                <a:pathLst>
                  <a:path w="194589" h="57790">
                    <a:moveTo>
                      <a:pt x="194590" y="36252"/>
                    </a:moveTo>
                    <a:lnTo>
                      <a:pt x="194590" y="0"/>
                    </a:lnTo>
                    <a:lnTo>
                      <a:pt x="0" y="57791"/>
                    </a:lnTo>
                  </a:path>
                </a:pathLst>
              </a:custGeom>
              <a:noFill/>
              <a:ln w="12700" cap="flat">
                <a:solidFill>
                  <a:srgbClr val="FFFFFF"/>
                </a:solidFill>
                <a:prstDash val="solid"/>
                <a:round/>
              </a:ln>
            </p:spPr>
            <p:txBody>
              <a:bodyPr rtlCol="0" anchor="ctr"/>
              <a:lstStyle/>
              <a:p>
                <a:endParaRPr lang="en-US"/>
              </a:p>
            </p:txBody>
          </p:sp>
        </p:grpSp>
      </p:grpSp>
      <p:grpSp>
        <p:nvGrpSpPr>
          <p:cNvPr id="6" name="Group 5">
            <a:extLst>
              <a:ext uri="{FF2B5EF4-FFF2-40B4-BE49-F238E27FC236}">
                <a16:creationId xmlns:a16="http://schemas.microsoft.com/office/drawing/2014/main" id="{360B1E78-7B60-4F61-8439-CB2E6D69830E}"/>
              </a:ext>
            </a:extLst>
          </p:cNvPr>
          <p:cNvGrpSpPr/>
          <p:nvPr/>
        </p:nvGrpSpPr>
        <p:grpSpPr>
          <a:xfrm>
            <a:off x="1024964" y="1166881"/>
            <a:ext cx="2513254" cy="4056449"/>
            <a:chOff x="304742" y="1123039"/>
            <a:chExt cx="2415294" cy="3636737"/>
          </a:xfrm>
        </p:grpSpPr>
        <p:grpSp>
          <p:nvGrpSpPr>
            <p:cNvPr id="159" name="Group 158">
              <a:extLst>
                <a:ext uri="{FF2B5EF4-FFF2-40B4-BE49-F238E27FC236}">
                  <a16:creationId xmlns:a16="http://schemas.microsoft.com/office/drawing/2014/main" id="{422242D9-7AEC-4F19-B793-3216DBD4E7E7}"/>
                </a:ext>
              </a:extLst>
            </p:cNvPr>
            <p:cNvGrpSpPr/>
            <p:nvPr/>
          </p:nvGrpSpPr>
          <p:grpSpPr>
            <a:xfrm>
              <a:off x="304742" y="1123039"/>
              <a:ext cx="722383" cy="669762"/>
              <a:chOff x="478155" y="2227116"/>
              <a:chExt cx="914400" cy="914400"/>
            </a:xfrm>
          </p:grpSpPr>
          <p:pic>
            <p:nvPicPr>
              <p:cNvPr id="160" name="Graphic 159" descr="Question mark with solid fill">
                <a:extLst>
                  <a:ext uri="{FF2B5EF4-FFF2-40B4-BE49-F238E27FC236}">
                    <a16:creationId xmlns:a16="http://schemas.microsoft.com/office/drawing/2014/main" id="{FEFDCB8B-235E-4157-9D19-290CBA786D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555" y="2363081"/>
                <a:ext cx="609600" cy="624840"/>
              </a:xfrm>
              <a:prstGeom prst="rect">
                <a:avLst/>
              </a:prstGeom>
            </p:spPr>
          </p:pic>
          <p:grpSp>
            <p:nvGrpSpPr>
              <p:cNvPr id="161" name="Group 160">
                <a:extLst>
                  <a:ext uri="{FF2B5EF4-FFF2-40B4-BE49-F238E27FC236}">
                    <a16:creationId xmlns:a16="http://schemas.microsoft.com/office/drawing/2014/main" id="{0A498F1A-8101-4606-A8A3-4A232A95CE66}"/>
                  </a:ext>
                </a:extLst>
              </p:cNvPr>
              <p:cNvGrpSpPr/>
              <p:nvPr/>
            </p:nvGrpSpPr>
            <p:grpSpPr>
              <a:xfrm>
                <a:off x="478155" y="2227116"/>
                <a:ext cx="914400" cy="914400"/>
                <a:chOff x="478155" y="2227116"/>
                <a:chExt cx="914400" cy="914400"/>
              </a:xfrm>
            </p:grpSpPr>
            <p:sp>
              <p:nvSpPr>
                <p:cNvPr id="162" name="Oval 161">
                  <a:extLst>
                    <a:ext uri="{FF2B5EF4-FFF2-40B4-BE49-F238E27FC236}">
                      <a16:creationId xmlns:a16="http://schemas.microsoft.com/office/drawing/2014/main" id="{6470F023-C60D-4235-8394-D45634C32FDF}"/>
                    </a:ext>
                  </a:extLst>
                </p:cNvPr>
                <p:cNvSpPr/>
                <p:nvPr/>
              </p:nvSpPr>
              <p:spPr>
                <a:xfrm>
                  <a:off x="478155" y="2227116"/>
                  <a:ext cx="914400" cy="914400"/>
                </a:xfrm>
                <a:prstGeom prst="ellipse">
                  <a:avLst/>
                </a:prstGeom>
                <a:noFill/>
                <a:ln>
                  <a:solidFill>
                    <a:srgbClr val="38EF7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3" name="Oval 162">
                  <a:extLst>
                    <a:ext uri="{FF2B5EF4-FFF2-40B4-BE49-F238E27FC236}">
                      <a16:creationId xmlns:a16="http://schemas.microsoft.com/office/drawing/2014/main" id="{D05E75C0-5A1B-4CE3-8F95-C6A77D245B39}"/>
                    </a:ext>
                  </a:extLst>
                </p:cNvPr>
                <p:cNvSpPr/>
                <p:nvPr/>
              </p:nvSpPr>
              <p:spPr>
                <a:xfrm>
                  <a:off x="508635" y="2248781"/>
                  <a:ext cx="853440" cy="853440"/>
                </a:xfrm>
                <a:prstGeom prst="ellipse">
                  <a:avLst/>
                </a:prstGeom>
                <a:noFill/>
                <a:ln>
                  <a:solidFill>
                    <a:srgbClr val="38EF7D"/>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grpSp>
        <p:grpSp>
          <p:nvGrpSpPr>
            <p:cNvPr id="165" name="Group 164">
              <a:extLst>
                <a:ext uri="{FF2B5EF4-FFF2-40B4-BE49-F238E27FC236}">
                  <a16:creationId xmlns:a16="http://schemas.microsoft.com/office/drawing/2014/main" id="{21C8AAC8-7A89-4ADC-9704-82131A2C0893}"/>
                </a:ext>
              </a:extLst>
            </p:cNvPr>
            <p:cNvGrpSpPr/>
            <p:nvPr/>
          </p:nvGrpSpPr>
          <p:grpSpPr>
            <a:xfrm>
              <a:off x="1781736" y="1166137"/>
              <a:ext cx="938300" cy="3593639"/>
              <a:chOff x="627086" y="2037285"/>
              <a:chExt cx="1895997" cy="5879992"/>
            </a:xfrm>
          </p:grpSpPr>
          <p:sp>
            <p:nvSpPr>
              <p:cNvPr id="166" name="Rectangle 165">
                <a:extLst>
                  <a:ext uri="{FF2B5EF4-FFF2-40B4-BE49-F238E27FC236}">
                    <a16:creationId xmlns:a16="http://schemas.microsoft.com/office/drawing/2014/main" id="{9ADE6FBD-C7B4-4275-BB3B-8F67A3850E37}"/>
                  </a:ext>
                </a:extLst>
              </p:cNvPr>
              <p:cNvSpPr/>
              <p:nvPr/>
            </p:nvSpPr>
            <p:spPr>
              <a:xfrm>
                <a:off x="627086" y="2037285"/>
                <a:ext cx="1895997" cy="5879992"/>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167" name="Rectangle 166">
                <a:extLst>
                  <a:ext uri="{FF2B5EF4-FFF2-40B4-BE49-F238E27FC236}">
                    <a16:creationId xmlns:a16="http://schemas.microsoft.com/office/drawing/2014/main" id="{FF866722-6D7A-46DE-99AA-2ED8C5B82F69}"/>
                  </a:ext>
                </a:extLst>
              </p:cNvPr>
              <p:cNvSpPr/>
              <p:nvPr/>
            </p:nvSpPr>
            <p:spPr>
              <a:xfrm>
                <a:off x="649215" y="2037289"/>
                <a:ext cx="1815075" cy="68464"/>
              </a:xfrm>
              <a:prstGeom prst="rect">
                <a:avLst/>
              </a:prstGeom>
              <a:solidFill>
                <a:srgbClr val="38EF7D">
                  <a:alpha val="16000"/>
                </a:srgbClr>
              </a:solidFill>
              <a:ln w="571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grpSp>
        <p:sp>
          <p:nvSpPr>
            <p:cNvPr id="168" name="TextBox 167">
              <a:extLst>
                <a:ext uri="{FF2B5EF4-FFF2-40B4-BE49-F238E27FC236}">
                  <a16:creationId xmlns:a16="http://schemas.microsoft.com/office/drawing/2014/main" id="{9A5DE968-F35F-434C-BAA8-5959A79145A2}"/>
                </a:ext>
              </a:extLst>
            </p:cNvPr>
            <p:cNvSpPr txBox="1"/>
            <p:nvPr/>
          </p:nvSpPr>
          <p:spPr>
            <a:xfrm>
              <a:off x="1917295" y="2809644"/>
              <a:ext cx="690895" cy="430887"/>
            </a:xfrm>
            <a:prstGeom prst="rect">
              <a:avLst/>
            </a:prstGeom>
            <a:noFill/>
          </p:spPr>
          <p:txBody>
            <a:bodyPr wrap="square" lIns="0" rIns="0" rtlCol="0">
              <a:spAutoFit/>
            </a:bodyPr>
            <a:lstStyle/>
            <a:p>
              <a:pPr algn="ctr"/>
              <a:r>
                <a:rPr lang="en-US" sz="1100" b="1" dirty="0">
                  <a:solidFill>
                    <a:srgbClr val="38EF7D"/>
                  </a:solidFill>
                </a:rPr>
                <a:t>Bedrock</a:t>
              </a:r>
            </a:p>
            <a:p>
              <a:pPr algn="ctr"/>
              <a:r>
                <a:rPr lang="en-US" sz="1100" b="1" dirty="0">
                  <a:solidFill>
                    <a:srgbClr val="38EF7D"/>
                  </a:solidFill>
                </a:rPr>
                <a:t>Agent</a:t>
              </a:r>
            </a:p>
          </p:txBody>
        </p:sp>
        <p:cxnSp>
          <p:nvCxnSpPr>
            <p:cNvPr id="170" name="Straight Arrow Connector 169">
              <a:extLst>
                <a:ext uri="{FF2B5EF4-FFF2-40B4-BE49-F238E27FC236}">
                  <a16:creationId xmlns:a16="http://schemas.microsoft.com/office/drawing/2014/main" id="{4EFFC607-57D6-499A-BC81-6AB716D29855}"/>
                </a:ext>
              </a:extLst>
            </p:cNvPr>
            <p:cNvCxnSpPr>
              <a:cxnSpLocks/>
              <a:stCxn id="162" idx="6"/>
            </p:cNvCxnSpPr>
            <p:nvPr/>
          </p:nvCxnSpPr>
          <p:spPr>
            <a:xfrm>
              <a:off x="1027125" y="1457920"/>
              <a:ext cx="752974" cy="668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1" name="Group 360">
              <a:extLst>
                <a:ext uri="{FF2B5EF4-FFF2-40B4-BE49-F238E27FC236}">
                  <a16:creationId xmlns:a16="http://schemas.microsoft.com/office/drawing/2014/main" id="{79824787-4281-498E-8761-BEFE2A1B24F2}"/>
                </a:ext>
              </a:extLst>
            </p:cNvPr>
            <p:cNvGrpSpPr/>
            <p:nvPr/>
          </p:nvGrpSpPr>
          <p:grpSpPr>
            <a:xfrm>
              <a:off x="1868959" y="2096626"/>
              <a:ext cx="735662" cy="570615"/>
              <a:chOff x="5610344" y="1866942"/>
              <a:chExt cx="735662" cy="570615"/>
            </a:xfrm>
          </p:grpSpPr>
          <p:grpSp>
            <p:nvGrpSpPr>
              <p:cNvPr id="362" name="Graphic 18">
                <a:extLst>
                  <a:ext uri="{FF2B5EF4-FFF2-40B4-BE49-F238E27FC236}">
                    <a16:creationId xmlns:a16="http://schemas.microsoft.com/office/drawing/2014/main" id="{207EB2B9-4AE5-412E-8743-217D95D0493D}"/>
                  </a:ext>
                </a:extLst>
              </p:cNvPr>
              <p:cNvGrpSpPr/>
              <p:nvPr/>
            </p:nvGrpSpPr>
            <p:grpSpPr>
              <a:xfrm>
                <a:off x="5672963" y="1866942"/>
                <a:ext cx="496385" cy="570615"/>
                <a:chOff x="6215194" y="1890080"/>
                <a:chExt cx="496385" cy="570615"/>
              </a:xfrm>
              <a:noFill/>
            </p:grpSpPr>
            <p:sp>
              <p:nvSpPr>
                <p:cNvPr id="378" name="Freeform: Shape 260">
                  <a:extLst>
                    <a:ext uri="{FF2B5EF4-FFF2-40B4-BE49-F238E27FC236}">
                      <a16:creationId xmlns:a16="http://schemas.microsoft.com/office/drawing/2014/main" id="{426F1CCC-9771-4B62-826C-972EFDF57E38}"/>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9" name="Freeform: Shape 261">
                  <a:extLst>
                    <a:ext uri="{FF2B5EF4-FFF2-40B4-BE49-F238E27FC236}">
                      <a16:creationId xmlns:a16="http://schemas.microsoft.com/office/drawing/2014/main" id="{F8FB60E1-EF71-45F6-BA80-9773BE3E94E6}"/>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0" name="Freeform: Shape 262">
                  <a:extLst>
                    <a:ext uri="{FF2B5EF4-FFF2-40B4-BE49-F238E27FC236}">
                      <a16:creationId xmlns:a16="http://schemas.microsoft.com/office/drawing/2014/main" id="{38D1226D-DEB4-4CC3-9E06-DFB10FD836E7}"/>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1" name="Freeform: Shape 263">
                  <a:extLst>
                    <a:ext uri="{FF2B5EF4-FFF2-40B4-BE49-F238E27FC236}">
                      <a16:creationId xmlns:a16="http://schemas.microsoft.com/office/drawing/2014/main" id="{88340709-8C32-404F-9170-2C4C7760A1AB}"/>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2" name="Freeform: Shape 264">
                  <a:extLst>
                    <a:ext uri="{FF2B5EF4-FFF2-40B4-BE49-F238E27FC236}">
                      <a16:creationId xmlns:a16="http://schemas.microsoft.com/office/drawing/2014/main" id="{E8AA25FB-9690-42B7-B3F7-5C98DA187A35}"/>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3" name="Freeform: Shape 265">
                  <a:extLst>
                    <a:ext uri="{FF2B5EF4-FFF2-40B4-BE49-F238E27FC236}">
                      <a16:creationId xmlns:a16="http://schemas.microsoft.com/office/drawing/2014/main" id="{CB6C11AB-C8E8-45ED-8E49-7E7F5B47BC09}"/>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4" name="Freeform: Shape 266">
                  <a:extLst>
                    <a:ext uri="{FF2B5EF4-FFF2-40B4-BE49-F238E27FC236}">
                      <a16:creationId xmlns:a16="http://schemas.microsoft.com/office/drawing/2014/main" id="{C656F64B-9582-4F17-B09A-EAAD62A6C585}"/>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5" name="Freeform: Shape 267">
                  <a:extLst>
                    <a:ext uri="{FF2B5EF4-FFF2-40B4-BE49-F238E27FC236}">
                      <a16:creationId xmlns:a16="http://schemas.microsoft.com/office/drawing/2014/main" id="{E309DDDE-36B1-4404-A77D-5DBD5D1EBD6F}"/>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6" name="Freeform: Shape 268">
                  <a:extLst>
                    <a:ext uri="{FF2B5EF4-FFF2-40B4-BE49-F238E27FC236}">
                      <a16:creationId xmlns:a16="http://schemas.microsoft.com/office/drawing/2014/main" id="{55E64BCA-4743-4376-9844-5DF07C14FDE5}"/>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87" name="Freeform: Shape 269">
                  <a:extLst>
                    <a:ext uri="{FF2B5EF4-FFF2-40B4-BE49-F238E27FC236}">
                      <a16:creationId xmlns:a16="http://schemas.microsoft.com/office/drawing/2014/main" id="{FBB131D5-B3FC-43FE-AC0C-F1F8007883ED}"/>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363" name="Graphic 18">
                <a:extLst>
                  <a:ext uri="{FF2B5EF4-FFF2-40B4-BE49-F238E27FC236}">
                    <a16:creationId xmlns:a16="http://schemas.microsoft.com/office/drawing/2014/main" id="{929E5B9F-EB63-4C4F-A3CC-7F4D9A286F7C}"/>
                  </a:ext>
                </a:extLst>
              </p:cNvPr>
              <p:cNvGrpSpPr/>
              <p:nvPr/>
            </p:nvGrpSpPr>
            <p:grpSpPr>
              <a:xfrm>
                <a:off x="5872840" y="2023728"/>
                <a:ext cx="252965" cy="298130"/>
                <a:chOff x="6415071" y="2046866"/>
                <a:chExt cx="252965" cy="298130"/>
              </a:xfrm>
              <a:noFill/>
            </p:grpSpPr>
            <p:sp>
              <p:nvSpPr>
                <p:cNvPr id="373" name="Freeform: Shape 255">
                  <a:extLst>
                    <a:ext uri="{FF2B5EF4-FFF2-40B4-BE49-F238E27FC236}">
                      <a16:creationId xmlns:a16="http://schemas.microsoft.com/office/drawing/2014/main" id="{10A2872E-3A20-4668-B329-B0078E7540A9}"/>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4" name="Freeform: Shape 256">
                  <a:extLst>
                    <a:ext uri="{FF2B5EF4-FFF2-40B4-BE49-F238E27FC236}">
                      <a16:creationId xmlns:a16="http://schemas.microsoft.com/office/drawing/2014/main" id="{CF3267E2-2720-4E1B-AC85-9659F89A22F4}"/>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5" name="Freeform: Shape 257">
                  <a:extLst>
                    <a:ext uri="{FF2B5EF4-FFF2-40B4-BE49-F238E27FC236}">
                      <a16:creationId xmlns:a16="http://schemas.microsoft.com/office/drawing/2014/main" id="{4AEF61CD-7D75-4D69-B0B3-2954C437718A}"/>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6" name="Freeform: Shape 258">
                  <a:extLst>
                    <a:ext uri="{FF2B5EF4-FFF2-40B4-BE49-F238E27FC236}">
                      <a16:creationId xmlns:a16="http://schemas.microsoft.com/office/drawing/2014/main" id="{247751D4-99B0-4D2E-B93C-B429126F60ED}"/>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7" name="Freeform: Shape 259">
                  <a:extLst>
                    <a:ext uri="{FF2B5EF4-FFF2-40B4-BE49-F238E27FC236}">
                      <a16:creationId xmlns:a16="http://schemas.microsoft.com/office/drawing/2014/main" id="{3BAD4E35-0E27-4B81-B4A4-904BA2B48E42}"/>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364" name="Graphic 18">
                <a:extLst>
                  <a:ext uri="{FF2B5EF4-FFF2-40B4-BE49-F238E27FC236}">
                    <a16:creationId xmlns:a16="http://schemas.microsoft.com/office/drawing/2014/main" id="{2994572B-D580-4E89-A316-8D2842E40088}"/>
                  </a:ext>
                </a:extLst>
              </p:cNvPr>
              <p:cNvGrpSpPr/>
              <p:nvPr/>
            </p:nvGrpSpPr>
            <p:grpSpPr>
              <a:xfrm>
                <a:off x="6154419" y="2027842"/>
                <a:ext cx="191587" cy="274940"/>
                <a:chOff x="6696650" y="2050980"/>
                <a:chExt cx="191587" cy="274940"/>
              </a:xfrm>
              <a:noFill/>
            </p:grpSpPr>
            <p:sp>
              <p:nvSpPr>
                <p:cNvPr id="366" name="Freeform: Shape 248">
                  <a:extLst>
                    <a:ext uri="{FF2B5EF4-FFF2-40B4-BE49-F238E27FC236}">
                      <a16:creationId xmlns:a16="http://schemas.microsoft.com/office/drawing/2014/main" id="{E098B5DC-8C00-4A61-9CC8-79761329040D}"/>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67" name="Freeform: Shape 249">
                  <a:extLst>
                    <a:ext uri="{FF2B5EF4-FFF2-40B4-BE49-F238E27FC236}">
                      <a16:creationId xmlns:a16="http://schemas.microsoft.com/office/drawing/2014/main" id="{4A6C532B-79FA-4146-93AD-D49E2FFBD653}"/>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68" name="Freeform: Shape 250">
                  <a:extLst>
                    <a:ext uri="{FF2B5EF4-FFF2-40B4-BE49-F238E27FC236}">
                      <a16:creationId xmlns:a16="http://schemas.microsoft.com/office/drawing/2014/main" id="{DCA0BC3B-4334-46C3-9448-C58036BB08B6}"/>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69" name="Freeform: Shape 251">
                  <a:extLst>
                    <a:ext uri="{FF2B5EF4-FFF2-40B4-BE49-F238E27FC236}">
                      <a16:creationId xmlns:a16="http://schemas.microsoft.com/office/drawing/2014/main" id="{E7D0DBF6-5622-401B-9FB5-B5610E3A389D}"/>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0" name="Freeform: Shape 252">
                  <a:extLst>
                    <a:ext uri="{FF2B5EF4-FFF2-40B4-BE49-F238E27FC236}">
                      <a16:creationId xmlns:a16="http://schemas.microsoft.com/office/drawing/2014/main" id="{B7C32DA1-426D-4EDC-979D-B75382838751}"/>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1" name="Freeform: Shape 253">
                  <a:extLst>
                    <a:ext uri="{FF2B5EF4-FFF2-40B4-BE49-F238E27FC236}">
                      <a16:creationId xmlns:a16="http://schemas.microsoft.com/office/drawing/2014/main" id="{80F9B53A-6584-4213-9848-A33AEC21208B}"/>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72" name="Freeform: Shape 254">
                  <a:extLst>
                    <a:ext uri="{FF2B5EF4-FFF2-40B4-BE49-F238E27FC236}">
                      <a16:creationId xmlns:a16="http://schemas.microsoft.com/office/drawing/2014/main" id="{93B92D4D-28CC-460C-A251-B792236693BB}"/>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365" name="Freeform: Shape 247">
                <a:extLst>
                  <a:ext uri="{FF2B5EF4-FFF2-40B4-BE49-F238E27FC236}">
                    <a16:creationId xmlns:a16="http://schemas.microsoft.com/office/drawing/2014/main" id="{6F453917-07DA-45D0-85C5-DB95239769E9}"/>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sp>
        <p:nvSpPr>
          <p:cNvPr id="84" name="Rectangle 83">
            <a:extLst>
              <a:ext uri="{FF2B5EF4-FFF2-40B4-BE49-F238E27FC236}">
                <a16:creationId xmlns:a16="http://schemas.microsoft.com/office/drawing/2014/main" id="{3568FC39-0CD1-429C-BE98-085FD8C24E35}"/>
              </a:ext>
            </a:extLst>
          </p:cNvPr>
          <p:cNvSpPr/>
          <p:nvPr/>
        </p:nvSpPr>
        <p:spPr>
          <a:xfrm>
            <a:off x="579418" y="2293649"/>
            <a:ext cx="1779350" cy="738664"/>
          </a:xfrm>
          <a:prstGeom prst="rect">
            <a:avLst/>
          </a:prstGeom>
        </p:spPr>
        <p:txBody>
          <a:bodyPr wrap="square">
            <a:spAutoFit/>
          </a:bodyPr>
          <a:lstStyle/>
          <a:p>
            <a:r>
              <a:rPr lang="en-US" sz="1050" i="1" dirty="0"/>
              <a:t>How to build analytics for the </a:t>
            </a:r>
            <a:r>
              <a:rPr lang="en-US" sz="1050" i="1" dirty="0" err="1"/>
              <a:t>SwissBox</a:t>
            </a:r>
            <a:r>
              <a:rPr lang="en-US" sz="1050" i="1" dirty="0"/>
              <a:t> app. How much it will cost to run it monthly?</a:t>
            </a:r>
            <a:endParaRPr lang="en-US" sz="1050" dirty="0"/>
          </a:p>
        </p:txBody>
      </p:sp>
      <p:grpSp>
        <p:nvGrpSpPr>
          <p:cNvPr id="5" name="Group 4">
            <a:extLst>
              <a:ext uri="{FF2B5EF4-FFF2-40B4-BE49-F238E27FC236}">
                <a16:creationId xmlns:a16="http://schemas.microsoft.com/office/drawing/2014/main" id="{7EDDB412-0AEF-41C8-BA1A-17D108587986}"/>
              </a:ext>
            </a:extLst>
          </p:cNvPr>
          <p:cNvGrpSpPr/>
          <p:nvPr/>
        </p:nvGrpSpPr>
        <p:grpSpPr>
          <a:xfrm>
            <a:off x="3558793" y="3674537"/>
            <a:ext cx="4347403" cy="1304541"/>
            <a:chOff x="2720036" y="3297162"/>
            <a:chExt cx="4177952" cy="1169562"/>
          </a:xfrm>
        </p:grpSpPr>
        <p:cxnSp>
          <p:nvCxnSpPr>
            <p:cNvPr id="173" name="Straight Connector 172">
              <a:extLst>
                <a:ext uri="{FF2B5EF4-FFF2-40B4-BE49-F238E27FC236}">
                  <a16:creationId xmlns:a16="http://schemas.microsoft.com/office/drawing/2014/main" id="{4D1773A1-9248-44FC-B5B4-0128F4AA0F93}"/>
                </a:ext>
              </a:extLst>
            </p:cNvPr>
            <p:cNvCxnSpPr>
              <a:cxnSpLocks/>
              <a:endCxn id="193" idx="1"/>
            </p:cNvCxnSpPr>
            <p:nvPr/>
          </p:nvCxnSpPr>
          <p:spPr>
            <a:xfrm>
              <a:off x="2720036" y="3480042"/>
              <a:ext cx="95216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08FF608-3F4D-40C2-93F3-D774BD1CE660}"/>
                </a:ext>
              </a:extLst>
            </p:cNvPr>
            <p:cNvCxnSpPr>
              <a:cxnSpLocks/>
              <a:stCxn id="193" idx="3"/>
            </p:cNvCxnSpPr>
            <p:nvPr/>
          </p:nvCxnSpPr>
          <p:spPr>
            <a:xfrm flipV="1">
              <a:off x="4815196" y="3473218"/>
              <a:ext cx="715259" cy="682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3" name="Rectangle: Rounded Corners 216">
              <a:extLst>
                <a:ext uri="{FF2B5EF4-FFF2-40B4-BE49-F238E27FC236}">
                  <a16:creationId xmlns:a16="http://schemas.microsoft.com/office/drawing/2014/main" id="{213C0DBB-45D4-472A-A345-D84EB3603F09}"/>
                </a:ext>
              </a:extLst>
            </p:cNvPr>
            <p:cNvSpPr/>
            <p:nvPr/>
          </p:nvSpPr>
          <p:spPr>
            <a:xfrm>
              <a:off x="3672196" y="3297162"/>
              <a:ext cx="1143000" cy="36576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50" b="1" spc="50" dirty="0">
                  <a:solidFill>
                    <a:srgbClr val="232F3E"/>
                  </a:solidFill>
                  <a:latin typeface="Amazon Ember Display"/>
                </a:rPr>
                <a:t>Task + results</a:t>
              </a:r>
            </a:p>
          </p:txBody>
        </p:sp>
        <p:grpSp>
          <p:nvGrpSpPr>
            <p:cNvPr id="338" name="Group 337">
              <a:extLst>
                <a:ext uri="{FF2B5EF4-FFF2-40B4-BE49-F238E27FC236}">
                  <a16:creationId xmlns:a16="http://schemas.microsoft.com/office/drawing/2014/main" id="{5E22FDA7-A149-4D67-9BF7-A0190DB09D8F}"/>
                </a:ext>
              </a:extLst>
            </p:cNvPr>
            <p:cNvGrpSpPr/>
            <p:nvPr/>
          </p:nvGrpSpPr>
          <p:grpSpPr>
            <a:xfrm>
              <a:off x="5566050" y="3509586"/>
              <a:ext cx="617841" cy="442614"/>
              <a:chOff x="2402507" y="1939950"/>
              <a:chExt cx="617841" cy="442614"/>
            </a:xfrm>
          </p:grpSpPr>
          <p:grpSp>
            <p:nvGrpSpPr>
              <p:cNvPr id="339" name="Graphic 4081">
                <a:extLst>
                  <a:ext uri="{FF2B5EF4-FFF2-40B4-BE49-F238E27FC236}">
                    <a16:creationId xmlns:a16="http://schemas.microsoft.com/office/drawing/2014/main" id="{78F3C0BF-042C-4A5F-A982-679D767CAB75}"/>
                  </a:ext>
                </a:extLst>
              </p:cNvPr>
              <p:cNvGrpSpPr/>
              <p:nvPr/>
            </p:nvGrpSpPr>
            <p:grpSpPr>
              <a:xfrm>
                <a:off x="2699794" y="2064511"/>
                <a:ext cx="198418" cy="198456"/>
                <a:chOff x="2699794" y="2064511"/>
                <a:chExt cx="198418" cy="198456"/>
              </a:xfrm>
              <a:noFill/>
            </p:grpSpPr>
            <p:sp>
              <p:nvSpPr>
                <p:cNvPr id="356" name="Freeform: Shape 40">
                  <a:extLst>
                    <a:ext uri="{FF2B5EF4-FFF2-40B4-BE49-F238E27FC236}">
                      <a16:creationId xmlns:a16="http://schemas.microsoft.com/office/drawing/2014/main" id="{100C0995-E12A-435F-9652-0D04068028F4}"/>
                    </a:ext>
                  </a:extLst>
                </p:cNvPr>
                <p:cNvSpPr/>
                <p:nvPr/>
              </p:nvSpPr>
              <p:spPr>
                <a:xfrm>
                  <a:off x="2699794" y="2064511"/>
                  <a:ext cx="198418" cy="198456"/>
                </a:xfrm>
                <a:custGeom>
                  <a:avLst/>
                  <a:gdLst>
                    <a:gd name="connsiteX0" fmla="*/ 18872 w 198418"/>
                    <a:gd name="connsiteY0" fmla="*/ 157340 h 198456"/>
                    <a:gd name="connsiteX1" fmla="*/ 22889 w 198418"/>
                    <a:gd name="connsiteY1" fmla="*/ 161963 h 198456"/>
                    <a:gd name="connsiteX2" fmla="*/ 26943 w 198418"/>
                    <a:gd name="connsiteY2" fmla="*/ 166587 h 198456"/>
                    <a:gd name="connsiteX3" fmla="*/ 30960 w 198418"/>
                    <a:gd name="connsiteY3" fmla="*/ 171210 h 198456"/>
                    <a:gd name="connsiteX4" fmla="*/ 58396 w 198418"/>
                    <a:gd name="connsiteY4" fmla="*/ 157151 h 198456"/>
                    <a:gd name="connsiteX5" fmla="*/ 78026 w 198418"/>
                    <a:gd name="connsiteY5" fmla="*/ 166814 h 198456"/>
                    <a:gd name="connsiteX6" fmla="*/ 83521 w 198418"/>
                    <a:gd name="connsiteY6" fmla="*/ 197206 h 198456"/>
                    <a:gd name="connsiteX7" fmla="*/ 89622 w 198418"/>
                    <a:gd name="connsiteY7" fmla="*/ 197623 h 198456"/>
                    <a:gd name="connsiteX8" fmla="*/ 95723 w 198418"/>
                    <a:gd name="connsiteY8" fmla="*/ 198040 h 198456"/>
                    <a:gd name="connsiteX9" fmla="*/ 101824 w 198418"/>
                    <a:gd name="connsiteY9" fmla="*/ 198456 h 198456"/>
                    <a:gd name="connsiteX10" fmla="*/ 111298 w 198418"/>
                    <a:gd name="connsiteY10" fmla="*/ 169050 h 198456"/>
                    <a:gd name="connsiteX11" fmla="*/ 131913 w 198418"/>
                    <a:gd name="connsiteY11" fmla="*/ 162039 h 198456"/>
                    <a:gd name="connsiteX12" fmla="*/ 157340 w 198418"/>
                    <a:gd name="connsiteY12" fmla="*/ 179660 h 198456"/>
                    <a:gd name="connsiteX13" fmla="*/ 161963 w 198418"/>
                    <a:gd name="connsiteY13" fmla="*/ 175606 h 198456"/>
                    <a:gd name="connsiteX14" fmla="*/ 166587 w 198418"/>
                    <a:gd name="connsiteY14" fmla="*/ 171589 h 198456"/>
                    <a:gd name="connsiteX15" fmla="*/ 171210 w 198418"/>
                    <a:gd name="connsiteY15" fmla="*/ 167534 h 198456"/>
                    <a:gd name="connsiteX16" fmla="*/ 157075 w 198418"/>
                    <a:gd name="connsiteY16" fmla="*/ 139984 h 198456"/>
                    <a:gd name="connsiteX17" fmla="*/ 166738 w 198418"/>
                    <a:gd name="connsiteY17" fmla="*/ 120468 h 198456"/>
                    <a:gd name="connsiteX18" fmla="*/ 197168 w 198418"/>
                    <a:gd name="connsiteY18" fmla="*/ 114936 h 198456"/>
                    <a:gd name="connsiteX19" fmla="*/ 197585 w 198418"/>
                    <a:gd name="connsiteY19" fmla="*/ 108835 h 198456"/>
                    <a:gd name="connsiteX20" fmla="*/ 198002 w 198418"/>
                    <a:gd name="connsiteY20" fmla="*/ 102733 h 198456"/>
                    <a:gd name="connsiteX21" fmla="*/ 198419 w 198418"/>
                    <a:gd name="connsiteY21" fmla="*/ 96632 h 198456"/>
                    <a:gd name="connsiteX22" fmla="*/ 169050 w 198418"/>
                    <a:gd name="connsiteY22" fmla="*/ 87159 h 198456"/>
                    <a:gd name="connsiteX23" fmla="*/ 162077 w 198418"/>
                    <a:gd name="connsiteY23" fmla="*/ 66430 h 198456"/>
                    <a:gd name="connsiteX24" fmla="*/ 179623 w 198418"/>
                    <a:gd name="connsiteY24" fmla="*/ 41078 h 198456"/>
                    <a:gd name="connsiteX25" fmla="*/ 175606 w 198418"/>
                    <a:gd name="connsiteY25" fmla="*/ 36455 h 198456"/>
                    <a:gd name="connsiteX26" fmla="*/ 171551 w 198418"/>
                    <a:gd name="connsiteY26" fmla="*/ 31832 h 198456"/>
                    <a:gd name="connsiteX27" fmla="*/ 167534 w 198418"/>
                    <a:gd name="connsiteY27" fmla="*/ 27209 h 198456"/>
                    <a:gd name="connsiteX28" fmla="*/ 140136 w 198418"/>
                    <a:gd name="connsiteY28" fmla="*/ 41268 h 198456"/>
                    <a:gd name="connsiteX29" fmla="*/ 120430 w 198418"/>
                    <a:gd name="connsiteY29" fmla="*/ 31491 h 198456"/>
                    <a:gd name="connsiteX30" fmla="*/ 114936 w 198418"/>
                    <a:gd name="connsiteY30" fmla="*/ 1251 h 198456"/>
                    <a:gd name="connsiteX31" fmla="*/ 108835 w 198418"/>
                    <a:gd name="connsiteY31" fmla="*/ 834 h 198456"/>
                    <a:gd name="connsiteX32" fmla="*/ 102733 w 198418"/>
                    <a:gd name="connsiteY32" fmla="*/ 417 h 198456"/>
                    <a:gd name="connsiteX33" fmla="*/ 96632 w 198418"/>
                    <a:gd name="connsiteY33" fmla="*/ 0 h 198456"/>
                    <a:gd name="connsiteX34" fmla="*/ 87234 w 198418"/>
                    <a:gd name="connsiteY34" fmla="*/ 29217 h 198456"/>
                    <a:gd name="connsiteX35" fmla="*/ 66316 w 198418"/>
                    <a:gd name="connsiteY35" fmla="*/ 36303 h 198456"/>
                    <a:gd name="connsiteX36" fmla="*/ 41116 w 198418"/>
                    <a:gd name="connsiteY36" fmla="*/ 18834 h 198456"/>
                    <a:gd name="connsiteX37" fmla="*/ 36493 w 198418"/>
                    <a:gd name="connsiteY37" fmla="*/ 22889 h 198456"/>
                    <a:gd name="connsiteX38" fmla="*/ 31870 w 198418"/>
                    <a:gd name="connsiteY38" fmla="*/ 26905 h 198456"/>
                    <a:gd name="connsiteX39" fmla="*/ 27247 w 198418"/>
                    <a:gd name="connsiteY39" fmla="*/ 30960 h 198456"/>
                    <a:gd name="connsiteX40" fmla="*/ 41230 w 198418"/>
                    <a:gd name="connsiteY40" fmla="*/ 58245 h 198456"/>
                    <a:gd name="connsiteX41" fmla="*/ 31453 w 198418"/>
                    <a:gd name="connsiteY41" fmla="*/ 78064 h 198456"/>
                    <a:gd name="connsiteX42" fmla="*/ 1251 w 198418"/>
                    <a:gd name="connsiteY42" fmla="*/ 83521 h 198456"/>
                    <a:gd name="connsiteX43" fmla="*/ 834 w 198418"/>
                    <a:gd name="connsiteY43" fmla="*/ 89622 h 198456"/>
                    <a:gd name="connsiteX44" fmla="*/ 417 w 198418"/>
                    <a:gd name="connsiteY44" fmla="*/ 95723 h 198456"/>
                    <a:gd name="connsiteX45" fmla="*/ 0 w 198418"/>
                    <a:gd name="connsiteY45" fmla="*/ 101824 h 198456"/>
                    <a:gd name="connsiteX46" fmla="*/ 29255 w 198418"/>
                    <a:gd name="connsiteY46" fmla="*/ 111222 h 198456"/>
                    <a:gd name="connsiteX47" fmla="*/ 36341 w 198418"/>
                    <a:gd name="connsiteY47" fmla="*/ 132026 h 198456"/>
                    <a:gd name="connsiteX48" fmla="*/ 18872 w 198418"/>
                    <a:gd name="connsiteY48" fmla="*/ 157340 h 1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8418" h="198456">
                      <a:moveTo>
                        <a:pt x="18872" y="157340"/>
                      </a:moveTo>
                      <a:lnTo>
                        <a:pt x="22889" y="161963"/>
                      </a:lnTo>
                      <a:lnTo>
                        <a:pt x="26943" y="166587"/>
                      </a:lnTo>
                      <a:lnTo>
                        <a:pt x="30960" y="171210"/>
                      </a:lnTo>
                      <a:lnTo>
                        <a:pt x="58396" y="157151"/>
                      </a:lnTo>
                      <a:cubicBezTo>
                        <a:pt x="64497" y="161433"/>
                        <a:pt x="71091" y="164654"/>
                        <a:pt x="78026" y="166814"/>
                      </a:cubicBezTo>
                      <a:lnTo>
                        <a:pt x="83521" y="197206"/>
                      </a:lnTo>
                      <a:lnTo>
                        <a:pt x="89622" y="197623"/>
                      </a:lnTo>
                      <a:lnTo>
                        <a:pt x="95723" y="198040"/>
                      </a:lnTo>
                      <a:lnTo>
                        <a:pt x="101824" y="198456"/>
                      </a:lnTo>
                      <a:lnTo>
                        <a:pt x="111298" y="169050"/>
                      </a:lnTo>
                      <a:cubicBezTo>
                        <a:pt x="118384" y="167799"/>
                        <a:pt x="125357" y="165488"/>
                        <a:pt x="131913" y="162039"/>
                      </a:cubicBezTo>
                      <a:lnTo>
                        <a:pt x="157340" y="179660"/>
                      </a:lnTo>
                      <a:lnTo>
                        <a:pt x="161963" y="175606"/>
                      </a:lnTo>
                      <a:lnTo>
                        <a:pt x="166587" y="171589"/>
                      </a:lnTo>
                      <a:lnTo>
                        <a:pt x="171210" y="167534"/>
                      </a:lnTo>
                      <a:lnTo>
                        <a:pt x="157075" y="139984"/>
                      </a:lnTo>
                      <a:cubicBezTo>
                        <a:pt x="161357" y="133921"/>
                        <a:pt x="164578" y="127327"/>
                        <a:pt x="166738" y="120468"/>
                      </a:cubicBezTo>
                      <a:lnTo>
                        <a:pt x="197168" y="114936"/>
                      </a:lnTo>
                      <a:lnTo>
                        <a:pt x="197585" y="108835"/>
                      </a:lnTo>
                      <a:lnTo>
                        <a:pt x="198002" y="102733"/>
                      </a:lnTo>
                      <a:lnTo>
                        <a:pt x="198419" y="96632"/>
                      </a:lnTo>
                      <a:lnTo>
                        <a:pt x="169050" y="87159"/>
                      </a:lnTo>
                      <a:cubicBezTo>
                        <a:pt x="167837" y="80034"/>
                        <a:pt x="165488" y="73024"/>
                        <a:pt x="162077" y="66430"/>
                      </a:cubicBezTo>
                      <a:lnTo>
                        <a:pt x="179623" y="41078"/>
                      </a:lnTo>
                      <a:lnTo>
                        <a:pt x="175606" y="36455"/>
                      </a:lnTo>
                      <a:lnTo>
                        <a:pt x="171551" y="31832"/>
                      </a:lnTo>
                      <a:lnTo>
                        <a:pt x="167534" y="27209"/>
                      </a:lnTo>
                      <a:lnTo>
                        <a:pt x="140136" y="41268"/>
                      </a:lnTo>
                      <a:cubicBezTo>
                        <a:pt x="134035" y="36948"/>
                        <a:pt x="127365" y="33651"/>
                        <a:pt x="120430" y="31491"/>
                      </a:cubicBezTo>
                      <a:lnTo>
                        <a:pt x="114936" y="1251"/>
                      </a:lnTo>
                      <a:lnTo>
                        <a:pt x="108835" y="834"/>
                      </a:lnTo>
                      <a:lnTo>
                        <a:pt x="102733" y="417"/>
                      </a:lnTo>
                      <a:lnTo>
                        <a:pt x="96632" y="0"/>
                      </a:lnTo>
                      <a:lnTo>
                        <a:pt x="87234" y="29217"/>
                      </a:lnTo>
                      <a:cubicBezTo>
                        <a:pt x="80034" y="30430"/>
                        <a:pt x="72986" y="32817"/>
                        <a:pt x="66316" y="36303"/>
                      </a:cubicBezTo>
                      <a:lnTo>
                        <a:pt x="41116" y="18834"/>
                      </a:lnTo>
                      <a:lnTo>
                        <a:pt x="36493" y="22889"/>
                      </a:lnTo>
                      <a:lnTo>
                        <a:pt x="31870" y="26905"/>
                      </a:lnTo>
                      <a:lnTo>
                        <a:pt x="27247" y="30960"/>
                      </a:lnTo>
                      <a:lnTo>
                        <a:pt x="41230" y="58245"/>
                      </a:lnTo>
                      <a:cubicBezTo>
                        <a:pt x="36910" y="64384"/>
                        <a:pt x="33613" y="71053"/>
                        <a:pt x="31453" y="78064"/>
                      </a:cubicBezTo>
                      <a:lnTo>
                        <a:pt x="1251" y="83521"/>
                      </a:lnTo>
                      <a:lnTo>
                        <a:pt x="834" y="89622"/>
                      </a:lnTo>
                      <a:lnTo>
                        <a:pt x="417" y="95723"/>
                      </a:lnTo>
                      <a:lnTo>
                        <a:pt x="0" y="101824"/>
                      </a:lnTo>
                      <a:lnTo>
                        <a:pt x="29255" y="111222"/>
                      </a:lnTo>
                      <a:cubicBezTo>
                        <a:pt x="30506" y="118384"/>
                        <a:pt x="32855" y="125433"/>
                        <a:pt x="36341" y="132026"/>
                      </a:cubicBezTo>
                      <a:lnTo>
                        <a:pt x="18872" y="157340"/>
                      </a:lnTo>
                      <a:close/>
                    </a:path>
                  </a:pathLst>
                </a:custGeom>
                <a:noFill/>
                <a:ln w="12700" cap="flat">
                  <a:solidFill>
                    <a:srgbClr val="01A98D"/>
                  </a:solidFill>
                  <a:prstDash val="solid"/>
                  <a:round/>
                </a:ln>
              </p:spPr>
              <p:txBody>
                <a:bodyPr rtlCol="0" anchor="ctr"/>
                <a:lstStyle/>
                <a:p>
                  <a:endParaRPr lang="en-US" dirty="0"/>
                </a:p>
              </p:txBody>
            </p:sp>
            <p:sp>
              <p:nvSpPr>
                <p:cNvPr id="357" name="Freeform: Shape 41">
                  <a:extLst>
                    <a:ext uri="{FF2B5EF4-FFF2-40B4-BE49-F238E27FC236}">
                      <a16:creationId xmlns:a16="http://schemas.microsoft.com/office/drawing/2014/main" id="{E39B815B-E8DD-4E62-94E5-9F1F727E8EA9}"/>
                    </a:ext>
                  </a:extLst>
                </p:cNvPr>
                <p:cNvSpPr/>
                <p:nvPr/>
              </p:nvSpPr>
              <p:spPr>
                <a:xfrm>
                  <a:off x="2759517" y="2124120"/>
                  <a:ext cx="79049" cy="79049"/>
                </a:xfrm>
                <a:custGeom>
                  <a:avLst/>
                  <a:gdLst>
                    <a:gd name="connsiteX0" fmla="*/ 79049 w 79049"/>
                    <a:gd name="connsiteY0" fmla="*/ 39525 h 79049"/>
                    <a:gd name="connsiteX1" fmla="*/ 39525 w 79049"/>
                    <a:gd name="connsiteY1" fmla="*/ 79049 h 79049"/>
                    <a:gd name="connsiteX2" fmla="*/ 0 w 79049"/>
                    <a:gd name="connsiteY2" fmla="*/ 39525 h 79049"/>
                    <a:gd name="connsiteX3" fmla="*/ 39525 w 79049"/>
                    <a:gd name="connsiteY3" fmla="*/ 0 h 79049"/>
                    <a:gd name="connsiteX4" fmla="*/ 79049 w 79049"/>
                    <a:gd name="connsiteY4" fmla="*/ 39525 h 79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79049">
                      <a:moveTo>
                        <a:pt x="79049" y="39525"/>
                      </a:moveTo>
                      <a:cubicBezTo>
                        <a:pt x="79049" y="61353"/>
                        <a:pt x="61353" y="79049"/>
                        <a:pt x="39525" y="79049"/>
                      </a:cubicBezTo>
                      <a:cubicBezTo>
                        <a:pt x="17696" y="79049"/>
                        <a:pt x="0" y="61353"/>
                        <a:pt x="0" y="39525"/>
                      </a:cubicBezTo>
                      <a:cubicBezTo>
                        <a:pt x="0" y="17696"/>
                        <a:pt x="17696" y="0"/>
                        <a:pt x="39525" y="0"/>
                      </a:cubicBezTo>
                      <a:cubicBezTo>
                        <a:pt x="61353" y="0"/>
                        <a:pt x="79049" y="17696"/>
                        <a:pt x="79049" y="39525"/>
                      </a:cubicBezTo>
                      <a:close/>
                    </a:path>
                  </a:pathLst>
                </a:custGeom>
                <a:noFill/>
                <a:ln w="12700" cap="flat">
                  <a:solidFill>
                    <a:srgbClr val="01A98D"/>
                  </a:solidFill>
                  <a:prstDash val="solid"/>
                  <a:round/>
                </a:ln>
              </p:spPr>
              <p:txBody>
                <a:bodyPr rtlCol="0" anchor="ctr"/>
                <a:lstStyle/>
                <a:p>
                  <a:endParaRPr lang="en-US"/>
                </a:p>
              </p:txBody>
            </p:sp>
          </p:grpSp>
          <p:grpSp>
            <p:nvGrpSpPr>
              <p:cNvPr id="340" name="Graphic 4081">
                <a:extLst>
                  <a:ext uri="{FF2B5EF4-FFF2-40B4-BE49-F238E27FC236}">
                    <a16:creationId xmlns:a16="http://schemas.microsoft.com/office/drawing/2014/main" id="{C06BBD2F-5C2E-4C89-BD7A-4100B33F2C5D}"/>
                  </a:ext>
                </a:extLst>
              </p:cNvPr>
              <p:cNvGrpSpPr/>
              <p:nvPr/>
            </p:nvGrpSpPr>
            <p:grpSpPr>
              <a:xfrm>
                <a:off x="2402507" y="1997096"/>
                <a:ext cx="273261" cy="302932"/>
                <a:chOff x="2402507" y="1997096"/>
                <a:chExt cx="273261" cy="302932"/>
              </a:xfrm>
              <a:noFill/>
            </p:grpSpPr>
            <p:sp>
              <p:nvSpPr>
                <p:cNvPr id="351" name="Freeform: Shape 35">
                  <a:extLst>
                    <a:ext uri="{FF2B5EF4-FFF2-40B4-BE49-F238E27FC236}">
                      <a16:creationId xmlns:a16="http://schemas.microsoft.com/office/drawing/2014/main" id="{04832F69-9485-473B-A3A4-9033FF006D72}"/>
                    </a:ext>
                  </a:extLst>
                </p:cNvPr>
                <p:cNvSpPr/>
                <p:nvPr/>
              </p:nvSpPr>
              <p:spPr>
                <a:xfrm>
                  <a:off x="2402507" y="1997096"/>
                  <a:ext cx="273261" cy="147904"/>
                </a:xfrm>
                <a:custGeom>
                  <a:avLst/>
                  <a:gdLst>
                    <a:gd name="connsiteX0" fmla="*/ 0 w 273261"/>
                    <a:gd name="connsiteY0" fmla="*/ 0 h 147904"/>
                    <a:gd name="connsiteX1" fmla="*/ 273261 w 273261"/>
                    <a:gd name="connsiteY1" fmla="*/ 147904 h 147904"/>
                  </a:gdLst>
                  <a:ahLst/>
                  <a:cxnLst>
                    <a:cxn ang="0">
                      <a:pos x="connsiteX0" y="connsiteY0"/>
                    </a:cxn>
                    <a:cxn ang="0">
                      <a:pos x="connsiteX1" y="connsiteY1"/>
                    </a:cxn>
                  </a:cxnLst>
                  <a:rect l="l" t="t" r="r" b="b"/>
                  <a:pathLst>
                    <a:path w="273261" h="147904">
                      <a:moveTo>
                        <a:pt x="0" y="0"/>
                      </a:moveTo>
                      <a:cubicBezTo>
                        <a:pt x="95496" y="0"/>
                        <a:pt x="186482" y="135361"/>
                        <a:pt x="273261" y="147904"/>
                      </a:cubicBezTo>
                    </a:path>
                  </a:pathLst>
                </a:custGeom>
                <a:noFill/>
                <a:ln w="12700" cap="flat">
                  <a:solidFill>
                    <a:srgbClr val="01A98D"/>
                  </a:solidFill>
                  <a:custDash>
                    <a:ds d="300000" sp="450000"/>
                  </a:custDash>
                  <a:round/>
                </a:ln>
              </p:spPr>
              <p:txBody>
                <a:bodyPr rtlCol="0" anchor="ctr"/>
                <a:lstStyle/>
                <a:p>
                  <a:endParaRPr lang="en-US"/>
                </a:p>
              </p:txBody>
            </p:sp>
            <p:sp>
              <p:nvSpPr>
                <p:cNvPr id="352" name="Freeform: Shape 36">
                  <a:extLst>
                    <a:ext uri="{FF2B5EF4-FFF2-40B4-BE49-F238E27FC236}">
                      <a16:creationId xmlns:a16="http://schemas.microsoft.com/office/drawing/2014/main" id="{A4D61FA3-DB83-4A02-B9B9-EC596D26DD94}"/>
                    </a:ext>
                  </a:extLst>
                </p:cNvPr>
                <p:cNvSpPr/>
                <p:nvPr/>
              </p:nvSpPr>
              <p:spPr>
                <a:xfrm>
                  <a:off x="2408950" y="2217796"/>
                  <a:ext cx="266781" cy="82232"/>
                </a:xfrm>
                <a:custGeom>
                  <a:avLst/>
                  <a:gdLst>
                    <a:gd name="connsiteX0" fmla="*/ 0 w 266781"/>
                    <a:gd name="connsiteY0" fmla="*/ 82232 h 82232"/>
                    <a:gd name="connsiteX1" fmla="*/ 178865 w 266781"/>
                    <a:gd name="connsiteY1" fmla="*/ 14552 h 82232"/>
                    <a:gd name="connsiteX2" fmla="*/ 266781 w 266781"/>
                    <a:gd name="connsiteY2" fmla="*/ 0 h 82232"/>
                  </a:gdLst>
                  <a:ahLst/>
                  <a:cxnLst>
                    <a:cxn ang="0">
                      <a:pos x="connsiteX0" y="connsiteY0"/>
                    </a:cxn>
                    <a:cxn ang="0">
                      <a:pos x="connsiteX1" y="connsiteY1"/>
                    </a:cxn>
                    <a:cxn ang="0">
                      <a:pos x="connsiteX2" y="connsiteY2"/>
                    </a:cxn>
                  </a:cxnLst>
                  <a:rect l="l" t="t" r="r" b="b"/>
                  <a:pathLst>
                    <a:path w="266781" h="82232">
                      <a:moveTo>
                        <a:pt x="0" y="82232"/>
                      </a:moveTo>
                      <a:cubicBezTo>
                        <a:pt x="67036" y="60518"/>
                        <a:pt x="133694" y="21979"/>
                        <a:pt x="178865" y="14552"/>
                      </a:cubicBezTo>
                      <a:cubicBezTo>
                        <a:pt x="202132" y="10724"/>
                        <a:pt x="209332" y="22927"/>
                        <a:pt x="266781" y="0"/>
                      </a:cubicBezTo>
                    </a:path>
                  </a:pathLst>
                </a:custGeom>
                <a:noFill/>
                <a:ln w="12700" cap="flat">
                  <a:solidFill>
                    <a:srgbClr val="01A98D"/>
                  </a:solidFill>
                  <a:custDash>
                    <a:ds d="300000" sp="450000"/>
                  </a:custDash>
                  <a:round/>
                </a:ln>
              </p:spPr>
              <p:txBody>
                <a:bodyPr rtlCol="0" anchor="ctr"/>
                <a:lstStyle/>
                <a:p>
                  <a:endParaRPr lang="en-US"/>
                </a:p>
              </p:txBody>
            </p:sp>
            <p:sp>
              <p:nvSpPr>
                <p:cNvPr id="353" name="Freeform: Shape 37">
                  <a:extLst>
                    <a:ext uri="{FF2B5EF4-FFF2-40B4-BE49-F238E27FC236}">
                      <a16:creationId xmlns:a16="http://schemas.microsoft.com/office/drawing/2014/main" id="{FA60532E-9651-41F7-89FA-8736610E385C}"/>
                    </a:ext>
                  </a:extLst>
                </p:cNvPr>
                <p:cNvSpPr/>
                <p:nvPr/>
              </p:nvSpPr>
              <p:spPr>
                <a:xfrm>
                  <a:off x="2402507" y="2174008"/>
                  <a:ext cx="266781" cy="66335"/>
                </a:xfrm>
                <a:custGeom>
                  <a:avLst/>
                  <a:gdLst>
                    <a:gd name="connsiteX0" fmla="*/ 0 w 273261"/>
                    <a:gd name="connsiteY0" fmla="*/ 66336 h 66335"/>
                    <a:gd name="connsiteX1" fmla="*/ 178713 w 273261"/>
                    <a:gd name="connsiteY1" fmla="*/ 3771 h 66335"/>
                    <a:gd name="connsiteX2" fmla="*/ 273261 w 273261"/>
                    <a:gd name="connsiteY2" fmla="*/ 11691 h 66335"/>
                  </a:gdLst>
                  <a:ahLst/>
                  <a:cxnLst>
                    <a:cxn ang="0">
                      <a:pos x="connsiteX0" y="connsiteY0"/>
                    </a:cxn>
                    <a:cxn ang="0">
                      <a:pos x="connsiteX1" y="connsiteY1"/>
                    </a:cxn>
                    <a:cxn ang="0">
                      <a:pos x="connsiteX2" y="connsiteY2"/>
                    </a:cxn>
                  </a:cxnLst>
                  <a:rect l="l" t="t" r="r" b="b"/>
                  <a:pathLst>
                    <a:path w="273261" h="66335">
                      <a:moveTo>
                        <a:pt x="0" y="66336"/>
                      </a:moveTo>
                      <a:cubicBezTo>
                        <a:pt x="68780" y="56938"/>
                        <a:pt x="136309" y="7712"/>
                        <a:pt x="178713" y="3771"/>
                      </a:cubicBezTo>
                      <a:cubicBezTo>
                        <a:pt x="203345" y="1497"/>
                        <a:pt x="251206" y="-6650"/>
                        <a:pt x="273261" y="11691"/>
                      </a:cubicBezTo>
                    </a:path>
                  </a:pathLst>
                </a:custGeom>
                <a:noFill/>
                <a:ln w="12700" cap="flat">
                  <a:solidFill>
                    <a:srgbClr val="01A98D"/>
                  </a:solidFill>
                  <a:custDash>
                    <a:ds d="300000" sp="450000"/>
                  </a:custDash>
                  <a:round/>
                </a:ln>
              </p:spPr>
              <p:txBody>
                <a:bodyPr rtlCol="0" anchor="ctr"/>
                <a:lstStyle/>
                <a:p>
                  <a:endParaRPr lang="en-US"/>
                </a:p>
              </p:txBody>
            </p:sp>
            <p:sp>
              <p:nvSpPr>
                <p:cNvPr id="354" name="Freeform: Shape 38">
                  <a:extLst>
                    <a:ext uri="{FF2B5EF4-FFF2-40B4-BE49-F238E27FC236}">
                      <a16:creationId xmlns:a16="http://schemas.microsoft.com/office/drawing/2014/main" id="{2EA4C6BC-4CC7-484B-BE59-AE79E429838B}"/>
                    </a:ext>
                  </a:extLst>
                </p:cNvPr>
                <p:cNvSpPr/>
                <p:nvPr/>
              </p:nvSpPr>
              <p:spPr>
                <a:xfrm>
                  <a:off x="2402507" y="2085471"/>
                  <a:ext cx="119331" cy="8450"/>
                </a:xfrm>
                <a:custGeom>
                  <a:avLst/>
                  <a:gdLst>
                    <a:gd name="connsiteX0" fmla="*/ 0 w 119331"/>
                    <a:gd name="connsiteY0" fmla="*/ 3676 h 8450"/>
                    <a:gd name="connsiteX1" fmla="*/ 119332 w 119331"/>
                    <a:gd name="connsiteY1" fmla="*/ 0 h 8450"/>
                  </a:gdLst>
                  <a:ahLst/>
                  <a:cxnLst>
                    <a:cxn ang="0">
                      <a:pos x="connsiteX0" y="connsiteY0"/>
                    </a:cxn>
                    <a:cxn ang="0">
                      <a:pos x="connsiteX1" y="connsiteY1"/>
                    </a:cxn>
                  </a:cxnLst>
                  <a:rect l="l" t="t" r="r" b="b"/>
                  <a:pathLst>
                    <a:path w="119331" h="8450">
                      <a:moveTo>
                        <a:pt x="0" y="3676"/>
                      </a:moveTo>
                      <a:cubicBezTo>
                        <a:pt x="19175" y="14324"/>
                        <a:pt x="106826" y="4472"/>
                        <a:pt x="119332" y="0"/>
                      </a:cubicBezTo>
                    </a:path>
                  </a:pathLst>
                </a:custGeom>
                <a:noFill/>
                <a:ln w="12700" cap="flat">
                  <a:solidFill>
                    <a:srgbClr val="01A98D"/>
                  </a:solidFill>
                  <a:custDash>
                    <a:ds d="300000" sp="450000"/>
                  </a:custDash>
                  <a:round/>
                </a:ln>
              </p:spPr>
              <p:txBody>
                <a:bodyPr rtlCol="0" anchor="ctr"/>
                <a:lstStyle/>
                <a:p>
                  <a:endParaRPr lang="en-US"/>
                </a:p>
              </p:txBody>
            </p:sp>
            <p:sp>
              <p:nvSpPr>
                <p:cNvPr id="355" name="Freeform: Shape 39">
                  <a:extLst>
                    <a:ext uri="{FF2B5EF4-FFF2-40B4-BE49-F238E27FC236}">
                      <a16:creationId xmlns:a16="http://schemas.microsoft.com/office/drawing/2014/main" id="{AE0EFD4D-76FA-4240-89F3-BD091FDEA7D0}"/>
                    </a:ext>
                  </a:extLst>
                </p:cNvPr>
                <p:cNvSpPr/>
                <p:nvPr/>
              </p:nvSpPr>
              <p:spPr>
                <a:xfrm>
                  <a:off x="2539119" y="2071062"/>
                  <a:ext cx="136649" cy="14409"/>
                </a:xfrm>
                <a:custGeom>
                  <a:avLst/>
                  <a:gdLst>
                    <a:gd name="connsiteX0" fmla="*/ 0 w 136649"/>
                    <a:gd name="connsiteY0" fmla="*/ 5770 h 14409"/>
                    <a:gd name="connsiteX1" fmla="*/ 136650 w 136649"/>
                    <a:gd name="connsiteY1" fmla="*/ 14410 h 14409"/>
                  </a:gdLst>
                  <a:ahLst/>
                  <a:cxnLst>
                    <a:cxn ang="0">
                      <a:pos x="connsiteX0" y="connsiteY0"/>
                    </a:cxn>
                    <a:cxn ang="0">
                      <a:pos x="connsiteX1" y="connsiteY1"/>
                    </a:cxn>
                  </a:cxnLst>
                  <a:rect l="l" t="t" r="r" b="b"/>
                  <a:pathLst>
                    <a:path w="136649" h="14409">
                      <a:moveTo>
                        <a:pt x="0" y="5770"/>
                      </a:moveTo>
                      <a:cubicBezTo>
                        <a:pt x="16522" y="1033"/>
                        <a:pt x="93866" y="-7759"/>
                        <a:pt x="136650" y="14410"/>
                      </a:cubicBezTo>
                    </a:path>
                  </a:pathLst>
                </a:custGeom>
                <a:noFill/>
                <a:ln w="12700" cap="flat">
                  <a:solidFill>
                    <a:srgbClr val="01A98D"/>
                  </a:solidFill>
                  <a:custDash>
                    <a:ds d="300000" sp="450000"/>
                  </a:custDash>
                  <a:round/>
                </a:ln>
              </p:spPr>
              <p:txBody>
                <a:bodyPr rtlCol="0" anchor="ctr"/>
                <a:lstStyle/>
                <a:p>
                  <a:endParaRPr lang="en-US"/>
                </a:p>
              </p:txBody>
            </p:sp>
          </p:grpSp>
          <p:sp>
            <p:nvSpPr>
              <p:cNvPr id="341" name="Freeform: Shape 22">
                <a:extLst>
                  <a:ext uri="{FF2B5EF4-FFF2-40B4-BE49-F238E27FC236}">
                    <a16:creationId xmlns:a16="http://schemas.microsoft.com/office/drawing/2014/main" id="{9D634990-F067-4599-BE47-D16EFF3CEB58}"/>
                  </a:ext>
                </a:extLst>
              </p:cNvPr>
              <p:cNvSpPr/>
              <p:nvPr/>
            </p:nvSpPr>
            <p:spPr>
              <a:xfrm>
                <a:off x="2633061" y="2279906"/>
                <a:ext cx="165980" cy="102657"/>
              </a:xfrm>
              <a:custGeom>
                <a:avLst/>
                <a:gdLst>
                  <a:gd name="connsiteX0" fmla="*/ 0 w 165980"/>
                  <a:gd name="connsiteY0" fmla="*/ 0 h 102657"/>
                  <a:gd name="connsiteX1" fmla="*/ 0 w 165980"/>
                  <a:gd name="connsiteY1" fmla="*/ 38122 h 102657"/>
                  <a:gd name="connsiteX2" fmla="*/ 110654 w 165980"/>
                  <a:gd name="connsiteY2" fmla="*/ 102658 h 102657"/>
                  <a:gd name="connsiteX3" fmla="*/ 165980 w 165980"/>
                  <a:gd name="connsiteY3" fmla="*/ 74994 h 102657"/>
                </a:gdLst>
                <a:ahLst/>
                <a:cxnLst>
                  <a:cxn ang="0">
                    <a:pos x="connsiteX0" y="connsiteY0"/>
                  </a:cxn>
                  <a:cxn ang="0">
                    <a:pos x="connsiteX1" y="connsiteY1"/>
                  </a:cxn>
                  <a:cxn ang="0">
                    <a:pos x="connsiteX2" y="connsiteY2"/>
                  </a:cxn>
                  <a:cxn ang="0">
                    <a:pos x="connsiteX3" y="connsiteY3"/>
                  </a:cxn>
                </a:cxnLst>
                <a:rect l="l" t="t" r="r" b="b"/>
                <a:pathLst>
                  <a:path w="165980" h="102657">
                    <a:moveTo>
                      <a:pt x="0" y="0"/>
                    </a:moveTo>
                    <a:lnTo>
                      <a:pt x="0" y="38122"/>
                    </a:lnTo>
                    <a:lnTo>
                      <a:pt x="110654" y="102658"/>
                    </a:lnTo>
                    <a:lnTo>
                      <a:pt x="165980" y="74994"/>
                    </a:lnTo>
                  </a:path>
                </a:pathLst>
              </a:custGeom>
              <a:noFill/>
              <a:ln w="12700" cap="flat">
                <a:solidFill>
                  <a:srgbClr val="01A98D"/>
                </a:solidFill>
                <a:prstDash val="solid"/>
                <a:round/>
              </a:ln>
            </p:spPr>
            <p:txBody>
              <a:bodyPr rtlCol="0" anchor="ctr"/>
              <a:lstStyle/>
              <a:p>
                <a:endParaRPr lang="en-US"/>
              </a:p>
            </p:txBody>
          </p:sp>
          <p:sp>
            <p:nvSpPr>
              <p:cNvPr id="342" name="Freeform: Shape 24">
                <a:extLst>
                  <a:ext uri="{FF2B5EF4-FFF2-40B4-BE49-F238E27FC236}">
                    <a16:creationId xmlns:a16="http://schemas.microsoft.com/office/drawing/2014/main" id="{9FB89488-6764-49FF-A189-A4784DD07555}"/>
                  </a:ext>
                </a:extLst>
              </p:cNvPr>
              <p:cNvSpPr/>
              <p:nvPr/>
            </p:nvSpPr>
            <p:spPr>
              <a:xfrm>
                <a:off x="2633061" y="1939950"/>
                <a:ext cx="165980" cy="101445"/>
              </a:xfrm>
              <a:custGeom>
                <a:avLst/>
                <a:gdLst>
                  <a:gd name="connsiteX0" fmla="*/ 165980 w 165980"/>
                  <a:gd name="connsiteY0" fmla="*/ 36872 h 101445"/>
                  <a:gd name="connsiteX1" fmla="*/ 110654 w 165980"/>
                  <a:gd name="connsiteY1" fmla="*/ 0 h 101445"/>
                  <a:gd name="connsiteX2" fmla="*/ 0 w 165980"/>
                  <a:gd name="connsiteY2" fmla="*/ 66127 h 101445"/>
                  <a:gd name="connsiteX3" fmla="*/ 0 w 165980"/>
                  <a:gd name="connsiteY3" fmla="*/ 101445 h 101445"/>
                </a:gdLst>
                <a:ahLst/>
                <a:cxnLst>
                  <a:cxn ang="0">
                    <a:pos x="connsiteX0" y="connsiteY0"/>
                  </a:cxn>
                  <a:cxn ang="0">
                    <a:pos x="connsiteX1" y="connsiteY1"/>
                  </a:cxn>
                  <a:cxn ang="0">
                    <a:pos x="connsiteX2" y="connsiteY2"/>
                  </a:cxn>
                  <a:cxn ang="0">
                    <a:pos x="connsiteX3" y="connsiteY3"/>
                  </a:cxn>
                </a:cxnLst>
                <a:rect l="l" t="t" r="r" b="b"/>
                <a:pathLst>
                  <a:path w="165980" h="101445">
                    <a:moveTo>
                      <a:pt x="165980" y="36872"/>
                    </a:moveTo>
                    <a:lnTo>
                      <a:pt x="110654" y="0"/>
                    </a:lnTo>
                    <a:lnTo>
                      <a:pt x="0" y="66127"/>
                    </a:lnTo>
                    <a:lnTo>
                      <a:pt x="0" y="101445"/>
                    </a:lnTo>
                  </a:path>
                </a:pathLst>
              </a:custGeom>
              <a:noFill/>
              <a:ln w="12700" cap="flat">
                <a:solidFill>
                  <a:srgbClr val="01A98D"/>
                </a:solidFill>
                <a:prstDash val="solid"/>
                <a:round/>
              </a:ln>
            </p:spPr>
            <p:txBody>
              <a:bodyPr rtlCol="0" anchor="ctr"/>
              <a:lstStyle/>
              <a:p>
                <a:endParaRPr lang="en-US"/>
              </a:p>
            </p:txBody>
          </p:sp>
          <p:sp>
            <p:nvSpPr>
              <p:cNvPr id="343" name="Freeform: Shape 26">
                <a:extLst>
                  <a:ext uri="{FF2B5EF4-FFF2-40B4-BE49-F238E27FC236}">
                    <a16:creationId xmlns:a16="http://schemas.microsoft.com/office/drawing/2014/main" id="{8896DB43-5D71-4394-8251-6A1321C8581B}"/>
                  </a:ext>
                </a:extLst>
              </p:cNvPr>
              <p:cNvSpPr/>
              <p:nvPr/>
            </p:nvSpPr>
            <p:spPr>
              <a:xfrm>
                <a:off x="2909695" y="2078267"/>
                <a:ext cx="55326" cy="27663"/>
              </a:xfrm>
              <a:custGeom>
                <a:avLst/>
                <a:gdLst>
                  <a:gd name="connsiteX0" fmla="*/ 0 w 55326"/>
                  <a:gd name="connsiteY0" fmla="*/ 27663 h 27663"/>
                  <a:gd name="connsiteX1" fmla="*/ 55327 w 55326"/>
                  <a:gd name="connsiteY1" fmla="*/ 0 h 27663"/>
                </a:gdLst>
                <a:ahLst/>
                <a:cxnLst>
                  <a:cxn ang="0">
                    <a:pos x="connsiteX0" y="connsiteY0"/>
                  </a:cxn>
                  <a:cxn ang="0">
                    <a:pos x="connsiteX1" y="connsiteY1"/>
                  </a:cxn>
                </a:cxnLst>
                <a:rect l="l" t="t" r="r" b="b"/>
                <a:pathLst>
                  <a:path w="55326" h="27663">
                    <a:moveTo>
                      <a:pt x="0" y="27663"/>
                    </a:moveTo>
                    <a:lnTo>
                      <a:pt x="55327" y="0"/>
                    </a:lnTo>
                  </a:path>
                </a:pathLst>
              </a:custGeom>
              <a:ln w="12700" cap="flat">
                <a:solidFill>
                  <a:srgbClr val="FFFFFF"/>
                </a:solidFill>
                <a:prstDash val="solid"/>
                <a:round/>
              </a:ln>
            </p:spPr>
            <p:txBody>
              <a:bodyPr rtlCol="0" anchor="ctr"/>
              <a:lstStyle/>
              <a:p>
                <a:endParaRPr lang="en-US"/>
              </a:p>
            </p:txBody>
          </p:sp>
          <p:sp>
            <p:nvSpPr>
              <p:cNvPr id="344" name="Freeform: Shape 28">
                <a:extLst>
                  <a:ext uri="{FF2B5EF4-FFF2-40B4-BE49-F238E27FC236}">
                    <a16:creationId xmlns:a16="http://schemas.microsoft.com/office/drawing/2014/main" id="{54D8E011-03E1-4517-AA6A-8CB34BBD3BE7}"/>
                  </a:ext>
                </a:extLst>
              </p:cNvPr>
              <p:cNvSpPr/>
              <p:nvPr/>
            </p:nvSpPr>
            <p:spPr>
              <a:xfrm>
                <a:off x="2909695" y="1973449"/>
                <a:ext cx="3789" cy="67945"/>
              </a:xfrm>
              <a:custGeom>
                <a:avLst/>
                <a:gdLst>
                  <a:gd name="connsiteX0" fmla="*/ 0 w 3789"/>
                  <a:gd name="connsiteY0" fmla="*/ 67946 h 67945"/>
                  <a:gd name="connsiteX1" fmla="*/ 0 w 3789"/>
                  <a:gd name="connsiteY1" fmla="*/ 0 h 67945"/>
                </a:gdLst>
                <a:ahLst/>
                <a:cxnLst>
                  <a:cxn ang="0">
                    <a:pos x="connsiteX0" y="connsiteY0"/>
                  </a:cxn>
                  <a:cxn ang="0">
                    <a:pos x="connsiteX1" y="connsiteY1"/>
                  </a:cxn>
                </a:cxnLst>
                <a:rect l="l" t="t" r="r" b="b"/>
                <a:pathLst>
                  <a:path w="3789" h="67945">
                    <a:moveTo>
                      <a:pt x="0" y="67946"/>
                    </a:moveTo>
                    <a:lnTo>
                      <a:pt x="0" y="0"/>
                    </a:lnTo>
                  </a:path>
                </a:pathLst>
              </a:custGeom>
              <a:ln w="12700" cap="flat">
                <a:solidFill>
                  <a:srgbClr val="FFFFFF"/>
                </a:solidFill>
                <a:prstDash val="solid"/>
                <a:round/>
              </a:ln>
            </p:spPr>
            <p:txBody>
              <a:bodyPr rtlCol="0" anchor="ctr"/>
              <a:lstStyle/>
              <a:p>
                <a:endParaRPr lang="en-US"/>
              </a:p>
            </p:txBody>
          </p:sp>
          <p:sp>
            <p:nvSpPr>
              <p:cNvPr id="345" name="Freeform: Shape 29">
                <a:extLst>
                  <a:ext uri="{FF2B5EF4-FFF2-40B4-BE49-F238E27FC236}">
                    <a16:creationId xmlns:a16="http://schemas.microsoft.com/office/drawing/2014/main" id="{4F729E38-C26B-47F4-8013-D334D7CD4D96}"/>
                  </a:ext>
                </a:extLst>
              </p:cNvPr>
              <p:cNvSpPr/>
              <p:nvPr/>
            </p:nvSpPr>
            <p:spPr>
              <a:xfrm>
                <a:off x="2967030" y="2132874"/>
                <a:ext cx="53318" cy="31377"/>
              </a:xfrm>
              <a:custGeom>
                <a:avLst/>
                <a:gdLst>
                  <a:gd name="connsiteX0" fmla="*/ 53318 w 53318"/>
                  <a:gd name="connsiteY0" fmla="*/ 31377 h 31377"/>
                  <a:gd name="connsiteX1" fmla="*/ 0 w 53318"/>
                  <a:gd name="connsiteY1" fmla="*/ 0 h 31377"/>
                </a:gdLst>
                <a:ahLst/>
                <a:cxnLst>
                  <a:cxn ang="0">
                    <a:pos x="connsiteX0" y="connsiteY0"/>
                  </a:cxn>
                  <a:cxn ang="0">
                    <a:pos x="connsiteX1" y="connsiteY1"/>
                  </a:cxn>
                </a:cxnLst>
                <a:rect l="l" t="t" r="r" b="b"/>
                <a:pathLst>
                  <a:path w="53318" h="31377">
                    <a:moveTo>
                      <a:pt x="53318" y="31377"/>
                    </a:moveTo>
                    <a:lnTo>
                      <a:pt x="0" y="0"/>
                    </a:lnTo>
                  </a:path>
                </a:pathLst>
              </a:custGeom>
              <a:ln w="12700" cap="flat">
                <a:solidFill>
                  <a:srgbClr val="FFFFFF"/>
                </a:solidFill>
                <a:prstDash val="solid"/>
                <a:round/>
              </a:ln>
            </p:spPr>
            <p:txBody>
              <a:bodyPr rtlCol="0" anchor="ctr"/>
              <a:lstStyle/>
              <a:p>
                <a:endParaRPr lang="en-US"/>
              </a:p>
            </p:txBody>
          </p:sp>
          <p:sp>
            <p:nvSpPr>
              <p:cNvPr id="346" name="Freeform: Shape 30">
                <a:extLst>
                  <a:ext uri="{FF2B5EF4-FFF2-40B4-BE49-F238E27FC236}">
                    <a16:creationId xmlns:a16="http://schemas.microsoft.com/office/drawing/2014/main" id="{6597F879-F83C-4E44-9272-178A799C6157}"/>
                  </a:ext>
                </a:extLst>
              </p:cNvPr>
              <p:cNvSpPr/>
              <p:nvPr/>
            </p:nvSpPr>
            <p:spPr>
              <a:xfrm>
                <a:off x="2909695" y="2216584"/>
                <a:ext cx="55326" cy="36871"/>
              </a:xfrm>
              <a:custGeom>
                <a:avLst/>
                <a:gdLst>
                  <a:gd name="connsiteX0" fmla="*/ 55327 w 55326"/>
                  <a:gd name="connsiteY0" fmla="*/ 36872 h 36871"/>
                  <a:gd name="connsiteX1" fmla="*/ 0 w 55326"/>
                  <a:gd name="connsiteY1" fmla="*/ 0 h 36871"/>
                </a:gdLst>
                <a:ahLst/>
                <a:cxnLst>
                  <a:cxn ang="0">
                    <a:pos x="connsiteX0" y="connsiteY0"/>
                  </a:cxn>
                  <a:cxn ang="0">
                    <a:pos x="connsiteX1" y="connsiteY1"/>
                  </a:cxn>
                </a:cxnLst>
                <a:rect l="l" t="t" r="r" b="b"/>
                <a:pathLst>
                  <a:path w="55326" h="36871">
                    <a:moveTo>
                      <a:pt x="55327" y="36872"/>
                    </a:moveTo>
                    <a:lnTo>
                      <a:pt x="0" y="0"/>
                    </a:lnTo>
                  </a:path>
                </a:pathLst>
              </a:custGeom>
              <a:ln w="12700" cap="flat">
                <a:solidFill>
                  <a:srgbClr val="FFFFFF"/>
                </a:solidFill>
                <a:prstDash val="solid"/>
                <a:round/>
              </a:ln>
            </p:spPr>
            <p:txBody>
              <a:bodyPr rtlCol="0" anchor="ctr"/>
              <a:lstStyle/>
              <a:p>
                <a:endParaRPr lang="en-US"/>
              </a:p>
            </p:txBody>
          </p:sp>
          <p:sp>
            <p:nvSpPr>
              <p:cNvPr id="347" name="Freeform: Shape 31">
                <a:extLst>
                  <a:ext uri="{FF2B5EF4-FFF2-40B4-BE49-F238E27FC236}">
                    <a16:creationId xmlns:a16="http://schemas.microsoft.com/office/drawing/2014/main" id="{2D39494F-2A72-430B-8AC8-1FBC6E42F557}"/>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48" name="Freeform: Shape 32">
                <a:extLst>
                  <a:ext uri="{FF2B5EF4-FFF2-40B4-BE49-F238E27FC236}">
                    <a16:creationId xmlns:a16="http://schemas.microsoft.com/office/drawing/2014/main" id="{41870D95-980E-4FBB-8539-7D9D1CFF8517}"/>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49" name="Freeform: Shape 33">
                <a:extLst>
                  <a:ext uri="{FF2B5EF4-FFF2-40B4-BE49-F238E27FC236}">
                    <a16:creationId xmlns:a16="http://schemas.microsoft.com/office/drawing/2014/main" id="{328326A0-32E8-4D76-B60E-198EC7F6EC04}"/>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50" name="Freeform: Shape 34">
                <a:extLst>
                  <a:ext uri="{FF2B5EF4-FFF2-40B4-BE49-F238E27FC236}">
                    <a16:creationId xmlns:a16="http://schemas.microsoft.com/office/drawing/2014/main" id="{420E047C-FC89-418D-A754-5867774E417F}"/>
                  </a:ext>
                </a:extLst>
              </p:cNvPr>
              <p:cNvSpPr/>
              <p:nvPr/>
            </p:nvSpPr>
            <p:spPr>
              <a:xfrm>
                <a:off x="2799041" y="1939950"/>
                <a:ext cx="221307" cy="442614"/>
              </a:xfrm>
              <a:custGeom>
                <a:avLst/>
                <a:gdLst>
                  <a:gd name="connsiteX0" fmla="*/ 0 w 221307"/>
                  <a:gd name="connsiteY0" fmla="*/ 104894 h 442614"/>
                  <a:gd name="connsiteX1" fmla="*/ 0 w 221307"/>
                  <a:gd name="connsiteY1" fmla="*/ 36872 h 442614"/>
                  <a:gd name="connsiteX2" fmla="*/ 55327 w 221307"/>
                  <a:gd name="connsiteY2" fmla="*/ 0 h 442614"/>
                  <a:gd name="connsiteX3" fmla="*/ 165980 w 221307"/>
                  <a:gd name="connsiteY3" fmla="*/ 64535 h 442614"/>
                  <a:gd name="connsiteX4" fmla="*/ 165980 w 221307"/>
                  <a:gd name="connsiteY4" fmla="*/ 137862 h 442614"/>
                  <a:gd name="connsiteX5" fmla="*/ 221307 w 221307"/>
                  <a:gd name="connsiteY5" fmla="*/ 165980 h 442614"/>
                  <a:gd name="connsiteX6" fmla="*/ 221269 w 221307"/>
                  <a:gd name="connsiteY6" fmla="*/ 223694 h 442614"/>
                  <a:gd name="connsiteX7" fmla="*/ 221307 w 221307"/>
                  <a:gd name="connsiteY7" fmla="*/ 276634 h 442614"/>
                  <a:gd name="connsiteX8" fmla="*/ 165980 w 221307"/>
                  <a:gd name="connsiteY8" fmla="*/ 313506 h 442614"/>
                  <a:gd name="connsiteX9" fmla="*/ 165980 w 221307"/>
                  <a:gd name="connsiteY9" fmla="*/ 378079 h 442614"/>
                  <a:gd name="connsiteX10" fmla="*/ 55327 w 221307"/>
                  <a:gd name="connsiteY10" fmla="*/ 442614 h 442614"/>
                  <a:gd name="connsiteX11" fmla="*/ 0 w 221307"/>
                  <a:gd name="connsiteY11" fmla="*/ 412980 h 442614"/>
                  <a:gd name="connsiteX12" fmla="*/ 0 w 221307"/>
                  <a:gd name="connsiteY12" fmla="*/ 342912 h 44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307" h="442614">
                    <a:moveTo>
                      <a:pt x="0" y="104894"/>
                    </a:moveTo>
                    <a:lnTo>
                      <a:pt x="0" y="36872"/>
                    </a:lnTo>
                    <a:lnTo>
                      <a:pt x="55327" y="0"/>
                    </a:lnTo>
                    <a:lnTo>
                      <a:pt x="165980" y="64535"/>
                    </a:lnTo>
                    <a:lnTo>
                      <a:pt x="165980" y="137862"/>
                    </a:lnTo>
                    <a:lnTo>
                      <a:pt x="221307" y="165980"/>
                    </a:lnTo>
                    <a:lnTo>
                      <a:pt x="221269" y="223694"/>
                    </a:lnTo>
                    <a:lnTo>
                      <a:pt x="221307" y="276634"/>
                    </a:lnTo>
                    <a:lnTo>
                      <a:pt x="165980" y="313506"/>
                    </a:lnTo>
                    <a:lnTo>
                      <a:pt x="165980" y="378079"/>
                    </a:lnTo>
                    <a:lnTo>
                      <a:pt x="55327" y="442614"/>
                    </a:lnTo>
                    <a:lnTo>
                      <a:pt x="0" y="412980"/>
                    </a:lnTo>
                    <a:lnTo>
                      <a:pt x="0" y="342912"/>
                    </a:lnTo>
                  </a:path>
                </a:pathLst>
              </a:custGeom>
              <a:noFill/>
              <a:ln w="12700" cap="flat">
                <a:solidFill>
                  <a:srgbClr val="FFFFFF"/>
                </a:solidFill>
                <a:prstDash val="solid"/>
                <a:round/>
              </a:ln>
            </p:spPr>
            <p:txBody>
              <a:bodyPr rtlCol="0" anchor="ctr"/>
              <a:lstStyle/>
              <a:p>
                <a:endParaRPr lang="en-US"/>
              </a:p>
            </p:txBody>
          </p:sp>
        </p:grpSp>
        <p:sp>
          <p:nvSpPr>
            <p:cNvPr id="358" name="TextBox 357">
              <a:extLst>
                <a:ext uri="{FF2B5EF4-FFF2-40B4-BE49-F238E27FC236}">
                  <a16:creationId xmlns:a16="http://schemas.microsoft.com/office/drawing/2014/main" id="{C92028E3-F2A4-4B16-9796-42016AB09AF4}"/>
                </a:ext>
              </a:extLst>
            </p:cNvPr>
            <p:cNvSpPr txBox="1"/>
            <p:nvPr/>
          </p:nvSpPr>
          <p:spPr>
            <a:xfrm>
              <a:off x="5082616" y="4080420"/>
              <a:ext cx="1815372" cy="386304"/>
            </a:xfrm>
            <a:prstGeom prst="rect">
              <a:avLst/>
            </a:prstGeom>
            <a:noFill/>
          </p:spPr>
          <p:txBody>
            <a:bodyPr wrap="square" lIns="0" rIns="0" rtlCol="0">
              <a:spAutoFit/>
            </a:bodyPr>
            <a:lstStyle/>
            <a:p>
              <a:pPr algn="ctr"/>
              <a:r>
                <a:rPr lang="en-US" sz="1100" b="1" dirty="0">
                  <a:solidFill>
                    <a:srgbClr val="38EF7D"/>
                  </a:solidFill>
                </a:rPr>
                <a:t>Bedrock </a:t>
              </a:r>
            </a:p>
            <a:p>
              <a:pPr algn="ctr"/>
              <a:r>
                <a:rPr lang="en-US" sz="1100" b="1" dirty="0">
                  <a:solidFill>
                    <a:srgbClr val="38EF7D"/>
                  </a:solidFill>
                </a:rPr>
                <a:t>model</a:t>
              </a:r>
            </a:p>
          </p:txBody>
        </p:sp>
      </p:grpSp>
      <p:grpSp>
        <p:nvGrpSpPr>
          <p:cNvPr id="7" name="Group 6">
            <a:extLst>
              <a:ext uri="{FF2B5EF4-FFF2-40B4-BE49-F238E27FC236}">
                <a16:creationId xmlns:a16="http://schemas.microsoft.com/office/drawing/2014/main" id="{012FADC8-4058-4036-9C46-7F19E51AC0CE}"/>
              </a:ext>
            </a:extLst>
          </p:cNvPr>
          <p:cNvGrpSpPr/>
          <p:nvPr/>
        </p:nvGrpSpPr>
        <p:grpSpPr>
          <a:xfrm>
            <a:off x="503602" y="3657179"/>
            <a:ext cx="6019263" cy="1342650"/>
            <a:chOff x="-203919" y="3441888"/>
            <a:chExt cx="5784648" cy="1203729"/>
          </a:xfrm>
        </p:grpSpPr>
        <p:grpSp>
          <p:nvGrpSpPr>
            <p:cNvPr id="24" name="Group 23">
              <a:extLst>
                <a:ext uri="{FF2B5EF4-FFF2-40B4-BE49-F238E27FC236}">
                  <a16:creationId xmlns:a16="http://schemas.microsoft.com/office/drawing/2014/main" id="{185A9DAD-3068-4CC0-BD57-AFB2490E821A}"/>
                </a:ext>
              </a:extLst>
            </p:cNvPr>
            <p:cNvGrpSpPr/>
            <p:nvPr/>
          </p:nvGrpSpPr>
          <p:grpSpPr>
            <a:xfrm>
              <a:off x="-203919" y="3441888"/>
              <a:ext cx="1976825" cy="1203729"/>
              <a:chOff x="-203919" y="3441888"/>
              <a:chExt cx="1976825" cy="1203729"/>
            </a:xfrm>
          </p:grpSpPr>
          <p:cxnSp>
            <p:nvCxnSpPr>
              <p:cNvPr id="359" name="Straight Arrow Connector 358">
                <a:extLst>
                  <a:ext uri="{FF2B5EF4-FFF2-40B4-BE49-F238E27FC236}">
                    <a16:creationId xmlns:a16="http://schemas.microsoft.com/office/drawing/2014/main" id="{23358AF4-1556-4520-BCBB-D2AE3AE3CD0E}"/>
                  </a:ext>
                </a:extLst>
              </p:cNvPr>
              <p:cNvCxnSpPr>
                <a:cxnSpLocks/>
              </p:cNvCxnSpPr>
              <p:nvPr/>
            </p:nvCxnSpPr>
            <p:spPr>
              <a:xfrm flipH="1">
                <a:off x="1107932" y="3644349"/>
                <a:ext cx="664974" cy="38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60" name="Rectangle: Rounded Corners 216">
                <a:extLst>
                  <a:ext uri="{FF2B5EF4-FFF2-40B4-BE49-F238E27FC236}">
                    <a16:creationId xmlns:a16="http://schemas.microsoft.com/office/drawing/2014/main" id="{B936249D-86D2-401E-8DA0-42AFC176EF9B}"/>
                  </a:ext>
                </a:extLst>
              </p:cNvPr>
              <p:cNvSpPr/>
              <p:nvPr/>
            </p:nvSpPr>
            <p:spPr>
              <a:xfrm>
                <a:off x="109229" y="3441888"/>
                <a:ext cx="1143000" cy="36576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Final response</a:t>
                </a:r>
              </a:p>
            </p:txBody>
          </p:sp>
          <p:sp>
            <p:nvSpPr>
              <p:cNvPr id="394" name="Rectangle 393">
                <a:extLst>
                  <a:ext uri="{FF2B5EF4-FFF2-40B4-BE49-F238E27FC236}">
                    <a16:creationId xmlns:a16="http://schemas.microsoft.com/office/drawing/2014/main" id="{D3281A36-BBAC-4E5E-8C7C-263BE454C021}"/>
                  </a:ext>
                </a:extLst>
              </p:cNvPr>
              <p:cNvSpPr/>
              <p:nvPr/>
            </p:nvSpPr>
            <p:spPr>
              <a:xfrm>
                <a:off x="-203919" y="3983381"/>
                <a:ext cx="1600729" cy="662236"/>
              </a:xfrm>
              <a:prstGeom prst="rect">
                <a:avLst/>
              </a:prstGeom>
            </p:spPr>
            <p:txBody>
              <a:bodyPr wrap="square">
                <a:spAutoFit/>
              </a:bodyPr>
              <a:lstStyle/>
              <a:p>
                <a:r>
                  <a:rPr lang="en-US" sz="1050" i="1" dirty="0"/>
                  <a:t>Configuration steps:</a:t>
                </a:r>
              </a:p>
              <a:p>
                <a:r>
                  <a:rPr lang="en-US" sz="1050" i="1" dirty="0"/>
                  <a:t>1/…..</a:t>
                </a:r>
              </a:p>
              <a:p>
                <a:endParaRPr lang="en-US" sz="1050" i="1" dirty="0"/>
              </a:p>
              <a:p>
                <a:r>
                  <a:rPr lang="en-US" sz="1050" i="1" dirty="0"/>
                  <a:t>Expected cost: $178</a:t>
                </a:r>
                <a:endParaRPr lang="en-US" sz="1050" dirty="0"/>
              </a:p>
            </p:txBody>
          </p:sp>
        </p:grpSp>
        <p:cxnSp>
          <p:nvCxnSpPr>
            <p:cNvPr id="194" name="Straight Connector 193">
              <a:extLst>
                <a:ext uri="{FF2B5EF4-FFF2-40B4-BE49-F238E27FC236}">
                  <a16:creationId xmlns:a16="http://schemas.microsoft.com/office/drawing/2014/main" id="{2C0402B1-1866-4CB6-99E2-5199DB39AEC3}"/>
                </a:ext>
              </a:extLst>
            </p:cNvPr>
            <p:cNvCxnSpPr>
              <a:cxnSpLocks/>
              <a:endCxn id="195" idx="1"/>
            </p:cNvCxnSpPr>
            <p:nvPr/>
          </p:nvCxnSpPr>
          <p:spPr>
            <a:xfrm>
              <a:off x="2703527" y="4253140"/>
              <a:ext cx="980737" cy="0"/>
            </a:xfrm>
            <a:prstGeom prst="line">
              <a:avLst/>
            </a:prstGeom>
            <a:ln w="19050" cap="rnd">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5" name="Rectangle: Rounded Corners 216">
              <a:extLst>
                <a:ext uri="{FF2B5EF4-FFF2-40B4-BE49-F238E27FC236}">
                  <a16:creationId xmlns:a16="http://schemas.microsoft.com/office/drawing/2014/main" id="{68EE2F5A-357D-485A-92E9-2EED8C10772A}"/>
                </a:ext>
              </a:extLst>
            </p:cNvPr>
            <p:cNvSpPr/>
            <p:nvPr/>
          </p:nvSpPr>
          <p:spPr>
            <a:xfrm>
              <a:off x="3684264" y="4070260"/>
              <a:ext cx="1143000" cy="36576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Final response</a:t>
              </a:r>
            </a:p>
          </p:txBody>
        </p:sp>
        <p:cxnSp>
          <p:nvCxnSpPr>
            <p:cNvPr id="175" name="Straight Connector 174">
              <a:extLst>
                <a:ext uri="{FF2B5EF4-FFF2-40B4-BE49-F238E27FC236}">
                  <a16:creationId xmlns:a16="http://schemas.microsoft.com/office/drawing/2014/main" id="{1D5135D7-AAD7-4C89-A1CE-AC667DDEA0F0}"/>
                </a:ext>
              </a:extLst>
            </p:cNvPr>
            <p:cNvCxnSpPr>
              <a:cxnSpLocks/>
            </p:cNvCxnSpPr>
            <p:nvPr/>
          </p:nvCxnSpPr>
          <p:spPr>
            <a:xfrm flipV="1">
              <a:off x="4826881" y="4246441"/>
              <a:ext cx="753848" cy="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350C75-2017-4779-A1F6-50AD688362EA}"/>
              </a:ext>
            </a:extLst>
          </p:cNvPr>
          <p:cNvGrpSpPr/>
          <p:nvPr/>
        </p:nvGrpSpPr>
        <p:grpSpPr>
          <a:xfrm>
            <a:off x="3555010" y="973613"/>
            <a:ext cx="3098988" cy="2117775"/>
            <a:chOff x="2741653" y="864458"/>
            <a:chExt cx="2978198" cy="1898653"/>
          </a:xfrm>
        </p:grpSpPr>
        <p:grpSp>
          <p:nvGrpSpPr>
            <p:cNvPr id="29" name="Group 28">
              <a:extLst>
                <a:ext uri="{FF2B5EF4-FFF2-40B4-BE49-F238E27FC236}">
                  <a16:creationId xmlns:a16="http://schemas.microsoft.com/office/drawing/2014/main" id="{2F385CC5-FC87-40C0-AC14-A13A4C8EA967}"/>
                </a:ext>
              </a:extLst>
            </p:cNvPr>
            <p:cNvGrpSpPr/>
            <p:nvPr/>
          </p:nvGrpSpPr>
          <p:grpSpPr>
            <a:xfrm>
              <a:off x="2966918" y="864458"/>
              <a:ext cx="2752933" cy="1898653"/>
              <a:chOff x="2966918" y="864458"/>
              <a:chExt cx="2752933" cy="1898653"/>
            </a:xfrm>
          </p:grpSpPr>
          <p:grpSp>
            <p:nvGrpSpPr>
              <p:cNvPr id="18" name="Group 17">
                <a:extLst>
                  <a:ext uri="{FF2B5EF4-FFF2-40B4-BE49-F238E27FC236}">
                    <a16:creationId xmlns:a16="http://schemas.microsoft.com/office/drawing/2014/main" id="{1B149F4B-93A4-432C-BF0B-B2B46AF39D6F}"/>
                  </a:ext>
                </a:extLst>
              </p:cNvPr>
              <p:cNvGrpSpPr/>
              <p:nvPr/>
            </p:nvGrpSpPr>
            <p:grpSpPr>
              <a:xfrm>
                <a:off x="2966918" y="864458"/>
                <a:ext cx="2752933" cy="1898653"/>
                <a:chOff x="2966918" y="864458"/>
                <a:chExt cx="2752933" cy="1898653"/>
              </a:xfrm>
            </p:grpSpPr>
            <p:cxnSp>
              <p:nvCxnSpPr>
                <p:cNvPr id="191" name="Straight Connector 190">
                  <a:extLst>
                    <a:ext uri="{FF2B5EF4-FFF2-40B4-BE49-F238E27FC236}">
                      <a16:creationId xmlns:a16="http://schemas.microsoft.com/office/drawing/2014/main" id="{5E4AAB25-7CBB-449C-BDE4-1FB6EFAA49DA}"/>
                    </a:ext>
                  </a:extLst>
                </p:cNvPr>
                <p:cNvCxnSpPr>
                  <a:cxnSpLocks/>
                </p:cNvCxnSpPr>
                <p:nvPr/>
              </p:nvCxnSpPr>
              <p:spPr>
                <a:xfrm>
                  <a:off x="4169413" y="1755214"/>
                  <a:ext cx="351697" cy="0"/>
                </a:xfrm>
                <a:prstGeom prst="line">
                  <a:avLst/>
                </a:prstGeom>
                <a:ln w="19050"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2" name="Rectangle: Rounded Corners 216">
                  <a:extLst>
                    <a:ext uri="{FF2B5EF4-FFF2-40B4-BE49-F238E27FC236}">
                      <a16:creationId xmlns:a16="http://schemas.microsoft.com/office/drawing/2014/main" id="{E649AFAB-569F-43EE-A080-1FD724006A35}"/>
                    </a:ext>
                  </a:extLst>
                </p:cNvPr>
                <p:cNvSpPr/>
                <p:nvPr/>
              </p:nvSpPr>
              <p:spPr>
                <a:xfrm>
                  <a:off x="2966918" y="864458"/>
                  <a:ext cx="1286632" cy="1898653"/>
                </a:xfrm>
                <a:prstGeom prst="roundRect">
                  <a:avLst>
                    <a:gd name="adj" fmla="val 25527"/>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PROMPT</a:t>
                  </a:r>
                </a:p>
                <a:p>
                  <a:pPr algn="ctr"/>
                  <a:br>
                    <a:rPr lang="en-US" sz="1000" b="1" spc="50" dirty="0">
                      <a:solidFill>
                        <a:srgbClr val="232F3E"/>
                      </a:solidFill>
                      <a:latin typeface="Amazon Ember Display"/>
                    </a:rPr>
                  </a:br>
                  <a:r>
                    <a:rPr lang="en-US" sz="1000" b="1" spc="50" dirty="0">
                      <a:solidFill>
                        <a:srgbClr val="232F3E"/>
                      </a:solidFill>
                      <a:latin typeface="Amazon Ember Display"/>
                    </a:rPr>
                    <a:t>Conversation history</a:t>
                  </a:r>
                </a:p>
                <a:p>
                  <a:pPr algn="ctr"/>
                  <a:br>
                    <a:rPr lang="en-US" sz="1000" b="1" spc="50" dirty="0">
                      <a:solidFill>
                        <a:srgbClr val="232F3E"/>
                      </a:solidFill>
                      <a:latin typeface="Amazon Ember Display"/>
                    </a:rPr>
                  </a:br>
                  <a:r>
                    <a:rPr lang="en-US" sz="1000" b="1" spc="50" dirty="0">
                      <a:solidFill>
                        <a:srgbClr val="232F3E"/>
                      </a:solidFill>
                      <a:latin typeface="Amazon Ember Display"/>
                    </a:rPr>
                    <a:t>Actions, Knowledge Bases</a:t>
                  </a:r>
                  <a:br>
                    <a:rPr lang="en-US" sz="1000" b="1" spc="50" dirty="0">
                      <a:solidFill>
                        <a:srgbClr val="232F3E"/>
                      </a:solidFill>
                      <a:latin typeface="Amazon Ember Display"/>
                    </a:rPr>
                  </a:br>
                  <a:br>
                    <a:rPr lang="en-US" sz="1000" b="1" spc="50" dirty="0">
                      <a:solidFill>
                        <a:srgbClr val="232F3E"/>
                      </a:solidFill>
                      <a:latin typeface="Amazon Ember Display"/>
                    </a:rPr>
                  </a:br>
                  <a:r>
                    <a:rPr lang="en-US" sz="1000" b="1" spc="50" dirty="0">
                      <a:solidFill>
                        <a:srgbClr val="232F3E"/>
                      </a:solidFill>
                      <a:latin typeface="Amazon Ember Display"/>
                    </a:rPr>
                    <a:t> Instructions</a:t>
                  </a:r>
                  <a:br>
                    <a:rPr lang="en-US" sz="1000" b="1" spc="50" dirty="0">
                      <a:solidFill>
                        <a:srgbClr val="232F3E"/>
                      </a:solidFill>
                      <a:latin typeface="Amazon Ember Display"/>
                    </a:rPr>
                  </a:br>
                  <a:br>
                    <a:rPr lang="en-US" sz="1000" b="1" spc="50" dirty="0">
                      <a:solidFill>
                        <a:srgbClr val="232F3E"/>
                      </a:solidFill>
                      <a:latin typeface="Amazon Ember Display"/>
                    </a:rPr>
                  </a:br>
                  <a:br>
                    <a:rPr lang="en-US" sz="1000" b="1" spc="50" dirty="0">
                      <a:solidFill>
                        <a:srgbClr val="232F3E"/>
                      </a:solidFill>
                      <a:latin typeface="Amazon Ember Display"/>
                    </a:rPr>
                  </a:br>
                  <a:r>
                    <a:rPr lang="en-US" sz="1000" b="1" spc="50" dirty="0">
                      <a:solidFill>
                        <a:srgbClr val="232F3E"/>
                      </a:solidFill>
                      <a:latin typeface="Amazon Ember Display"/>
                    </a:rPr>
                    <a:t>Task</a:t>
                  </a:r>
                </a:p>
              </p:txBody>
            </p:sp>
            <p:grpSp>
              <p:nvGrpSpPr>
                <p:cNvPr id="317" name="Group 316">
                  <a:extLst>
                    <a:ext uri="{FF2B5EF4-FFF2-40B4-BE49-F238E27FC236}">
                      <a16:creationId xmlns:a16="http://schemas.microsoft.com/office/drawing/2014/main" id="{7D954EB9-AF65-48CA-A7EE-7614412939C2}"/>
                    </a:ext>
                  </a:extLst>
                </p:cNvPr>
                <p:cNvGrpSpPr/>
                <p:nvPr/>
              </p:nvGrpSpPr>
              <p:grpSpPr>
                <a:xfrm>
                  <a:off x="4624934" y="1513505"/>
                  <a:ext cx="617841" cy="442614"/>
                  <a:chOff x="2402507" y="1939950"/>
                  <a:chExt cx="617841" cy="442614"/>
                </a:xfrm>
              </p:grpSpPr>
              <p:grpSp>
                <p:nvGrpSpPr>
                  <p:cNvPr id="318" name="Graphic 4081">
                    <a:extLst>
                      <a:ext uri="{FF2B5EF4-FFF2-40B4-BE49-F238E27FC236}">
                        <a16:creationId xmlns:a16="http://schemas.microsoft.com/office/drawing/2014/main" id="{6724DD66-0EC5-4FFC-8396-DDEFDCA80E94}"/>
                      </a:ext>
                    </a:extLst>
                  </p:cNvPr>
                  <p:cNvGrpSpPr/>
                  <p:nvPr/>
                </p:nvGrpSpPr>
                <p:grpSpPr>
                  <a:xfrm>
                    <a:off x="2699794" y="2064511"/>
                    <a:ext cx="198418" cy="198456"/>
                    <a:chOff x="2699794" y="2064511"/>
                    <a:chExt cx="198418" cy="198456"/>
                  </a:xfrm>
                  <a:noFill/>
                </p:grpSpPr>
                <p:sp>
                  <p:nvSpPr>
                    <p:cNvPr id="335" name="Freeform: Shape 40">
                      <a:extLst>
                        <a:ext uri="{FF2B5EF4-FFF2-40B4-BE49-F238E27FC236}">
                          <a16:creationId xmlns:a16="http://schemas.microsoft.com/office/drawing/2014/main" id="{BE70CD37-5EA7-4AE4-8E1D-364516220AFC}"/>
                        </a:ext>
                      </a:extLst>
                    </p:cNvPr>
                    <p:cNvSpPr/>
                    <p:nvPr/>
                  </p:nvSpPr>
                  <p:spPr>
                    <a:xfrm>
                      <a:off x="2699794" y="2064511"/>
                      <a:ext cx="198418" cy="198456"/>
                    </a:xfrm>
                    <a:custGeom>
                      <a:avLst/>
                      <a:gdLst>
                        <a:gd name="connsiteX0" fmla="*/ 18872 w 198418"/>
                        <a:gd name="connsiteY0" fmla="*/ 157340 h 198456"/>
                        <a:gd name="connsiteX1" fmla="*/ 22889 w 198418"/>
                        <a:gd name="connsiteY1" fmla="*/ 161963 h 198456"/>
                        <a:gd name="connsiteX2" fmla="*/ 26943 w 198418"/>
                        <a:gd name="connsiteY2" fmla="*/ 166587 h 198456"/>
                        <a:gd name="connsiteX3" fmla="*/ 30960 w 198418"/>
                        <a:gd name="connsiteY3" fmla="*/ 171210 h 198456"/>
                        <a:gd name="connsiteX4" fmla="*/ 58396 w 198418"/>
                        <a:gd name="connsiteY4" fmla="*/ 157151 h 198456"/>
                        <a:gd name="connsiteX5" fmla="*/ 78026 w 198418"/>
                        <a:gd name="connsiteY5" fmla="*/ 166814 h 198456"/>
                        <a:gd name="connsiteX6" fmla="*/ 83521 w 198418"/>
                        <a:gd name="connsiteY6" fmla="*/ 197206 h 198456"/>
                        <a:gd name="connsiteX7" fmla="*/ 89622 w 198418"/>
                        <a:gd name="connsiteY7" fmla="*/ 197623 h 198456"/>
                        <a:gd name="connsiteX8" fmla="*/ 95723 w 198418"/>
                        <a:gd name="connsiteY8" fmla="*/ 198040 h 198456"/>
                        <a:gd name="connsiteX9" fmla="*/ 101824 w 198418"/>
                        <a:gd name="connsiteY9" fmla="*/ 198456 h 198456"/>
                        <a:gd name="connsiteX10" fmla="*/ 111298 w 198418"/>
                        <a:gd name="connsiteY10" fmla="*/ 169050 h 198456"/>
                        <a:gd name="connsiteX11" fmla="*/ 131913 w 198418"/>
                        <a:gd name="connsiteY11" fmla="*/ 162039 h 198456"/>
                        <a:gd name="connsiteX12" fmla="*/ 157340 w 198418"/>
                        <a:gd name="connsiteY12" fmla="*/ 179660 h 198456"/>
                        <a:gd name="connsiteX13" fmla="*/ 161963 w 198418"/>
                        <a:gd name="connsiteY13" fmla="*/ 175606 h 198456"/>
                        <a:gd name="connsiteX14" fmla="*/ 166587 w 198418"/>
                        <a:gd name="connsiteY14" fmla="*/ 171589 h 198456"/>
                        <a:gd name="connsiteX15" fmla="*/ 171210 w 198418"/>
                        <a:gd name="connsiteY15" fmla="*/ 167534 h 198456"/>
                        <a:gd name="connsiteX16" fmla="*/ 157075 w 198418"/>
                        <a:gd name="connsiteY16" fmla="*/ 139984 h 198456"/>
                        <a:gd name="connsiteX17" fmla="*/ 166738 w 198418"/>
                        <a:gd name="connsiteY17" fmla="*/ 120468 h 198456"/>
                        <a:gd name="connsiteX18" fmla="*/ 197168 w 198418"/>
                        <a:gd name="connsiteY18" fmla="*/ 114936 h 198456"/>
                        <a:gd name="connsiteX19" fmla="*/ 197585 w 198418"/>
                        <a:gd name="connsiteY19" fmla="*/ 108835 h 198456"/>
                        <a:gd name="connsiteX20" fmla="*/ 198002 w 198418"/>
                        <a:gd name="connsiteY20" fmla="*/ 102733 h 198456"/>
                        <a:gd name="connsiteX21" fmla="*/ 198419 w 198418"/>
                        <a:gd name="connsiteY21" fmla="*/ 96632 h 198456"/>
                        <a:gd name="connsiteX22" fmla="*/ 169050 w 198418"/>
                        <a:gd name="connsiteY22" fmla="*/ 87159 h 198456"/>
                        <a:gd name="connsiteX23" fmla="*/ 162077 w 198418"/>
                        <a:gd name="connsiteY23" fmla="*/ 66430 h 198456"/>
                        <a:gd name="connsiteX24" fmla="*/ 179623 w 198418"/>
                        <a:gd name="connsiteY24" fmla="*/ 41078 h 198456"/>
                        <a:gd name="connsiteX25" fmla="*/ 175606 w 198418"/>
                        <a:gd name="connsiteY25" fmla="*/ 36455 h 198456"/>
                        <a:gd name="connsiteX26" fmla="*/ 171551 w 198418"/>
                        <a:gd name="connsiteY26" fmla="*/ 31832 h 198456"/>
                        <a:gd name="connsiteX27" fmla="*/ 167534 w 198418"/>
                        <a:gd name="connsiteY27" fmla="*/ 27209 h 198456"/>
                        <a:gd name="connsiteX28" fmla="*/ 140136 w 198418"/>
                        <a:gd name="connsiteY28" fmla="*/ 41268 h 198456"/>
                        <a:gd name="connsiteX29" fmla="*/ 120430 w 198418"/>
                        <a:gd name="connsiteY29" fmla="*/ 31491 h 198456"/>
                        <a:gd name="connsiteX30" fmla="*/ 114936 w 198418"/>
                        <a:gd name="connsiteY30" fmla="*/ 1251 h 198456"/>
                        <a:gd name="connsiteX31" fmla="*/ 108835 w 198418"/>
                        <a:gd name="connsiteY31" fmla="*/ 834 h 198456"/>
                        <a:gd name="connsiteX32" fmla="*/ 102733 w 198418"/>
                        <a:gd name="connsiteY32" fmla="*/ 417 h 198456"/>
                        <a:gd name="connsiteX33" fmla="*/ 96632 w 198418"/>
                        <a:gd name="connsiteY33" fmla="*/ 0 h 198456"/>
                        <a:gd name="connsiteX34" fmla="*/ 87234 w 198418"/>
                        <a:gd name="connsiteY34" fmla="*/ 29217 h 198456"/>
                        <a:gd name="connsiteX35" fmla="*/ 66316 w 198418"/>
                        <a:gd name="connsiteY35" fmla="*/ 36303 h 198456"/>
                        <a:gd name="connsiteX36" fmla="*/ 41116 w 198418"/>
                        <a:gd name="connsiteY36" fmla="*/ 18834 h 198456"/>
                        <a:gd name="connsiteX37" fmla="*/ 36493 w 198418"/>
                        <a:gd name="connsiteY37" fmla="*/ 22889 h 198456"/>
                        <a:gd name="connsiteX38" fmla="*/ 31870 w 198418"/>
                        <a:gd name="connsiteY38" fmla="*/ 26905 h 198456"/>
                        <a:gd name="connsiteX39" fmla="*/ 27247 w 198418"/>
                        <a:gd name="connsiteY39" fmla="*/ 30960 h 198456"/>
                        <a:gd name="connsiteX40" fmla="*/ 41230 w 198418"/>
                        <a:gd name="connsiteY40" fmla="*/ 58245 h 198456"/>
                        <a:gd name="connsiteX41" fmla="*/ 31453 w 198418"/>
                        <a:gd name="connsiteY41" fmla="*/ 78064 h 198456"/>
                        <a:gd name="connsiteX42" fmla="*/ 1251 w 198418"/>
                        <a:gd name="connsiteY42" fmla="*/ 83521 h 198456"/>
                        <a:gd name="connsiteX43" fmla="*/ 834 w 198418"/>
                        <a:gd name="connsiteY43" fmla="*/ 89622 h 198456"/>
                        <a:gd name="connsiteX44" fmla="*/ 417 w 198418"/>
                        <a:gd name="connsiteY44" fmla="*/ 95723 h 198456"/>
                        <a:gd name="connsiteX45" fmla="*/ 0 w 198418"/>
                        <a:gd name="connsiteY45" fmla="*/ 101824 h 198456"/>
                        <a:gd name="connsiteX46" fmla="*/ 29255 w 198418"/>
                        <a:gd name="connsiteY46" fmla="*/ 111222 h 198456"/>
                        <a:gd name="connsiteX47" fmla="*/ 36341 w 198418"/>
                        <a:gd name="connsiteY47" fmla="*/ 132026 h 198456"/>
                        <a:gd name="connsiteX48" fmla="*/ 18872 w 198418"/>
                        <a:gd name="connsiteY48" fmla="*/ 157340 h 1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8418" h="198456">
                          <a:moveTo>
                            <a:pt x="18872" y="157340"/>
                          </a:moveTo>
                          <a:lnTo>
                            <a:pt x="22889" y="161963"/>
                          </a:lnTo>
                          <a:lnTo>
                            <a:pt x="26943" y="166587"/>
                          </a:lnTo>
                          <a:lnTo>
                            <a:pt x="30960" y="171210"/>
                          </a:lnTo>
                          <a:lnTo>
                            <a:pt x="58396" y="157151"/>
                          </a:lnTo>
                          <a:cubicBezTo>
                            <a:pt x="64497" y="161433"/>
                            <a:pt x="71091" y="164654"/>
                            <a:pt x="78026" y="166814"/>
                          </a:cubicBezTo>
                          <a:lnTo>
                            <a:pt x="83521" y="197206"/>
                          </a:lnTo>
                          <a:lnTo>
                            <a:pt x="89622" y="197623"/>
                          </a:lnTo>
                          <a:lnTo>
                            <a:pt x="95723" y="198040"/>
                          </a:lnTo>
                          <a:lnTo>
                            <a:pt x="101824" y="198456"/>
                          </a:lnTo>
                          <a:lnTo>
                            <a:pt x="111298" y="169050"/>
                          </a:lnTo>
                          <a:cubicBezTo>
                            <a:pt x="118384" y="167799"/>
                            <a:pt x="125357" y="165488"/>
                            <a:pt x="131913" y="162039"/>
                          </a:cubicBezTo>
                          <a:lnTo>
                            <a:pt x="157340" y="179660"/>
                          </a:lnTo>
                          <a:lnTo>
                            <a:pt x="161963" y="175606"/>
                          </a:lnTo>
                          <a:lnTo>
                            <a:pt x="166587" y="171589"/>
                          </a:lnTo>
                          <a:lnTo>
                            <a:pt x="171210" y="167534"/>
                          </a:lnTo>
                          <a:lnTo>
                            <a:pt x="157075" y="139984"/>
                          </a:lnTo>
                          <a:cubicBezTo>
                            <a:pt x="161357" y="133921"/>
                            <a:pt x="164578" y="127327"/>
                            <a:pt x="166738" y="120468"/>
                          </a:cubicBezTo>
                          <a:lnTo>
                            <a:pt x="197168" y="114936"/>
                          </a:lnTo>
                          <a:lnTo>
                            <a:pt x="197585" y="108835"/>
                          </a:lnTo>
                          <a:lnTo>
                            <a:pt x="198002" y="102733"/>
                          </a:lnTo>
                          <a:lnTo>
                            <a:pt x="198419" y="96632"/>
                          </a:lnTo>
                          <a:lnTo>
                            <a:pt x="169050" y="87159"/>
                          </a:lnTo>
                          <a:cubicBezTo>
                            <a:pt x="167837" y="80034"/>
                            <a:pt x="165488" y="73024"/>
                            <a:pt x="162077" y="66430"/>
                          </a:cubicBezTo>
                          <a:lnTo>
                            <a:pt x="179623" y="41078"/>
                          </a:lnTo>
                          <a:lnTo>
                            <a:pt x="175606" y="36455"/>
                          </a:lnTo>
                          <a:lnTo>
                            <a:pt x="171551" y="31832"/>
                          </a:lnTo>
                          <a:lnTo>
                            <a:pt x="167534" y="27209"/>
                          </a:lnTo>
                          <a:lnTo>
                            <a:pt x="140136" y="41268"/>
                          </a:lnTo>
                          <a:cubicBezTo>
                            <a:pt x="134035" y="36948"/>
                            <a:pt x="127365" y="33651"/>
                            <a:pt x="120430" y="31491"/>
                          </a:cubicBezTo>
                          <a:lnTo>
                            <a:pt x="114936" y="1251"/>
                          </a:lnTo>
                          <a:lnTo>
                            <a:pt x="108835" y="834"/>
                          </a:lnTo>
                          <a:lnTo>
                            <a:pt x="102733" y="417"/>
                          </a:lnTo>
                          <a:lnTo>
                            <a:pt x="96632" y="0"/>
                          </a:lnTo>
                          <a:lnTo>
                            <a:pt x="87234" y="29217"/>
                          </a:lnTo>
                          <a:cubicBezTo>
                            <a:pt x="80034" y="30430"/>
                            <a:pt x="72986" y="32817"/>
                            <a:pt x="66316" y="36303"/>
                          </a:cubicBezTo>
                          <a:lnTo>
                            <a:pt x="41116" y="18834"/>
                          </a:lnTo>
                          <a:lnTo>
                            <a:pt x="36493" y="22889"/>
                          </a:lnTo>
                          <a:lnTo>
                            <a:pt x="31870" y="26905"/>
                          </a:lnTo>
                          <a:lnTo>
                            <a:pt x="27247" y="30960"/>
                          </a:lnTo>
                          <a:lnTo>
                            <a:pt x="41230" y="58245"/>
                          </a:lnTo>
                          <a:cubicBezTo>
                            <a:pt x="36910" y="64384"/>
                            <a:pt x="33613" y="71053"/>
                            <a:pt x="31453" y="78064"/>
                          </a:cubicBezTo>
                          <a:lnTo>
                            <a:pt x="1251" y="83521"/>
                          </a:lnTo>
                          <a:lnTo>
                            <a:pt x="834" y="89622"/>
                          </a:lnTo>
                          <a:lnTo>
                            <a:pt x="417" y="95723"/>
                          </a:lnTo>
                          <a:lnTo>
                            <a:pt x="0" y="101824"/>
                          </a:lnTo>
                          <a:lnTo>
                            <a:pt x="29255" y="111222"/>
                          </a:lnTo>
                          <a:cubicBezTo>
                            <a:pt x="30506" y="118384"/>
                            <a:pt x="32855" y="125433"/>
                            <a:pt x="36341" y="132026"/>
                          </a:cubicBezTo>
                          <a:lnTo>
                            <a:pt x="18872" y="157340"/>
                          </a:lnTo>
                          <a:close/>
                        </a:path>
                      </a:pathLst>
                    </a:custGeom>
                    <a:noFill/>
                    <a:ln w="12700" cap="flat">
                      <a:solidFill>
                        <a:srgbClr val="01A98D"/>
                      </a:solidFill>
                      <a:prstDash val="solid"/>
                      <a:round/>
                    </a:ln>
                  </p:spPr>
                  <p:txBody>
                    <a:bodyPr rtlCol="0" anchor="ctr"/>
                    <a:lstStyle/>
                    <a:p>
                      <a:endParaRPr lang="en-US" dirty="0"/>
                    </a:p>
                  </p:txBody>
                </p:sp>
                <p:sp>
                  <p:nvSpPr>
                    <p:cNvPr id="336" name="Freeform: Shape 41">
                      <a:extLst>
                        <a:ext uri="{FF2B5EF4-FFF2-40B4-BE49-F238E27FC236}">
                          <a16:creationId xmlns:a16="http://schemas.microsoft.com/office/drawing/2014/main" id="{4147FD14-2AC6-4442-AE11-D50C1E2E74FF}"/>
                        </a:ext>
                      </a:extLst>
                    </p:cNvPr>
                    <p:cNvSpPr/>
                    <p:nvPr/>
                  </p:nvSpPr>
                  <p:spPr>
                    <a:xfrm>
                      <a:off x="2759517" y="2124120"/>
                      <a:ext cx="79049" cy="79049"/>
                    </a:xfrm>
                    <a:custGeom>
                      <a:avLst/>
                      <a:gdLst>
                        <a:gd name="connsiteX0" fmla="*/ 79049 w 79049"/>
                        <a:gd name="connsiteY0" fmla="*/ 39525 h 79049"/>
                        <a:gd name="connsiteX1" fmla="*/ 39525 w 79049"/>
                        <a:gd name="connsiteY1" fmla="*/ 79049 h 79049"/>
                        <a:gd name="connsiteX2" fmla="*/ 0 w 79049"/>
                        <a:gd name="connsiteY2" fmla="*/ 39525 h 79049"/>
                        <a:gd name="connsiteX3" fmla="*/ 39525 w 79049"/>
                        <a:gd name="connsiteY3" fmla="*/ 0 h 79049"/>
                        <a:gd name="connsiteX4" fmla="*/ 79049 w 79049"/>
                        <a:gd name="connsiteY4" fmla="*/ 39525 h 79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79049">
                          <a:moveTo>
                            <a:pt x="79049" y="39525"/>
                          </a:moveTo>
                          <a:cubicBezTo>
                            <a:pt x="79049" y="61353"/>
                            <a:pt x="61353" y="79049"/>
                            <a:pt x="39525" y="79049"/>
                          </a:cubicBezTo>
                          <a:cubicBezTo>
                            <a:pt x="17696" y="79049"/>
                            <a:pt x="0" y="61353"/>
                            <a:pt x="0" y="39525"/>
                          </a:cubicBezTo>
                          <a:cubicBezTo>
                            <a:pt x="0" y="17696"/>
                            <a:pt x="17696" y="0"/>
                            <a:pt x="39525" y="0"/>
                          </a:cubicBezTo>
                          <a:cubicBezTo>
                            <a:pt x="61353" y="0"/>
                            <a:pt x="79049" y="17696"/>
                            <a:pt x="79049" y="39525"/>
                          </a:cubicBezTo>
                          <a:close/>
                        </a:path>
                      </a:pathLst>
                    </a:custGeom>
                    <a:noFill/>
                    <a:ln w="12700" cap="flat">
                      <a:solidFill>
                        <a:srgbClr val="01A98D"/>
                      </a:solidFill>
                      <a:prstDash val="solid"/>
                      <a:round/>
                    </a:ln>
                  </p:spPr>
                  <p:txBody>
                    <a:bodyPr rtlCol="0" anchor="ctr"/>
                    <a:lstStyle/>
                    <a:p>
                      <a:endParaRPr lang="en-US"/>
                    </a:p>
                  </p:txBody>
                </p:sp>
              </p:grpSp>
              <p:grpSp>
                <p:nvGrpSpPr>
                  <p:cNvPr id="319" name="Graphic 4081">
                    <a:extLst>
                      <a:ext uri="{FF2B5EF4-FFF2-40B4-BE49-F238E27FC236}">
                        <a16:creationId xmlns:a16="http://schemas.microsoft.com/office/drawing/2014/main" id="{B1E2E90C-147E-4C4D-8C33-5AAF8C7C1921}"/>
                      </a:ext>
                    </a:extLst>
                  </p:cNvPr>
                  <p:cNvGrpSpPr/>
                  <p:nvPr/>
                </p:nvGrpSpPr>
                <p:grpSpPr>
                  <a:xfrm>
                    <a:off x="2402507" y="1997096"/>
                    <a:ext cx="273261" cy="302932"/>
                    <a:chOff x="2402507" y="1997096"/>
                    <a:chExt cx="273261" cy="302932"/>
                  </a:xfrm>
                  <a:noFill/>
                </p:grpSpPr>
                <p:sp>
                  <p:nvSpPr>
                    <p:cNvPr id="330" name="Freeform: Shape 35">
                      <a:extLst>
                        <a:ext uri="{FF2B5EF4-FFF2-40B4-BE49-F238E27FC236}">
                          <a16:creationId xmlns:a16="http://schemas.microsoft.com/office/drawing/2014/main" id="{387AAC33-E1FA-4E0C-B428-EC38109B6DF6}"/>
                        </a:ext>
                      </a:extLst>
                    </p:cNvPr>
                    <p:cNvSpPr/>
                    <p:nvPr/>
                  </p:nvSpPr>
                  <p:spPr>
                    <a:xfrm>
                      <a:off x="2402507" y="1997096"/>
                      <a:ext cx="273261" cy="147904"/>
                    </a:xfrm>
                    <a:custGeom>
                      <a:avLst/>
                      <a:gdLst>
                        <a:gd name="connsiteX0" fmla="*/ 0 w 273261"/>
                        <a:gd name="connsiteY0" fmla="*/ 0 h 147904"/>
                        <a:gd name="connsiteX1" fmla="*/ 273261 w 273261"/>
                        <a:gd name="connsiteY1" fmla="*/ 147904 h 147904"/>
                      </a:gdLst>
                      <a:ahLst/>
                      <a:cxnLst>
                        <a:cxn ang="0">
                          <a:pos x="connsiteX0" y="connsiteY0"/>
                        </a:cxn>
                        <a:cxn ang="0">
                          <a:pos x="connsiteX1" y="connsiteY1"/>
                        </a:cxn>
                      </a:cxnLst>
                      <a:rect l="l" t="t" r="r" b="b"/>
                      <a:pathLst>
                        <a:path w="273261" h="147904">
                          <a:moveTo>
                            <a:pt x="0" y="0"/>
                          </a:moveTo>
                          <a:cubicBezTo>
                            <a:pt x="95496" y="0"/>
                            <a:pt x="186482" y="135361"/>
                            <a:pt x="273261" y="147904"/>
                          </a:cubicBezTo>
                        </a:path>
                      </a:pathLst>
                    </a:custGeom>
                    <a:noFill/>
                    <a:ln w="12700" cap="flat">
                      <a:solidFill>
                        <a:srgbClr val="01A98D"/>
                      </a:solidFill>
                      <a:custDash>
                        <a:ds d="300000" sp="450000"/>
                      </a:custDash>
                      <a:round/>
                    </a:ln>
                  </p:spPr>
                  <p:txBody>
                    <a:bodyPr rtlCol="0" anchor="ctr"/>
                    <a:lstStyle/>
                    <a:p>
                      <a:endParaRPr lang="en-US"/>
                    </a:p>
                  </p:txBody>
                </p:sp>
                <p:sp>
                  <p:nvSpPr>
                    <p:cNvPr id="331" name="Freeform: Shape 36">
                      <a:extLst>
                        <a:ext uri="{FF2B5EF4-FFF2-40B4-BE49-F238E27FC236}">
                          <a16:creationId xmlns:a16="http://schemas.microsoft.com/office/drawing/2014/main" id="{A66D116D-3368-4267-8FF5-476FAFCA59A7}"/>
                        </a:ext>
                      </a:extLst>
                    </p:cNvPr>
                    <p:cNvSpPr/>
                    <p:nvPr/>
                  </p:nvSpPr>
                  <p:spPr>
                    <a:xfrm>
                      <a:off x="2408950" y="2217796"/>
                      <a:ext cx="266781" cy="82232"/>
                    </a:xfrm>
                    <a:custGeom>
                      <a:avLst/>
                      <a:gdLst>
                        <a:gd name="connsiteX0" fmla="*/ 0 w 266781"/>
                        <a:gd name="connsiteY0" fmla="*/ 82232 h 82232"/>
                        <a:gd name="connsiteX1" fmla="*/ 178865 w 266781"/>
                        <a:gd name="connsiteY1" fmla="*/ 14552 h 82232"/>
                        <a:gd name="connsiteX2" fmla="*/ 266781 w 266781"/>
                        <a:gd name="connsiteY2" fmla="*/ 0 h 82232"/>
                      </a:gdLst>
                      <a:ahLst/>
                      <a:cxnLst>
                        <a:cxn ang="0">
                          <a:pos x="connsiteX0" y="connsiteY0"/>
                        </a:cxn>
                        <a:cxn ang="0">
                          <a:pos x="connsiteX1" y="connsiteY1"/>
                        </a:cxn>
                        <a:cxn ang="0">
                          <a:pos x="connsiteX2" y="connsiteY2"/>
                        </a:cxn>
                      </a:cxnLst>
                      <a:rect l="l" t="t" r="r" b="b"/>
                      <a:pathLst>
                        <a:path w="266781" h="82232">
                          <a:moveTo>
                            <a:pt x="0" y="82232"/>
                          </a:moveTo>
                          <a:cubicBezTo>
                            <a:pt x="67036" y="60518"/>
                            <a:pt x="133694" y="21979"/>
                            <a:pt x="178865" y="14552"/>
                          </a:cubicBezTo>
                          <a:cubicBezTo>
                            <a:pt x="202132" y="10724"/>
                            <a:pt x="209332" y="22927"/>
                            <a:pt x="266781" y="0"/>
                          </a:cubicBezTo>
                        </a:path>
                      </a:pathLst>
                    </a:custGeom>
                    <a:noFill/>
                    <a:ln w="12700" cap="flat">
                      <a:solidFill>
                        <a:srgbClr val="01A98D"/>
                      </a:solidFill>
                      <a:custDash>
                        <a:ds d="300000" sp="450000"/>
                      </a:custDash>
                      <a:round/>
                    </a:ln>
                  </p:spPr>
                  <p:txBody>
                    <a:bodyPr rtlCol="0" anchor="ctr"/>
                    <a:lstStyle/>
                    <a:p>
                      <a:endParaRPr lang="en-US"/>
                    </a:p>
                  </p:txBody>
                </p:sp>
                <p:sp>
                  <p:nvSpPr>
                    <p:cNvPr id="332" name="Freeform: Shape 37">
                      <a:extLst>
                        <a:ext uri="{FF2B5EF4-FFF2-40B4-BE49-F238E27FC236}">
                          <a16:creationId xmlns:a16="http://schemas.microsoft.com/office/drawing/2014/main" id="{3B5894E8-39EF-419F-8783-505827F7F991}"/>
                        </a:ext>
                      </a:extLst>
                    </p:cNvPr>
                    <p:cNvSpPr/>
                    <p:nvPr/>
                  </p:nvSpPr>
                  <p:spPr>
                    <a:xfrm>
                      <a:off x="2402507" y="2174008"/>
                      <a:ext cx="266781" cy="66335"/>
                    </a:xfrm>
                    <a:custGeom>
                      <a:avLst/>
                      <a:gdLst>
                        <a:gd name="connsiteX0" fmla="*/ 0 w 273261"/>
                        <a:gd name="connsiteY0" fmla="*/ 66336 h 66335"/>
                        <a:gd name="connsiteX1" fmla="*/ 178713 w 273261"/>
                        <a:gd name="connsiteY1" fmla="*/ 3771 h 66335"/>
                        <a:gd name="connsiteX2" fmla="*/ 273261 w 273261"/>
                        <a:gd name="connsiteY2" fmla="*/ 11691 h 66335"/>
                      </a:gdLst>
                      <a:ahLst/>
                      <a:cxnLst>
                        <a:cxn ang="0">
                          <a:pos x="connsiteX0" y="connsiteY0"/>
                        </a:cxn>
                        <a:cxn ang="0">
                          <a:pos x="connsiteX1" y="connsiteY1"/>
                        </a:cxn>
                        <a:cxn ang="0">
                          <a:pos x="connsiteX2" y="connsiteY2"/>
                        </a:cxn>
                      </a:cxnLst>
                      <a:rect l="l" t="t" r="r" b="b"/>
                      <a:pathLst>
                        <a:path w="273261" h="66335">
                          <a:moveTo>
                            <a:pt x="0" y="66336"/>
                          </a:moveTo>
                          <a:cubicBezTo>
                            <a:pt x="68780" y="56938"/>
                            <a:pt x="136309" y="7712"/>
                            <a:pt x="178713" y="3771"/>
                          </a:cubicBezTo>
                          <a:cubicBezTo>
                            <a:pt x="203345" y="1497"/>
                            <a:pt x="251206" y="-6650"/>
                            <a:pt x="273261" y="11691"/>
                          </a:cubicBezTo>
                        </a:path>
                      </a:pathLst>
                    </a:custGeom>
                    <a:noFill/>
                    <a:ln w="12700" cap="flat">
                      <a:solidFill>
                        <a:srgbClr val="01A98D"/>
                      </a:solidFill>
                      <a:custDash>
                        <a:ds d="300000" sp="450000"/>
                      </a:custDash>
                      <a:round/>
                    </a:ln>
                  </p:spPr>
                  <p:txBody>
                    <a:bodyPr rtlCol="0" anchor="ctr"/>
                    <a:lstStyle/>
                    <a:p>
                      <a:endParaRPr lang="en-US"/>
                    </a:p>
                  </p:txBody>
                </p:sp>
                <p:sp>
                  <p:nvSpPr>
                    <p:cNvPr id="333" name="Freeform: Shape 38">
                      <a:extLst>
                        <a:ext uri="{FF2B5EF4-FFF2-40B4-BE49-F238E27FC236}">
                          <a16:creationId xmlns:a16="http://schemas.microsoft.com/office/drawing/2014/main" id="{C947B8B5-E842-4397-89CA-147370A04728}"/>
                        </a:ext>
                      </a:extLst>
                    </p:cNvPr>
                    <p:cNvSpPr/>
                    <p:nvPr/>
                  </p:nvSpPr>
                  <p:spPr>
                    <a:xfrm>
                      <a:off x="2402507" y="2085471"/>
                      <a:ext cx="119331" cy="8450"/>
                    </a:xfrm>
                    <a:custGeom>
                      <a:avLst/>
                      <a:gdLst>
                        <a:gd name="connsiteX0" fmla="*/ 0 w 119331"/>
                        <a:gd name="connsiteY0" fmla="*/ 3676 h 8450"/>
                        <a:gd name="connsiteX1" fmla="*/ 119332 w 119331"/>
                        <a:gd name="connsiteY1" fmla="*/ 0 h 8450"/>
                      </a:gdLst>
                      <a:ahLst/>
                      <a:cxnLst>
                        <a:cxn ang="0">
                          <a:pos x="connsiteX0" y="connsiteY0"/>
                        </a:cxn>
                        <a:cxn ang="0">
                          <a:pos x="connsiteX1" y="connsiteY1"/>
                        </a:cxn>
                      </a:cxnLst>
                      <a:rect l="l" t="t" r="r" b="b"/>
                      <a:pathLst>
                        <a:path w="119331" h="8450">
                          <a:moveTo>
                            <a:pt x="0" y="3676"/>
                          </a:moveTo>
                          <a:cubicBezTo>
                            <a:pt x="19175" y="14324"/>
                            <a:pt x="106826" y="4472"/>
                            <a:pt x="119332" y="0"/>
                          </a:cubicBezTo>
                        </a:path>
                      </a:pathLst>
                    </a:custGeom>
                    <a:noFill/>
                    <a:ln w="12700" cap="flat">
                      <a:solidFill>
                        <a:srgbClr val="01A98D"/>
                      </a:solidFill>
                      <a:custDash>
                        <a:ds d="300000" sp="450000"/>
                      </a:custDash>
                      <a:round/>
                    </a:ln>
                  </p:spPr>
                  <p:txBody>
                    <a:bodyPr rtlCol="0" anchor="ctr"/>
                    <a:lstStyle/>
                    <a:p>
                      <a:endParaRPr lang="en-US"/>
                    </a:p>
                  </p:txBody>
                </p:sp>
                <p:sp>
                  <p:nvSpPr>
                    <p:cNvPr id="334" name="Freeform: Shape 39">
                      <a:extLst>
                        <a:ext uri="{FF2B5EF4-FFF2-40B4-BE49-F238E27FC236}">
                          <a16:creationId xmlns:a16="http://schemas.microsoft.com/office/drawing/2014/main" id="{78EF747A-D5B7-48CD-96E8-53E5807D64A4}"/>
                        </a:ext>
                      </a:extLst>
                    </p:cNvPr>
                    <p:cNvSpPr/>
                    <p:nvPr/>
                  </p:nvSpPr>
                  <p:spPr>
                    <a:xfrm>
                      <a:off x="2539119" y="2071062"/>
                      <a:ext cx="136649" cy="14409"/>
                    </a:xfrm>
                    <a:custGeom>
                      <a:avLst/>
                      <a:gdLst>
                        <a:gd name="connsiteX0" fmla="*/ 0 w 136649"/>
                        <a:gd name="connsiteY0" fmla="*/ 5770 h 14409"/>
                        <a:gd name="connsiteX1" fmla="*/ 136650 w 136649"/>
                        <a:gd name="connsiteY1" fmla="*/ 14410 h 14409"/>
                      </a:gdLst>
                      <a:ahLst/>
                      <a:cxnLst>
                        <a:cxn ang="0">
                          <a:pos x="connsiteX0" y="connsiteY0"/>
                        </a:cxn>
                        <a:cxn ang="0">
                          <a:pos x="connsiteX1" y="connsiteY1"/>
                        </a:cxn>
                      </a:cxnLst>
                      <a:rect l="l" t="t" r="r" b="b"/>
                      <a:pathLst>
                        <a:path w="136649" h="14409">
                          <a:moveTo>
                            <a:pt x="0" y="5770"/>
                          </a:moveTo>
                          <a:cubicBezTo>
                            <a:pt x="16522" y="1033"/>
                            <a:pt x="93866" y="-7759"/>
                            <a:pt x="136650" y="14410"/>
                          </a:cubicBezTo>
                        </a:path>
                      </a:pathLst>
                    </a:custGeom>
                    <a:noFill/>
                    <a:ln w="12700" cap="flat">
                      <a:solidFill>
                        <a:srgbClr val="01A98D"/>
                      </a:solidFill>
                      <a:custDash>
                        <a:ds d="300000" sp="450000"/>
                      </a:custDash>
                      <a:round/>
                    </a:ln>
                  </p:spPr>
                  <p:txBody>
                    <a:bodyPr rtlCol="0" anchor="ctr"/>
                    <a:lstStyle/>
                    <a:p>
                      <a:endParaRPr lang="en-US"/>
                    </a:p>
                  </p:txBody>
                </p:sp>
              </p:grpSp>
              <p:sp>
                <p:nvSpPr>
                  <p:cNvPr id="320" name="Freeform: Shape 22">
                    <a:extLst>
                      <a:ext uri="{FF2B5EF4-FFF2-40B4-BE49-F238E27FC236}">
                        <a16:creationId xmlns:a16="http://schemas.microsoft.com/office/drawing/2014/main" id="{084DE9A1-E0EA-4031-A033-12A23F0427C2}"/>
                      </a:ext>
                    </a:extLst>
                  </p:cNvPr>
                  <p:cNvSpPr/>
                  <p:nvPr/>
                </p:nvSpPr>
                <p:spPr>
                  <a:xfrm>
                    <a:off x="2633061" y="2279906"/>
                    <a:ext cx="165980" cy="102657"/>
                  </a:xfrm>
                  <a:custGeom>
                    <a:avLst/>
                    <a:gdLst>
                      <a:gd name="connsiteX0" fmla="*/ 0 w 165980"/>
                      <a:gd name="connsiteY0" fmla="*/ 0 h 102657"/>
                      <a:gd name="connsiteX1" fmla="*/ 0 w 165980"/>
                      <a:gd name="connsiteY1" fmla="*/ 38122 h 102657"/>
                      <a:gd name="connsiteX2" fmla="*/ 110654 w 165980"/>
                      <a:gd name="connsiteY2" fmla="*/ 102658 h 102657"/>
                      <a:gd name="connsiteX3" fmla="*/ 165980 w 165980"/>
                      <a:gd name="connsiteY3" fmla="*/ 74994 h 102657"/>
                    </a:gdLst>
                    <a:ahLst/>
                    <a:cxnLst>
                      <a:cxn ang="0">
                        <a:pos x="connsiteX0" y="connsiteY0"/>
                      </a:cxn>
                      <a:cxn ang="0">
                        <a:pos x="connsiteX1" y="connsiteY1"/>
                      </a:cxn>
                      <a:cxn ang="0">
                        <a:pos x="connsiteX2" y="connsiteY2"/>
                      </a:cxn>
                      <a:cxn ang="0">
                        <a:pos x="connsiteX3" y="connsiteY3"/>
                      </a:cxn>
                    </a:cxnLst>
                    <a:rect l="l" t="t" r="r" b="b"/>
                    <a:pathLst>
                      <a:path w="165980" h="102657">
                        <a:moveTo>
                          <a:pt x="0" y="0"/>
                        </a:moveTo>
                        <a:lnTo>
                          <a:pt x="0" y="38122"/>
                        </a:lnTo>
                        <a:lnTo>
                          <a:pt x="110654" y="102658"/>
                        </a:lnTo>
                        <a:lnTo>
                          <a:pt x="165980" y="74994"/>
                        </a:lnTo>
                      </a:path>
                    </a:pathLst>
                  </a:custGeom>
                  <a:noFill/>
                  <a:ln w="12700" cap="flat">
                    <a:solidFill>
                      <a:srgbClr val="01A98D"/>
                    </a:solidFill>
                    <a:prstDash val="solid"/>
                    <a:round/>
                  </a:ln>
                </p:spPr>
                <p:txBody>
                  <a:bodyPr rtlCol="0" anchor="ctr"/>
                  <a:lstStyle/>
                  <a:p>
                    <a:endParaRPr lang="en-US"/>
                  </a:p>
                </p:txBody>
              </p:sp>
              <p:sp>
                <p:nvSpPr>
                  <p:cNvPr id="321" name="Freeform: Shape 24">
                    <a:extLst>
                      <a:ext uri="{FF2B5EF4-FFF2-40B4-BE49-F238E27FC236}">
                        <a16:creationId xmlns:a16="http://schemas.microsoft.com/office/drawing/2014/main" id="{BB0485FB-C38C-421E-99DB-485D1E427183}"/>
                      </a:ext>
                    </a:extLst>
                  </p:cNvPr>
                  <p:cNvSpPr/>
                  <p:nvPr/>
                </p:nvSpPr>
                <p:spPr>
                  <a:xfrm>
                    <a:off x="2633061" y="1939950"/>
                    <a:ext cx="165980" cy="101445"/>
                  </a:xfrm>
                  <a:custGeom>
                    <a:avLst/>
                    <a:gdLst>
                      <a:gd name="connsiteX0" fmla="*/ 165980 w 165980"/>
                      <a:gd name="connsiteY0" fmla="*/ 36872 h 101445"/>
                      <a:gd name="connsiteX1" fmla="*/ 110654 w 165980"/>
                      <a:gd name="connsiteY1" fmla="*/ 0 h 101445"/>
                      <a:gd name="connsiteX2" fmla="*/ 0 w 165980"/>
                      <a:gd name="connsiteY2" fmla="*/ 66127 h 101445"/>
                      <a:gd name="connsiteX3" fmla="*/ 0 w 165980"/>
                      <a:gd name="connsiteY3" fmla="*/ 101445 h 101445"/>
                    </a:gdLst>
                    <a:ahLst/>
                    <a:cxnLst>
                      <a:cxn ang="0">
                        <a:pos x="connsiteX0" y="connsiteY0"/>
                      </a:cxn>
                      <a:cxn ang="0">
                        <a:pos x="connsiteX1" y="connsiteY1"/>
                      </a:cxn>
                      <a:cxn ang="0">
                        <a:pos x="connsiteX2" y="connsiteY2"/>
                      </a:cxn>
                      <a:cxn ang="0">
                        <a:pos x="connsiteX3" y="connsiteY3"/>
                      </a:cxn>
                    </a:cxnLst>
                    <a:rect l="l" t="t" r="r" b="b"/>
                    <a:pathLst>
                      <a:path w="165980" h="101445">
                        <a:moveTo>
                          <a:pt x="165980" y="36872"/>
                        </a:moveTo>
                        <a:lnTo>
                          <a:pt x="110654" y="0"/>
                        </a:lnTo>
                        <a:lnTo>
                          <a:pt x="0" y="66127"/>
                        </a:lnTo>
                        <a:lnTo>
                          <a:pt x="0" y="101445"/>
                        </a:lnTo>
                      </a:path>
                    </a:pathLst>
                  </a:custGeom>
                  <a:noFill/>
                  <a:ln w="12700" cap="flat">
                    <a:solidFill>
                      <a:srgbClr val="01A98D"/>
                    </a:solidFill>
                    <a:prstDash val="solid"/>
                    <a:round/>
                  </a:ln>
                </p:spPr>
                <p:txBody>
                  <a:bodyPr rtlCol="0" anchor="ctr"/>
                  <a:lstStyle/>
                  <a:p>
                    <a:endParaRPr lang="en-US"/>
                  </a:p>
                </p:txBody>
              </p:sp>
              <p:sp>
                <p:nvSpPr>
                  <p:cNvPr id="322" name="Freeform: Shape 26">
                    <a:extLst>
                      <a:ext uri="{FF2B5EF4-FFF2-40B4-BE49-F238E27FC236}">
                        <a16:creationId xmlns:a16="http://schemas.microsoft.com/office/drawing/2014/main" id="{5FE14484-5BCB-4D3D-8E31-AA48E16CF8BB}"/>
                      </a:ext>
                    </a:extLst>
                  </p:cNvPr>
                  <p:cNvSpPr/>
                  <p:nvPr/>
                </p:nvSpPr>
                <p:spPr>
                  <a:xfrm>
                    <a:off x="2909695" y="2078267"/>
                    <a:ext cx="55326" cy="27663"/>
                  </a:xfrm>
                  <a:custGeom>
                    <a:avLst/>
                    <a:gdLst>
                      <a:gd name="connsiteX0" fmla="*/ 0 w 55326"/>
                      <a:gd name="connsiteY0" fmla="*/ 27663 h 27663"/>
                      <a:gd name="connsiteX1" fmla="*/ 55327 w 55326"/>
                      <a:gd name="connsiteY1" fmla="*/ 0 h 27663"/>
                    </a:gdLst>
                    <a:ahLst/>
                    <a:cxnLst>
                      <a:cxn ang="0">
                        <a:pos x="connsiteX0" y="connsiteY0"/>
                      </a:cxn>
                      <a:cxn ang="0">
                        <a:pos x="connsiteX1" y="connsiteY1"/>
                      </a:cxn>
                    </a:cxnLst>
                    <a:rect l="l" t="t" r="r" b="b"/>
                    <a:pathLst>
                      <a:path w="55326" h="27663">
                        <a:moveTo>
                          <a:pt x="0" y="27663"/>
                        </a:moveTo>
                        <a:lnTo>
                          <a:pt x="55327" y="0"/>
                        </a:lnTo>
                      </a:path>
                    </a:pathLst>
                  </a:custGeom>
                  <a:ln w="12700" cap="flat">
                    <a:solidFill>
                      <a:srgbClr val="FFFFFF"/>
                    </a:solidFill>
                    <a:prstDash val="solid"/>
                    <a:round/>
                  </a:ln>
                </p:spPr>
                <p:txBody>
                  <a:bodyPr rtlCol="0" anchor="ctr"/>
                  <a:lstStyle/>
                  <a:p>
                    <a:endParaRPr lang="en-US"/>
                  </a:p>
                </p:txBody>
              </p:sp>
              <p:sp>
                <p:nvSpPr>
                  <p:cNvPr id="323" name="Freeform: Shape 28">
                    <a:extLst>
                      <a:ext uri="{FF2B5EF4-FFF2-40B4-BE49-F238E27FC236}">
                        <a16:creationId xmlns:a16="http://schemas.microsoft.com/office/drawing/2014/main" id="{ABB50BD2-1E03-4003-BE49-9A5F53C8F50B}"/>
                      </a:ext>
                    </a:extLst>
                  </p:cNvPr>
                  <p:cNvSpPr/>
                  <p:nvPr/>
                </p:nvSpPr>
                <p:spPr>
                  <a:xfrm>
                    <a:off x="2909695" y="1973449"/>
                    <a:ext cx="3789" cy="67945"/>
                  </a:xfrm>
                  <a:custGeom>
                    <a:avLst/>
                    <a:gdLst>
                      <a:gd name="connsiteX0" fmla="*/ 0 w 3789"/>
                      <a:gd name="connsiteY0" fmla="*/ 67946 h 67945"/>
                      <a:gd name="connsiteX1" fmla="*/ 0 w 3789"/>
                      <a:gd name="connsiteY1" fmla="*/ 0 h 67945"/>
                    </a:gdLst>
                    <a:ahLst/>
                    <a:cxnLst>
                      <a:cxn ang="0">
                        <a:pos x="connsiteX0" y="connsiteY0"/>
                      </a:cxn>
                      <a:cxn ang="0">
                        <a:pos x="connsiteX1" y="connsiteY1"/>
                      </a:cxn>
                    </a:cxnLst>
                    <a:rect l="l" t="t" r="r" b="b"/>
                    <a:pathLst>
                      <a:path w="3789" h="67945">
                        <a:moveTo>
                          <a:pt x="0" y="67946"/>
                        </a:moveTo>
                        <a:lnTo>
                          <a:pt x="0" y="0"/>
                        </a:lnTo>
                      </a:path>
                    </a:pathLst>
                  </a:custGeom>
                  <a:ln w="12700" cap="flat">
                    <a:solidFill>
                      <a:srgbClr val="FFFFFF"/>
                    </a:solidFill>
                    <a:prstDash val="solid"/>
                    <a:round/>
                  </a:ln>
                </p:spPr>
                <p:txBody>
                  <a:bodyPr rtlCol="0" anchor="ctr"/>
                  <a:lstStyle/>
                  <a:p>
                    <a:endParaRPr lang="en-US"/>
                  </a:p>
                </p:txBody>
              </p:sp>
              <p:sp>
                <p:nvSpPr>
                  <p:cNvPr id="324" name="Freeform: Shape 29">
                    <a:extLst>
                      <a:ext uri="{FF2B5EF4-FFF2-40B4-BE49-F238E27FC236}">
                        <a16:creationId xmlns:a16="http://schemas.microsoft.com/office/drawing/2014/main" id="{01D13E96-EA27-45DB-8298-55801B9CAA87}"/>
                      </a:ext>
                    </a:extLst>
                  </p:cNvPr>
                  <p:cNvSpPr/>
                  <p:nvPr/>
                </p:nvSpPr>
                <p:spPr>
                  <a:xfrm>
                    <a:off x="2967030" y="2132874"/>
                    <a:ext cx="53318" cy="31377"/>
                  </a:xfrm>
                  <a:custGeom>
                    <a:avLst/>
                    <a:gdLst>
                      <a:gd name="connsiteX0" fmla="*/ 53318 w 53318"/>
                      <a:gd name="connsiteY0" fmla="*/ 31377 h 31377"/>
                      <a:gd name="connsiteX1" fmla="*/ 0 w 53318"/>
                      <a:gd name="connsiteY1" fmla="*/ 0 h 31377"/>
                    </a:gdLst>
                    <a:ahLst/>
                    <a:cxnLst>
                      <a:cxn ang="0">
                        <a:pos x="connsiteX0" y="connsiteY0"/>
                      </a:cxn>
                      <a:cxn ang="0">
                        <a:pos x="connsiteX1" y="connsiteY1"/>
                      </a:cxn>
                    </a:cxnLst>
                    <a:rect l="l" t="t" r="r" b="b"/>
                    <a:pathLst>
                      <a:path w="53318" h="31377">
                        <a:moveTo>
                          <a:pt x="53318" y="31377"/>
                        </a:moveTo>
                        <a:lnTo>
                          <a:pt x="0" y="0"/>
                        </a:lnTo>
                      </a:path>
                    </a:pathLst>
                  </a:custGeom>
                  <a:ln w="12700" cap="flat">
                    <a:solidFill>
                      <a:srgbClr val="FFFFFF"/>
                    </a:solidFill>
                    <a:prstDash val="solid"/>
                    <a:round/>
                  </a:ln>
                </p:spPr>
                <p:txBody>
                  <a:bodyPr rtlCol="0" anchor="ctr"/>
                  <a:lstStyle/>
                  <a:p>
                    <a:endParaRPr lang="en-US"/>
                  </a:p>
                </p:txBody>
              </p:sp>
              <p:sp>
                <p:nvSpPr>
                  <p:cNvPr id="325" name="Freeform: Shape 30">
                    <a:extLst>
                      <a:ext uri="{FF2B5EF4-FFF2-40B4-BE49-F238E27FC236}">
                        <a16:creationId xmlns:a16="http://schemas.microsoft.com/office/drawing/2014/main" id="{D57494D2-1E2F-4DB2-B792-1E150A172C8F}"/>
                      </a:ext>
                    </a:extLst>
                  </p:cNvPr>
                  <p:cNvSpPr/>
                  <p:nvPr/>
                </p:nvSpPr>
                <p:spPr>
                  <a:xfrm>
                    <a:off x="2909695" y="2216584"/>
                    <a:ext cx="55326" cy="36871"/>
                  </a:xfrm>
                  <a:custGeom>
                    <a:avLst/>
                    <a:gdLst>
                      <a:gd name="connsiteX0" fmla="*/ 55327 w 55326"/>
                      <a:gd name="connsiteY0" fmla="*/ 36872 h 36871"/>
                      <a:gd name="connsiteX1" fmla="*/ 0 w 55326"/>
                      <a:gd name="connsiteY1" fmla="*/ 0 h 36871"/>
                    </a:gdLst>
                    <a:ahLst/>
                    <a:cxnLst>
                      <a:cxn ang="0">
                        <a:pos x="connsiteX0" y="connsiteY0"/>
                      </a:cxn>
                      <a:cxn ang="0">
                        <a:pos x="connsiteX1" y="connsiteY1"/>
                      </a:cxn>
                    </a:cxnLst>
                    <a:rect l="l" t="t" r="r" b="b"/>
                    <a:pathLst>
                      <a:path w="55326" h="36871">
                        <a:moveTo>
                          <a:pt x="55327" y="36872"/>
                        </a:moveTo>
                        <a:lnTo>
                          <a:pt x="0" y="0"/>
                        </a:lnTo>
                      </a:path>
                    </a:pathLst>
                  </a:custGeom>
                  <a:ln w="12700" cap="flat">
                    <a:solidFill>
                      <a:srgbClr val="FFFFFF"/>
                    </a:solidFill>
                    <a:prstDash val="solid"/>
                    <a:round/>
                  </a:ln>
                </p:spPr>
                <p:txBody>
                  <a:bodyPr rtlCol="0" anchor="ctr"/>
                  <a:lstStyle/>
                  <a:p>
                    <a:endParaRPr lang="en-US"/>
                  </a:p>
                </p:txBody>
              </p:sp>
              <p:sp>
                <p:nvSpPr>
                  <p:cNvPr id="326" name="Freeform: Shape 31">
                    <a:extLst>
                      <a:ext uri="{FF2B5EF4-FFF2-40B4-BE49-F238E27FC236}">
                        <a16:creationId xmlns:a16="http://schemas.microsoft.com/office/drawing/2014/main" id="{81143EB8-5225-403E-AEF2-428F0A67BD7A}"/>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27" name="Freeform: Shape 32">
                    <a:extLst>
                      <a:ext uri="{FF2B5EF4-FFF2-40B4-BE49-F238E27FC236}">
                        <a16:creationId xmlns:a16="http://schemas.microsoft.com/office/drawing/2014/main" id="{0E421680-EEA2-4C86-AE1B-44732DF29FCE}"/>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28" name="Freeform: Shape 33">
                    <a:extLst>
                      <a:ext uri="{FF2B5EF4-FFF2-40B4-BE49-F238E27FC236}">
                        <a16:creationId xmlns:a16="http://schemas.microsoft.com/office/drawing/2014/main" id="{B6B40518-6A8D-4558-B7AA-08E28850E8F6}"/>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329" name="Freeform: Shape 34">
                    <a:extLst>
                      <a:ext uri="{FF2B5EF4-FFF2-40B4-BE49-F238E27FC236}">
                        <a16:creationId xmlns:a16="http://schemas.microsoft.com/office/drawing/2014/main" id="{60FA8BC5-5DFA-4C3D-9F9B-2CB507A8D9DA}"/>
                      </a:ext>
                    </a:extLst>
                  </p:cNvPr>
                  <p:cNvSpPr/>
                  <p:nvPr/>
                </p:nvSpPr>
                <p:spPr>
                  <a:xfrm>
                    <a:off x="2799041" y="1939950"/>
                    <a:ext cx="221307" cy="442614"/>
                  </a:xfrm>
                  <a:custGeom>
                    <a:avLst/>
                    <a:gdLst>
                      <a:gd name="connsiteX0" fmla="*/ 0 w 221307"/>
                      <a:gd name="connsiteY0" fmla="*/ 104894 h 442614"/>
                      <a:gd name="connsiteX1" fmla="*/ 0 w 221307"/>
                      <a:gd name="connsiteY1" fmla="*/ 36872 h 442614"/>
                      <a:gd name="connsiteX2" fmla="*/ 55327 w 221307"/>
                      <a:gd name="connsiteY2" fmla="*/ 0 h 442614"/>
                      <a:gd name="connsiteX3" fmla="*/ 165980 w 221307"/>
                      <a:gd name="connsiteY3" fmla="*/ 64535 h 442614"/>
                      <a:gd name="connsiteX4" fmla="*/ 165980 w 221307"/>
                      <a:gd name="connsiteY4" fmla="*/ 137862 h 442614"/>
                      <a:gd name="connsiteX5" fmla="*/ 221307 w 221307"/>
                      <a:gd name="connsiteY5" fmla="*/ 165980 h 442614"/>
                      <a:gd name="connsiteX6" fmla="*/ 221269 w 221307"/>
                      <a:gd name="connsiteY6" fmla="*/ 223694 h 442614"/>
                      <a:gd name="connsiteX7" fmla="*/ 221307 w 221307"/>
                      <a:gd name="connsiteY7" fmla="*/ 276634 h 442614"/>
                      <a:gd name="connsiteX8" fmla="*/ 165980 w 221307"/>
                      <a:gd name="connsiteY8" fmla="*/ 313506 h 442614"/>
                      <a:gd name="connsiteX9" fmla="*/ 165980 w 221307"/>
                      <a:gd name="connsiteY9" fmla="*/ 378079 h 442614"/>
                      <a:gd name="connsiteX10" fmla="*/ 55327 w 221307"/>
                      <a:gd name="connsiteY10" fmla="*/ 442614 h 442614"/>
                      <a:gd name="connsiteX11" fmla="*/ 0 w 221307"/>
                      <a:gd name="connsiteY11" fmla="*/ 412980 h 442614"/>
                      <a:gd name="connsiteX12" fmla="*/ 0 w 221307"/>
                      <a:gd name="connsiteY12" fmla="*/ 342912 h 44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307" h="442614">
                        <a:moveTo>
                          <a:pt x="0" y="104894"/>
                        </a:moveTo>
                        <a:lnTo>
                          <a:pt x="0" y="36872"/>
                        </a:lnTo>
                        <a:lnTo>
                          <a:pt x="55327" y="0"/>
                        </a:lnTo>
                        <a:lnTo>
                          <a:pt x="165980" y="64535"/>
                        </a:lnTo>
                        <a:lnTo>
                          <a:pt x="165980" y="137862"/>
                        </a:lnTo>
                        <a:lnTo>
                          <a:pt x="221307" y="165980"/>
                        </a:lnTo>
                        <a:lnTo>
                          <a:pt x="221269" y="223694"/>
                        </a:lnTo>
                        <a:lnTo>
                          <a:pt x="221307" y="276634"/>
                        </a:lnTo>
                        <a:lnTo>
                          <a:pt x="165980" y="313506"/>
                        </a:lnTo>
                        <a:lnTo>
                          <a:pt x="165980" y="378079"/>
                        </a:lnTo>
                        <a:lnTo>
                          <a:pt x="55327" y="442614"/>
                        </a:lnTo>
                        <a:lnTo>
                          <a:pt x="0" y="412980"/>
                        </a:lnTo>
                        <a:lnTo>
                          <a:pt x="0" y="342912"/>
                        </a:lnTo>
                      </a:path>
                    </a:pathLst>
                  </a:custGeom>
                  <a:noFill/>
                  <a:ln w="12700" cap="flat">
                    <a:solidFill>
                      <a:srgbClr val="FFFFFF"/>
                    </a:solidFill>
                    <a:prstDash val="solid"/>
                    <a:round/>
                  </a:ln>
                </p:spPr>
                <p:txBody>
                  <a:bodyPr rtlCol="0" anchor="ctr"/>
                  <a:lstStyle/>
                  <a:p>
                    <a:endParaRPr lang="en-US"/>
                  </a:p>
                </p:txBody>
              </p:sp>
            </p:grpSp>
            <p:sp>
              <p:nvSpPr>
                <p:cNvPr id="337" name="TextBox 336">
                  <a:extLst>
                    <a:ext uri="{FF2B5EF4-FFF2-40B4-BE49-F238E27FC236}">
                      <a16:creationId xmlns:a16="http://schemas.microsoft.com/office/drawing/2014/main" id="{FF1EA2EF-F5DA-4FD3-A863-606EF880D6E0}"/>
                    </a:ext>
                  </a:extLst>
                </p:cNvPr>
                <p:cNvSpPr txBox="1"/>
                <p:nvPr/>
              </p:nvSpPr>
              <p:spPr>
                <a:xfrm>
                  <a:off x="4384541" y="2050896"/>
                  <a:ext cx="1335310" cy="600164"/>
                </a:xfrm>
                <a:prstGeom prst="rect">
                  <a:avLst/>
                </a:prstGeom>
                <a:noFill/>
              </p:spPr>
              <p:txBody>
                <a:bodyPr wrap="square" lIns="0" rIns="0" rtlCol="0">
                  <a:spAutoFit/>
                </a:bodyPr>
                <a:lstStyle/>
                <a:p>
                  <a:pPr algn="ctr"/>
                  <a:r>
                    <a:rPr lang="en-US" sz="1100" b="1" dirty="0">
                      <a:solidFill>
                        <a:srgbClr val="38EF7D"/>
                      </a:solidFill>
                    </a:rPr>
                    <a:t>Bedrock </a:t>
                  </a:r>
                </a:p>
                <a:p>
                  <a:pPr algn="ctr"/>
                  <a:r>
                    <a:rPr lang="en-US" sz="1100" b="1" dirty="0">
                      <a:solidFill>
                        <a:srgbClr val="38EF7D"/>
                      </a:solidFill>
                    </a:rPr>
                    <a:t>Model</a:t>
                  </a:r>
                </a:p>
                <a:p>
                  <a:pPr algn="ctr"/>
                  <a:endParaRPr lang="en-US" sz="1100" b="1" dirty="0">
                    <a:solidFill>
                      <a:srgbClr val="38EF7D"/>
                    </a:solidFill>
                  </a:endParaRPr>
                </a:p>
              </p:txBody>
            </p:sp>
          </p:grpSp>
          <p:cxnSp>
            <p:nvCxnSpPr>
              <p:cNvPr id="390" name="Straight Connector 389">
                <a:extLst>
                  <a:ext uri="{FF2B5EF4-FFF2-40B4-BE49-F238E27FC236}">
                    <a16:creationId xmlns:a16="http://schemas.microsoft.com/office/drawing/2014/main" id="{517E445B-7279-43EE-8D0F-C266057E8525}"/>
                  </a:ext>
                </a:extLst>
              </p:cNvPr>
              <p:cNvCxnSpPr>
                <a:cxnSpLocks/>
              </p:cNvCxnSpPr>
              <p:nvPr/>
            </p:nvCxnSpPr>
            <p:spPr>
              <a:xfrm>
                <a:off x="3156758" y="1134504"/>
                <a:ext cx="906201"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481F215-F9EB-4E2D-9D2D-165912E63A2A}"/>
                  </a:ext>
                </a:extLst>
              </p:cNvPr>
              <p:cNvCxnSpPr>
                <a:cxnSpLocks/>
              </p:cNvCxnSpPr>
              <p:nvPr/>
            </p:nvCxnSpPr>
            <p:spPr>
              <a:xfrm>
                <a:off x="3181250" y="1571877"/>
                <a:ext cx="906201"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AE0530F-476D-44BD-AF3D-21AE24B21F78}"/>
                  </a:ext>
                </a:extLst>
              </p:cNvPr>
              <p:cNvCxnSpPr>
                <a:cxnSpLocks/>
              </p:cNvCxnSpPr>
              <p:nvPr/>
            </p:nvCxnSpPr>
            <p:spPr>
              <a:xfrm>
                <a:off x="3154163" y="2087343"/>
                <a:ext cx="906201"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EF6A95D-DE41-48B8-B41A-29F157FEA956}"/>
                  </a:ext>
                </a:extLst>
              </p:cNvPr>
              <p:cNvCxnSpPr>
                <a:cxnSpLocks/>
              </p:cNvCxnSpPr>
              <p:nvPr/>
            </p:nvCxnSpPr>
            <p:spPr>
              <a:xfrm>
                <a:off x="3181250" y="2402624"/>
                <a:ext cx="906201"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Straight Connector 197">
              <a:extLst>
                <a:ext uri="{FF2B5EF4-FFF2-40B4-BE49-F238E27FC236}">
                  <a16:creationId xmlns:a16="http://schemas.microsoft.com/office/drawing/2014/main" id="{1F910B82-D91B-4F42-ACB4-CD5CF03E555D}"/>
                </a:ext>
              </a:extLst>
            </p:cNvPr>
            <p:cNvCxnSpPr>
              <a:cxnSpLocks/>
            </p:cNvCxnSpPr>
            <p:nvPr/>
          </p:nvCxnSpPr>
          <p:spPr>
            <a:xfrm flipV="1">
              <a:off x="2741653" y="1745085"/>
              <a:ext cx="240439" cy="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BE46B5A-0CA2-43A7-82BB-009B0F4A3F43}"/>
              </a:ext>
            </a:extLst>
          </p:cNvPr>
          <p:cNvGrpSpPr/>
          <p:nvPr/>
        </p:nvGrpSpPr>
        <p:grpSpPr>
          <a:xfrm>
            <a:off x="3558794" y="3182483"/>
            <a:ext cx="4142343" cy="296254"/>
            <a:chOff x="2761529" y="2608269"/>
            <a:chExt cx="3980885" cy="265601"/>
          </a:xfrm>
        </p:grpSpPr>
        <p:grpSp>
          <p:nvGrpSpPr>
            <p:cNvPr id="22" name="Group 21">
              <a:extLst>
                <a:ext uri="{FF2B5EF4-FFF2-40B4-BE49-F238E27FC236}">
                  <a16:creationId xmlns:a16="http://schemas.microsoft.com/office/drawing/2014/main" id="{A349CA09-C06E-4F76-91B8-33C3CD3B4051}"/>
                </a:ext>
              </a:extLst>
            </p:cNvPr>
            <p:cNvGrpSpPr/>
            <p:nvPr/>
          </p:nvGrpSpPr>
          <p:grpSpPr>
            <a:xfrm>
              <a:off x="2761529" y="2608269"/>
              <a:ext cx="2819200" cy="265601"/>
              <a:chOff x="2761529" y="2608269"/>
              <a:chExt cx="2819200" cy="265601"/>
            </a:xfrm>
          </p:grpSpPr>
          <p:cxnSp>
            <p:nvCxnSpPr>
              <p:cNvPr id="131" name="Straight Connector 130">
                <a:extLst>
                  <a:ext uri="{FF2B5EF4-FFF2-40B4-BE49-F238E27FC236}">
                    <a16:creationId xmlns:a16="http://schemas.microsoft.com/office/drawing/2014/main" id="{21C5B023-9DB1-4241-BF6F-ACE1C974E88E}"/>
                  </a:ext>
                </a:extLst>
              </p:cNvPr>
              <p:cNvCxnSpPr>
                <a:cxnSpLocks/>
                <a:endCxn id="190" idx="1"/>
              </p:cNvCxnSpPr>
              <p:nvPr/>
            </p:nvCxnSpPr>
            <p:spPr>
              <a:xfrm>
                <a:off x="2761529" y="2741070"/>
                <a:ext cx="1767745" cy="0"/>
              </a:xfrm>
              <a:prstGeom prst="line">
                <a:avLst/>
              </a:prstGeom>
              <a:ln w="19050" cap="rnd">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Rectangle: Rounded Corners 216">
                <a:extLst>
                  <a:ext uri="{FF2B5EF4-FFF2-40B4-BE49-F238E27FC236}">
                    <a16:creationId xmlns:a16="http://schemas.microsoft.com/office/drawing/2014/main" id="{B8350547-020B-4E98-8965-F75D09D3FF75}"/>
                  </a:ext>
                </a:extLst>
              </p:cNvPr>
              <p:cNvSpPr/>
              <p:nvPr/>
            </p:nvSpPr>
            <p:spPr>
              <a:xfrm>
                <a:off x="4529274" y="2608269"/>
                <a:ext cx="1051455" cy="265601"/>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Results</a:t>
                </a:r>
              </a:p>
            </p:txBody>
          </p:sp>
        </p:grpSp>
        <p:cxnSp>
          <p:nvCxnSpPr>
            <p:cNvPr id="199" name="Straight Connector 198">
              <a:extLst>
                <a:ext uri="{FF2B5EF4-FFF2-40B4-BE49-F238E27FC236}">
                  <a16:creationId xmlns:a16="http://schemas.microsoft.com/office/drawing/2014/main" id="{E4EFACE2-A0A2-49C5-908A-2F4E9FD51BFA}"/>
                </a:ext>
              </a:extLst>
            </p:cNvPr>
            <p:cNvCxnSpPr>
              <a:cxnSpLocks/>
              <a:stCxn id="190" idx="3"/>
            </p:cNvCxnSpPr>
            <p:nvPr/>
          </p:nvCxnSpPr>
          <p:spPr>
            <a:xfrm>
              <a:off x="5580729" y="2741070"/>
              <a:ext cx="1161685"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52112751-9D10-48B4-A118-34E3564FC437}"/>
              </a:ext>
            </a:extLst>
          </p:cNvPr>
          <p:cNvGrpSpPr/>
          <p:nvPr/>
        </p:nvGrpSpPr>
        <p:grpSpPr>
          <a:xfrm>
            <a:off x="6191602" y="1179207"/>
            <a:ext cx="2334354" cy="2381659"/>
            <a:chOff x="5242775" y="1135366"/>
            <a:chExt cx="2243367" cy="2135234"/>
          </a:xfrm>
        </p:grpSpPr>
        <p:grpSp>
          <p:nvGrpSpPr>
            <p:cNvPr id="19" name="Group 18">
              <a:extLst>
                <a:ext uri="{FF2B5EF4-FFF2-40B4-BE49-F238E27FC236}">
                  <a16:creationId xmlns:a16="http://schemas.microsoft.com/office/drawing/2014/main" id="{75C29EDA-A362-4B72-9FE1-1DBB04244245}"/>
                </a:ext>
              </a:extLst>
            </p:cNvPr>
            <p:cNvGrpSpPr/>
            <p:nvPr/>
          </p:nvGrpSpPr>
          <p:grpSpPr>
            <a:xfrm>
              <a:off x="5529430" y="1135366"/>
              <a:ext cx="1956712" cy="2135234"/>
              <a:chOff x="5529430" y="1135366"/>
              <a:chExt cx="1956712" cy="2135234"/>
            </a:xfrm>
          </p:grpSpPr>
          <p:cxnSp>
            <p:nvCxnSpPr>
              <p:cNvPr id="158" name="Straight Connector 157">
                <a:extLst>
                  <a:ext uri="{FF2B5EF4-FFF2-40B4-BE49-F238E27FC236}">
                    <a16:creationId xmlns:a16="http://schemas.microsoft.com/office/drawing/2014/main" id="{E3D61CB2-C020-446D-A6C8-3E793AA5B525}"/>
                  </a:ext>
                </a:extLst>
              </p:cNvPr>
              <p:cNvCxnSpPr>
                <a:cxnSpLocks/>
                <a:stCxn id="189" idx="3"/>
              </p:cNvCxnSpPr>
              <p:nvPr/>
            </p:nvCxnSpPr>
            <p:spPr>
              <a:xfrm>
                <a:off x="6464207" y="1801316"/>
                <a:ext cx="245134" cy="3086"/>
              </a:xfrm>
              <a:prstGeom prst="line">
                <a:avLst/>
              </a:prstGeom>
              <a:ln w="19050"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EDD83071-CC1F-4D51-BA77-B0DFED8F010D}"/>
                  </a:ext>
                </a:extLst>
              </p:cNvPr>
              <p:cNvGrpSpPr/>
              <p:nvPr/>
            </p:nvGrpSpPr>
            <p:grpSpPr>
              <a:xfrm>
                <a:off x="6700921" y="1135366"/>
                <a:ext cx="785221" cy="2135234"/>
                <a:chOff x="1698711" y="2069116"/>
                <a:chExt cx="1520191" cy="2858646"/>
              </a:xfrm>
            </p:grpSpPr>
            <p:sp>
              <p:nvSpPr>
                <p:cNvPr id="187" name="Rectangle 186">
                  <a:extLst>
                    <a:ext uri="{FF2B5EF4-FFF2-40B4-BE49-F238E27FC236}">
                      <a16:creationId xmlns:a16="http://schemas.microsoft.com/office/drawing/2014/main" id="{9C0A0659-730B-40B0-B0EC-A0AD3727E3EF}"/>
                    </a:ext>
                  </a:extLst>
                </p:cNvPr>
                <p:cNvSpPr/>
                <p:nvPr/>
              </p:nvSpPr>
              <p:spPr>
                <a:xfrm>
                  <a:off x="1698711" y="2080199"/>
                  <a:ext cx="1520191" cy="2847563"/>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US" sz="1100" dirty="0"/>
                    <a:t>Step 1</a:t>
                  </a:r>
                </a:p>
                <a:p>
                  <a:pPr algn="ctr"/>
                  <a:endParaRPr lang="en-US" sz="1100" dirty="0"/>
                </a:p>
                <a:p>
                  <a:pPr algn="ctr"/>
                  <a:r>
                    <a:rPr lang="en-US" sz="1100" dirty="0"/>
                    <a:t>Step 2</a:t>
                  </a:r>
                </a:p>
                <a:p>
                  <a:pPr algn="ctr"/>
                  <a:endParaRPr lang="en-US" sz="1100" dirty="0"/>
                </a:p>
                <a:p>
                  <a:pPr algn="ctr"/>
                  <a:r>
                    <a:rPr lang="en-US" sz="1100" dirty="0"/>
                    <a:t>…</a:t>
                  </a:r>
                </a:p>
                <a:p>
                  <a:pPr algn="ctr"/>
                  <a:endParaRPr lang="en-US" sz="1100" dirty="0"/>
                </a:p>
                <a:p>
                  <a:pPr algn="ctr"/>
                  <a:r>
                    <a:rPr lang="en-US" sz="1100" dirty="0"/>
                    <a:t>Step n</a:t>
                  </a:r>
                </a:p>
              </p:txBody>
            </p:sp>
            <p:sp>
              <p:nvSpPr>
                <p:cNvPr id="188" name="Rectangle 187">
                  <a:extLst>
                    <a:ext uri="{FF2B5EF4-FFF2-40B4-BE49-F238E27FC236}">
                      <a16:creationId xmlns:a16="http://schemas.microsoft.com/office/drawing/2014/main" id="{66712614-23AE-45D1-BA14-85F2CCC3DA10}"/>
                    </a:ext>
                  </a:extLst>
                </p:cNvPr>
                <p:cNvSpPr/>
                <p:nvPr/>
              </p:nvSpPr>
              <p:spPr>
                <a:xfrm>
                  <a:off x="1711003" y="2069116"/>
                  <a:ext cx="1468265" cy="51540"/>
                </a:xfrm>
                <a:prstGeom prst="rect">
                  <a:avLst/>
                </a:prstGeom>
                <a:solidFill>
                  <a:schemeClr val="accent5">
                    <a:alpha val="16000"/>
                  </a:schemeClr>
                </a:solidFill>
                <a:ln w="571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sz="1400" dirty="0">
                    <a:solidFill>
                      <a:schemeClr val="bg1"/>
                    </a:solidFill>
                  </a:endParaRPr>
                </a:p>
              </p:txBody>
            </p:sp>
          </p:grpSp>
          <p:sp>
            <p:nvSpPr>
              <p:cNvPr id="189" name="Rectangle: Rounded Corners 216">
                <a:extLst>
                  <a:ext uri="{FF2B5EF4-FFF2-40B4-BE49-F238E27FC236}">
                    <a16:creationId xmlns:a16="http://schemas.microsoft.com/office/drawing/2014/main" id="{D5AC51F4-208C-4033-8068-266E8AF6F7EA}"/>
                  </a:ext>
                </a:extLst>
              </p:cNvPr>
              <p:cNvSpPr/>
              <p:nvPr/>
            </p:nvSpPr>
            <p:spPr>
              <a:xfrm>
                <a:off x="5529430" y="1618436"/>
                <a:ext cx="934777" cy="36576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Chain of thought</a:t>
                </a:r>
              </a:p>
            </p:txBody>
          </p:sp>
        </p:grpSp>
        <p:cxnSp>
          <p:nvCxnSpPr>
            <p:cNvPr id="203" name="Straight Connector 202">
              <a:extLst>
                <a:ext uri="{FF2B5EF4-FFF2-40B4-BE49-F238E27FC236}">
                  <a16:creationId xmlns:a16="http://schemas.microsoft.com/office/drawing/2014/main" id="{62DE5DF7-D41A-4DC5-97D3-AC65644B330A}"/>
                </a:ext>
              </a:extLst>
            </p:cNvPr>
            <p:cNvCxnSpPr>
              <a:cxnSpLocks/>
            </p:cNvCxnSpPr>
            <p:nvPr/>
          </p:nvCxnSpPr>
          <p:spPr>
            <a:xfrm>
              <a:off x="5242775" y="1816528"/>
              <a:ext cx="275978"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DACC0A1E-24CC-4374-8F1D-FE91674B7430}"/>
              </a:ext>
            </a:extLst>
          </p:cNvPr>
          <p:cNvGrpSpPr/>
          <p:nvPr/>
        </p:nvGrpSpPr>
        <p:grpSpPr>
          <a:xfrm>
            <a:off x="8533937" y="2599755"/>
            <a:ext cx="2205580" cy="985406"/>
            <a:chOff x="7516909" y="2386770"/>
            <a:chExt cx="2119612" cy="883448"/>
          </a:xfrm>
        </p:grpSpPr>
        <p:sp>
          <p:nvSpPr>
            <p:cNvPr id="230" name="Rectangle: Rounded Corners 216">
              <a:extLst>
                <a:ext uri="{FF2B5EF4-FFF2-40B4-BE49-F238E27FC236}">
                  <a16:creationId xmlns:a16="http://schemas.microsoft.com/office/drawing/2014/main" id="{086CA26E-7EFB-4EA4-9966-756ABA8EB2F8}"/>
                </a:ext>
              </a:extLst>
            </p:cNvPr>
            <p:cNvSpPr/>
            <p:nvPr/>
          </p:nvSpPr>
          <p:spPr>
            <a:xfrm>
              <a:off x="7671880" y="2493807"/>
              <a:ext cx="771796" cy="216358"/>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API call</a:t>
              </a:r>
            </a:p>
          </p:txBody>
        </p:sp>
        <p:cxnSp>
          <p:nvCxnSpPr>
            <p:cNvPr id="231" name="Elbow Connector 28">
              <a:extLst>
                <a:ext uri="{FF2B5EF4-FFF2-40B4-BE49-F238E27FC236}">
                  <a16:creationId xmlns:a16="http://schemas.microsoft.com/office/drawing/2014/main" id="{693ECA7D-3792-4967-B866-F606B0F60A30}"/>
                </a:ext>
              </a:extLst>
            </p:cNvPr>
            <p:cNvCxnSpPr>
              <a:cxnSpLocks/>
              <a:stCxn id="230" idx="3"/>
            </p:cNvCxnSpPr>
            <p:nvPr/>
          </p:nvCxnSpPr>
          <p:spPr>
            <a:xfrm>
              <a:off x="8443676" y="2601986"/>
              <a:ext cx="460067" cy="112884"/>
            </a:xfrm>
            <a:prstGeom prst="bent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2" name="Elbow Connector 29">
              <a:extLst>
                <a:ext uri="{FF2B5EF4-FFF2-40B4-BE49-F238E27FC236}">
                  <a16:creationId xmlns:a16="http://schemas.microsoft.com/office/drawing/2014/main" id="{EEE69E53-204E-4A88-9FC1-6AD86BDCD3FF}"/>
                </a:ext>
              </a:extLst>
            </p:cNvPr>
            <p:cNvCxnSpPr>
              <a:cxnSpLocks/>
              <a:endCxn id="237" idx="3"/>
            </p:cNvCxnSpPr>
            <p:nvPr/>
          </p:nvCxnSpPr>
          <p:spPr>
            <a:xfrm rot="10800000" flipV="1">
              <a:off x="8443677" y="2714869"/>
              <a:ext cx="386761" cy="190432"/>
            </a:xfrm>
            <a:prstGeom prst="bentConnector3">
              <a:avLst>
                <a:gd name="adj1" fmla="val 3994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4829922-39BE-41A2-8FB4-DC8333E19E22}"/>
                </a:ext>
              </a:extLst>
            </p:cNvPr>
            <p:cNvCxnSpPr>
              <a:cxnSpLocks/>
              <a:endCxn id="237" idx="1"/>
            </p:cNvCxnSpPr>
            <p:nvPr/>
          </p:nvCxnSpPr>
          <p:spPr>
            <a:xfrm>
              <a:off x="7516909" y="2905301"/>
              <a:ext cx="15497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74DE582-3960-4961-9F6C-C90492979A71}"/>
                </a:ext>
              </a:extLst>
            </p:cNvPr>
            <p:cNvCxnSpPr>
              <a:cxnSpLocks/>
            </p:cNvCxnSpPr>
            <p:nvPr/>
          </p:nvCxnSpPr>
          <p:spPr>
            <a:xfrm>
              <a:off x="7523246" y="2601967"/>
              <a:ext cx="148633" cy="1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CF5CAE9-5C7B-4BB6-9133-8595EAA93257}"/>
                </a:ext>
              </a:extLst>
            </p:cNvPr>
            <p:cNvSpPr txBox="1"/>
            <p:nvPr/>
          </p:nvSpPr>
          <p:spPr>
            <a:xfrm>
              <a:off x="8891002" y="2839331"/>
              <a:ext cx="604333" cy="430887"/>
            </a:xfrm>
            <a:prstGeom prst="rect">
              <a:avLst/>
            </a:prstGeom>
            <a:noFill/>
          </p:spPr>
          <p:txBody>
            <a:bodyPr wrap="square" lIns="0" rIns="0" rtlCol="0">
              <a:spAutoFit/>
            </a:bodyPr>
            <a:lstStyle/>
            <a:p>
              <a:pPr algn="ctr"/>
              <a:r>
                <a:rPr lang="en-US" sz="1100" b="1" dirty="0">
                  <a:solidFill>
                    <a:srgbClr val="38EF7D"/>
                  </a:solidFill>
                </a:rPr>
                <a:t>Action </a:t>
              </a:r>
              <a:br>
                <a:rPr lang="en-US" sz="1100" b="1" dirty="0">
                  <a:solidFill>
                    <a:srgbClr val="38EF7D"/>
                  </a:solidFill>
                </a:rPr>
              </a:br>
              <a:r>
                <a:rPr lang="en-US" sz="1100" b="1" dirty="0">
                  <a:solidFill>
                    <a:srgbClr val="38EF7D"/>
                  </a:solidFill>
                </a:rPr>
                <a:t>Groups</a:t>
              </a:r>
            </a:p>
          </p:txBody>
        </p:sp>
        <p:sp>
          <p:nvSpPr>
            <p:cNvPr id="237" name="Rectangle: Rounded Corners 216">
              <a:extLst>
                <a:ext uri="{FF2B5EF4-FFF2-40B4-BE49-F238E27FC236}">
                  <a16:creationId xmlns:a16="http://schemas.microsoft.com/office/drawing/2014/main" id="{D15A55C2-8A1A-48BE-BF2B-54AB4EC16046}"/>
                </a:ext>
              </a:extLst>
            </p:cNvPr>
            <p:cNvSpPr/>
            <p:nvPr/>
          </p:nvSpPr>
          <p:spPr>
            <a:xfrm>
              <a:off x="7671880" y="2800136"/>
              <a:ext cx="771796" cy="210330"/>
            </a:xfrm>
            <a:prstGeom prst="roundRect">
              <a:avLst>
                <a:gd name="adj" fmla="val 50000"/>
              </a:avLst>
            </a:prstGeom>
            <a:solidFill>
              <a:schemeClr val="accent6">
                <a:lumMod val="20000"/>
                <a:lumOff val="80000"/>
              </a:schemeClr>
            </a:solidFill>
            <a:ln w="1905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000" b="1" spc="50" dirty="0">
                  <a:solidFill>
                    <a:srgbClr val="232F3E"/>
                  </a:solidFill>
                  <a:latin typeface="Amazon Ember Display"/>
                </a:rPr>
                <a:t>Results</a:t>
              </a:r>
            </a:p>
          </p:txBody>
        </p:sp>
        <p:grpSp>
          <p:nvGrpSpPr>
            <p:cNvPr id="238" name="Group 237">
              <a:extLst>
                <a:ext uri="{FF2B5EF4-FFF2-40B4-BE49-F238E27FC236}">
                  <a16:creationId xmlns:a16="http://schemas.microsoft.com/office/drawing/2014/main" id="{2EE82226-45AF-4273-814B-F04CFF48373E}"/>
                </a:ext>
              </a:extLst>
            </p:cNvPr>
            <p:cNvGrpSpPr/>
            <p:nvPr/>
          </p:nvGrpSpPr>
          <p:grpSpPr>
            <a:xfrm>
              <a:off x="8877803" y="2386770"/>
              <a:ext cx="758718" cy="438608"/>
              <a:chOff x="4898440" y="859854"/>
              <a:chExt cx="758718" cy="438608"/>
            </a:xfrm>
          </p:grpSpPr>
          <p:sp>
            <p:nvSpPr>
              <p:cNvPr id="242" name="Freeform: Shape 931">
                <a:extLst>
                  <a:ext uri="{FF2B5EF4-FFF2-40B4-BE49-F238E27FC236}">
                    <a16:creationId xmlns:a16="http://schemas.microsoft.com/office/drawing/2014/main" id="{17929326-AC8E-47E4-A53F-81EA1B9471CF}"/>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243" name="Freeform: Shape 932">
                <a:extLst>
                  <a:ext uri="{FF2B5EF4-FFF2-40B4-BE49-F238E27FC236}">
                    <a16:creationId xmlns:a16="http://schemas.microsoft.com/office/drawing/2014/main" id="{F488B0B8-5435-4C16-B646-D5609791698E}"/>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44" name="Freeform: Shape 933">
                <a:extLst>
                  <a:ext uri="{FF2B5EF4-FFF2-40B4-BE49-F238E27FC236}">
                    <a16:creationId xmlns:a16="http://schemas.microsoft.com/office/drawing/2014/main" id="{01E888DE-5133-49BE-BF01-83D687192259}"/>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45" name="Freeform: Shape 934">
                <a:extLst>
                  <a:ext uri="{FF2B5EF4-FFF2-40B4-BE49-F238E27FC236}">
                    <a16:creationId xmlns:a16="http://schemas.microsoft.com/office/drawing/2014/main" id="{1979AD8B-CEF1-4C27-BCA8-5EA085A2B155}"/>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250" name="Freeform: Shape 935">
                <a:extLst>
                  <a:ext uri="{FF2B5EF4-FFF2-40B4-BE49-F238E27FC236}">
                    <a16:creationId xmlns:a16="http://schemas.microsoft.com/office/drawing/2014/main" id="{F65B59F7-6180-4389-BEFC-7CA54610E530}"/>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255" name="Freeform: Shape 936">
                <a:extLst>
                  <a:ext uri="{FF2B5EF4-FFF2-40B4-BE49-F238E27FC236}">
                    <a16:creationId xmlns:a16="http://schemas.microsoft.com/office/drawing/2014/main" id="{F11B1309-0229-48D7-8774-7BA232FC424C}"/>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257" name="Freeform: Shape 937">
                <a:extLst>
                  <a:ext uri="{FF2B5EF4-FFF2-40B4-BE49-F238E27FC236}">
                    <a16:creationId xmlns:a16="http://schemas.microsoft.com/office/drawing/2014/main" id="{C0F8F715-932F-4AFD-BEA9-DCA256E4F7B8}"/>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61" name="Freeform: Shape 938">
                <a:extLst>
                  <a:ext uri="{FF2B5EF4-FFF2-40B4-BE49-F238E27FC236}">
                    <a16:creationId xmlns:a16="http://schemas.microsoft.com/office/drawing/2014/main" id="{8AC246C7-1746-438F-A33A-363C1D7D6C5B}"/>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62" name="Freeform: Shape 939">
                <a:extLst>
                  <a:ext uri="{FF2B5EF4-FFF2-40B4-BE49-F238E27FC236}">
                    <a16:creationId xmlns:a16="http://schemas.microsoft.com/office/drawing/2014/main" id="{7BDB9782-1791-4AD3-B366-9B6FA3CE1F7D}"/>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270" name="Graphic 2034">
                <a:extLst>
                  <a:ext uri="{FF2B5EF4-FFF2-40B4-BE49-F238E27FC236}">
                    <a16:creationId xmlns:a16="http://schemas.microsoft.com/office/drawing/2014/main" id="{67B9E379-FE88-47D4-835A-27AC3C174364}"/>
                  </a:ext>
                </a:extLst>
              </p:cNvPr>
              <p:cNvGrpSpPr/>
              <p:nvPr/>
            </p:nvGrpSpPr>
            <p:grpSpPr>
              <a:xfrm>
                <a:off x="5282875" y="1228282"/>
                <a:ext cx="99626" cy="44568"/>
                <a:chOff x="5282875" y="1228282"/>
                <a:chExt cx="99626" cy="44568"/>
              </a:xfrm>
            </p:grpSpPr>
            <p:sp>
              <p:nvSpPr>
                <p:cNvPr id="302" name="Freeform: Shape 945">
                  <a:extLst>
                    <a:ext uri="{FF2B5EF4-FFF2-40B4-BE49-F238E27FC236}">
                      <a16:creationId xmlns:a16="http://schemas.microsoft.com/office/drawing/2014/main" id="{94A73FD1-9F45-48ED-AAA0-9FA9DA493677}"/>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303" name="Freeform: Shape 946">
                  <a:extLst>
                    <a:ext uri="{FF2B5EF4-FFF2-40B4-BE49-F238E27FC236}">
                      <a16:creationId xmlns:a16="http://schemas.microsoft.com/office/drawing/2014/main" id="{793CCB7D-AC2A-495C-ACCC-0EDF3826CE2C}"/>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274" name="Graphic 2034">
                <a:extLst>
                  <a:ext uri="{FF2B5EF4-FFF2-40B4-BE49-F238E27FC236}">
                    <a16:creationId xmlns:a16="http://schemas.microsoft.com/office/drawing/2014/main" id="{EC586B37-5E4C-4546-ACD6-FE0F21B3E2AC}"/>
                  </a:ext>
                </a:extLst>
              </p:cNvPr>
              <p:cNvGrpSpPr/>
              <p:nvPr/>
            </p:nvGrpSpPr>
            <p:grpSpPr>
              <a:xfrm>
                <a:off x="5268300" y="1183671"/>
                <a:ext cx="100384" cy="44610"/>
                <a:chOff x="5268300" y="1183671"/>
                <a:chExt cx="100384" cy="44610"/>
              </a:xfrm>
            </p:grpSpPr>
            <p:sp>
              <p:nvSpPr>
                <p:cNvPr id="300" name="Freeform: Shape 943">
                  <a:extLst>
                    <a:ext uri="{FF2B5EF4-FFF2-40B4-BE49-F238E27FC236}">
                      <a16:creationId xmlns:a16="http://schemas.microsoft.com/office/drawing/2014/main" id="{EBF76CBF-6A13-4CF5-8FFA-833687A3DFE6}"/>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301" name="Freeform: Shape 944">
                  <a:extLst>
                    <a:ext uri="{FF2B5EF4-FFF2-40B4-BE49-F238E27FC236}">
                      <a16:creationId xmlns:a16="http://schemas.microsoft.com/office/drawing/2014/main" id="{B6014242-4AD5-4093-A62A-8001839F2A37}"/>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280" name="Connector: Elbow 942">
                <a:extLst>
                  <a:ext uri="{FF2B5EF4-FFF2-40B4-BE49-F238E27FC236}">
                    <a16:creationId xmlns:a16="http://schemas.microsoft.com/office/drawing/2014/main" id="{DBDB2AE4-6511-47FE-81D9-3DF5B080B089}"/>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pic>
        <p:nvPicPr>
          <p:cNvPr id="181" name="Picture 180">
            <a:extLst>
              <a:ext uri="{FF2B5EF4-FFF2-40B4-BE49-F238E27FC236}">
                <a16:creationId xmlns:a16="http://schemas.microsoft.com/office/drawing/2014/main" id="{CFDFCAF1-3F46-4CF3-AE15-4755805853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71" y="985445"/>
            <a:ext cx="1234738" cy="1234738"/>
          </a:xfrm>
          <a:prstGeom prst="rect">
            <a:avLst/>
          </a:prstGeom>
        </p:spPr>
      </p:pic>
      <p:grpSp>
        <p:nvGrpSpPr>
          <p:cNvPr id="2" name="Group 1">
            <a:extLst>
              <a:ext uri="{FF2B5EF4-FFF2-40B4-BE49-F238E27FC236}">
                <a16:creationId xmlns:a16="http://schemas.microsoft.com/office/drawing/2014/main" id="{437EDDB4-FD42-4511-ABF6-BC4FA6A3686B}"/>
              </a:ext>
            </a:extLst>
          </p:cNvPr>
          <p:cNvGrpSpPr/>
          <p:nvPr/>
        </p:nvGrpSpPr>
        <p:grpSpPr>
          <a:xfrm>
            <a:off x="9283722" y="4096613"/>
            <a:ext cx="1982328" cy="2399481"/>
            <a:chOff x="8637690" y="3448438"/>
            <a:chExt cx="2837719" cy="2399481"/>
          </a:xfrm>
        </p:grpSpPr>
        <p:grpSp>
          <p:nvGrpSpPr>
            <p:cNvPr id="200" name="Group 199">
              <a:extLst>
                <a:ext uri="{FF2B5EF4-FFF2-40B4-BE49-F238E27FC236}">
                  <a16:creationId xmlns:a16="http://schemas.microsoft.com/office/drawing/2014/main" id="{A1832999-F032-4796-828B-34A52B10A9C7}"/>
                </a:ext>
              </a:extLst>
            </p:cNvPr>
            <p:cNvGrpSpPr/>
            <p:nvPr/>
          </p:nvGrpSpPr>
          <p:grpSpPr>
            <a:xfrm>
              <a:off x="8665089" y="3448438"/>
              <a:ext cx="2783478" cy="649418"/>
              <a:chOff x="8915045" y="1938023"/>
              <a:chExt cx="2783478" cy="649418"/>
            </a:xfrm>
          </p:grpSpPr>
          <p:sp>
            <p:nvSpPr>
              <p:cNvPr id="201" name="Rectangle 200">
                <a:extLst>
                  <a:ext uri="{FF2B5EF4-FFF2-40B4-BE49-F238E27FC236}">
                    <a16:creationId xmlns:a16="http://schemas.microsoft.com/office/drawing/2014/main" id="{9802E221-27BA-426E-8990-909AFD0F8684}"/>
                  </a:ext>
                </a:extLst>
              </p:cNvPr>
              <p:cNvSpPr/>
              <p:nvPr/>
            </p:nvSpPr>
            <p:spPr>
              <a:xfrm>
                <a:off x="8915045" y="1938023"/>
                <a:ext cx="2783478" cy="430887"/>
              </a:xfrm>
              <a:prstGeom prst="rect">
                <a:avLst/>
              </a:prstGeom>
            </p:spPr>
            <p:txBody>
              <a:bodyPr wrap="square">
                <a:spAutoFit/>
              </a:bodyPr>
              <a:lstStyle/>
              <a:p>
                <a:pPr algn="ctr"/>
                <a:r>
                  <a:rPr lang="en-US" sz="1100" dirty="0"/>
                  <a:t>Decompose into steps using KBs and actions </a:t>
                </a:r>
              </a:p>
            </p:txBody>
          </p:sp>
          <p:pic>
            <p:nvPicPr>
              <p:cNvPr id="202" name="Graphic 201">
                <a:extLst>
                  <a:ext uri="{FF2B5EF4-FFF2-40B4-BE49-F238E27FC236}">
                    <a16:creationId xmlns:a16="http://schemas.microsoft.com/office/drawing/2014/main" id="{125ED449-932A-4430-92FF-2103336BA7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160568" y="2358841"/>
                <a:ext cx="228600" cy="228600"/>
              </a:xfrm>
              <a:prstGeom prst="rect">
                <a:avLst/>
              </a:prstGeom>
            </p:spPr>
          </p:pic>
        </p:grpSp>
        <p:grpSp>
          <p:nvGrpSpPr>
            <p:cNvPr id="204" name="Group 203">
              <a:extLst>
                <a:ext uri="{FF2B5EF4-FFF2-40B4-BE49-F238E27FC236}">
                  <a16:creationId xmlns:a16="http://schemas.microsoft.com/office/drawing/2014/main" id="{59F7F988-D9F3-4195-B9E9-28193971E8E5}"/>
                </a:ext>
              </a:extLst>
            </p:cNvPr>
            <p:cNvGrpSpPr/>
            <p:nvPr/>
          </p:nvGrpSpPr>
          <p:grpSpPr>
            <a:xfrm>
              <a:off x="8637690" y="4207750"/>
              <a:ext cx="2837719" cy="1640169"/>
              <a:chOff x="8887646" y="2697335"/>
              <a:chExt cx="2837719" cy="1640169"/>
            </a:xfrm>
          </p:grpSpPr>
          <p:sp>
            <p:nvSpPr>
              <p:cNvPr id="205" name="TextBox 204">
                <a:extLst>
                  <a:ext uri="{FF2B5EF4-FFF2-40B4-BE49-F238E27FC236}">
                    <a16:creationId xmlns:a16="http://schemas.microsoft.com/office/drawing/2014/main" id="{447435A7-F5FB-4570-B1EB-316057FFB0E2}"/>
                  </a:ext>
                </a:extLst>
              </p:cNvPr>
              <p:cNvSpPr txBox="1"/>
              <p:nvPr/>
            </p:nvSpPr>
            <p:spPr>
              <a:xfrm>
                <a:off x="8915045" y="3353494"/>
                <a:ext cx="2810320" cy="362227"/>
              </a:xfrm>
              <a:prstGeom prst="rect">
                <a:avLst/>
              </a:prstGeom>
              <a:noFill/>
            </p:spPr>
            <p:txBody>
              <a:bodyPr wrap="square" lIns="0" tIns="0" rIns="0" bIns="0" rtlCol="0" anchor="ctr" anchorCtr="0">
                <a:noAutofit/>
              </a:bodyPr>
              <a:lstStyle>
                <a:defPPr>
                  <a:defRPr lang="en-US"/>
                </a:defPPr>
                <a:lvl1pPr indent="0" algn="ctr">
                  <a:lnSpc>
                    <a:spcPct val="90000"/>
                  </a:lnSpc>
                  <a:spcBef>
                    <a:spcPct val="0"/>
                  </a:spcBef>
                  <a:spcAft>
                    <a:spcPts val="1200"/>
                  </a:spcAft>
                  <a:buFontTx/>
                  <a:buNone/>
                  <a:defRPr>
                    <a:solidFill>
                      <a:prstClr val="white"/>
                    </a:solidFill>
                    <a:latin typeface="+mj-lt"/>
                  </a:defRPr>
                </a:lvl1pPr>
              </a:lstStyle>
              <a:p>
                <a:r>
                  <a:rPr lang="en-US" sz="1100" dirty="0"/>
                  <a:t>Observe results</a:t>
                </a:r>
              </a:p>
            </p:txBody>
          </p:sp>
          <p:sp>
            <p:nvSpPr>
              <p:cNvPr id="206" name="TextBox 205">
                <a:extLst>
                  <a:ext uri="{FF2B5EF4-FFF2-40B4-BE49-F238E27FC236}">
                    <a16:creationId xmlns:a16="http://schemas.microsoft.com/office/drawing/2014/main" id="{92308435-2B53-408C-A3C6-4AD357322FBC}"/>
                  </a:ext>
                </a:extLst>
              </p:cNvPr>
              <p:cNvSpPr txBox="1"/>
              <p:nvPr/>
            </p:nvSpPr>
            <p:spPr>
              <a:xfrm>
                <a:off x="8887646" y="3880304"/>
                <a:ext cx="2794530" cy="457200"/>
              </a:xfrm>
              <a:prstGeom prst="rect">
                <a:avLst/>
              </a:prstGeom>
              <a:noFill/>
            </p:spPr>
            <p:txBody>
              <a:bodyPr wrap="square" lIns="0" tIns="0" rIns="0" bIns="0" rtlCol="0" anchor="ctr" anchorCtr="0">
                <a:noAutofit/>
              </a:bodyPr>
              <a:lstStyle>
                <a:defPPr>
                  <a:defRPr lang="en-US"/>
                </a:defPPr>
                <a:lvl1pPr indent="0" algn="ctr">
                  <a:lnSpc>
                    <a:spcPct val="90000"/>
                  </a:lnSpc>
                  <a:spcBef>
                    <a:spcPct val="0"/>
                  </a:spcBef>
                  <a:spcAft>
                    <a:spcPts val="1200"/>
                  </a:spcAft>
                  <a:buFontTx/>
                  <a:buNone/>
                  <a:defRPr>
                    <a:solidFill>
                      <a:prstClr val="white"/>
                    </a:solidFill>
                    <a:latin typeface="+mj-lt"/>
                  </a:defRPr>
                </a:lvl1pPr>
              </a:lstStyle>
              <a:p>
                <a:r>
                  <a:rPr lang="en-US" sz="1100" dirty="0"/>
                  <a:t>Think about next step</a:t>
                </a:r>
              </a:p>
            </p:txBody>
          </p:sp>
          <p:sp>
            <p:nvSpPr>
              <p:cNvPr id="207" name="TextBox 206">
                <a:extLst>
                  <a:ext uri="{FF2B5EF4-FFF2-40B4-BE49-F238E27FC236}">
                    <a16:creationId xmlns:a16="http://schemas.microsoft.com/office/drawing/2014/main" id="{838283D7-49FE-42C2-8698-000898AF8A1D}"/>
                  </a:ext>
                </a:extLst>
              </p:cNvPr>
              <p:cNvSpPr txBox="1"/>
              <p:nvPr/>
            </p:nvSpPr>
            <p:spPr>
              <a:xfrm>
                <a:off x="8903991" y="2802599"/>
                <a:ext cx="2794533" cy="510204"/>
              </a:xfrm>
              <a:prstGeom prst="rect">
                <a:avLst/>
              </a:prstGeom>
              <a:noFill/>
            </p:spPr>
            <p:txBody>
              <a:bodyPr wrap="square" lIns="0" tIns="0" rIns="0" bIns="0" rtlCol="0" anchor="t" anchorCtr="0">
                <a:noAutofit/>
              </a:bodyPr>
              <a:lstStyle>
                <a:defPPr>
                  <a:defRPr lang="en-US"/>
                </a:defPPr>
                <a:lvl1pPr indent="0" algn="ctr">
                  <a:lnSpc>
                    <a:spcPct val="90000"/>
                  </a:lnSpc>
                  <a:spcBef>
                    <a:spcPct val="0"/>
                  </a:spcBef>
                  <a:spcAft>
                    <a:spcPts val="1200"/>
                  </a:spcAft>
                  <a:buFontTx/>
                  <a:buNone/>
                  <a:defRPr>
                    <a:solidFill>
                      <a:prstClr val="white"/>
                    </a:solidFill>
                    <a:latin typeface="+mj-lt"/>
                  </a:defRPr>
                </a:lvl1pPr>
              </a:lstStyle>
              <a:p>
                <a:r>
                  <a:rPr lang="en-US" sz="1100" dirty="0"/>
                  <a:t>Execute action or </a:t>
                </a:r>
                <a:br>
                  <a:rPr lang="en-US" sz="1100" dirty="0"/>
                </a:br>
                <a:r>
                  <a:rPr lang="en-US" sz="1100" dirty="0"/>
                  <a:t>search knowledge base</a:t>
                </a:r>
              </a:p>
            </p:txBody>
          </p:sp>
          <p:pic>
            <p:nvPicPr>
              <p:cNvPr id="208" name="Graphic 207">
                <a:extLst>
                  <a:ext uri="{FF2B5EF4-FFF2-40B4-BE49-F238E27FC236}">
                    <a16:creationId xmlns:a16="http://schemas.microsoft.com/office/drawing/2014/main" id="{B471DD67-20A5-422F-A17F-FC634A01D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170611" y="3143910"/>
                <a:ext cx="228600" cy="228600"/>
              </a:xfrm>
              <a:prstGeom prst="rect">
                <a:avLst/>
              </a:prstGeom>
            </p:spPr>
          </p:pic>
          <p:pic>
            <p:nvPicPr>
              <p:cNvPr id="209" name="Graphic 208">
                <a:extLst>
                  <a:ext uri="{FF2B5EF4-FFF2-40B4-BE49-F238E27FC236}">
                    <a16:creationId xmlns:a16="http://schemas.microsoft.com/office/drawing/2014/main" id="{70232BBB-F252-41F6-9FFB-EE773EAF01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175155" y="3692475"/>
                <a:ext cx="228600" cy="228600"/>
              </a:xfrm>
              <a:prstGeom prst="rect">
                <a:avLst/>
              </a:prstGeom>
            </p:spPr>
          </p:pic>
          <p:sp>
            <p:nvSpPr>
              <p:cNvPr id="210" name="Rectangle 209">
                <a:extLst>
                  <a:ext uri="{FF2B5EF4-FFF2-40B4-BE49-F238E27FC236}">
                    <a16:creationId xmlns:a16="http://schemas.microsoft.com/office/drawing/2014/main" id="{1E517D24-3141-4A05-B94A-1D68D46E67AB}"/>
                  </a:ext>
                </a:extLst>
              </p:cNvPr>
              <p:cNvSpPr/>
              <p:nvPr/>
            </p:nvSpPr>
            <p:spPr>
              <a:xfrm>
                <a:off x="8922940" y="2697335"/>
                <a:ext cx="2794532" cy="1575104"/>
              </a:xfrm>
              <a:prstGeom prst="rect">
                <a:avLst/>
              </a:prstGeom>
              <a:noFill/>
              <a:ln>
                <a:solidFill>
                  <a:srgbClr val="38EF7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err="1"/>
              </a:p>
            </p:txBody>
          </p:sp>
        </p:grpSp>
      </p:grpSp>
    </p:spTree>
    <p:extLst>
      <p:ext uri="{BB962C8B-B14F-4D97-AF65-F5344CB8AC3E}">
        <p14:creationId xmlns:p14="http://schemas.microsoft.com/office/powerpoint/2010/main" val="213949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fade">
                                      <p:cBhvr>
                                        <p:cTn id="12" dur="5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09A1A8F1-168B-C7C7-0E35-E19A3FE2328B}"/>
              </a:ext>
            </a:extLst>
          </p:cNvPr>
          <p:cNvSpPr/>
          <p:nvPr/>
        </p:nvSpPr>
        <p:spPr>
          <a:xfrm>
            <a:off x="3087925" y="1094283"/>
            <a:ext cx="4479659" cy="5044035"/>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err="1">
              <a:solidFill>
                <a:schemeClr val="bg1"/>
              </a:solidFill>
            </a:endParaRPr>
          </a:p>
        </p:txBody>
      </p:sp>
      <p:grpSp>
        <p:nvGrpSpPr>
          <p:cNvPr id="3" name="Group 2">
            <a:extLst>
              <a:ext uri="{FF2B5EF4-FFF2-40B4-BE49-F238E27FC236}">
                <a16:creationId xmlns:a16="http://schemas.microsoft.com/office/drawing/2014/main" id="{9F163D57-F16F-97CF-7354-5EE425D86C07}"/>
              </a:ext>
            </a:extLst>
          </p:cNvPr>
          <p:cNvGrpSpPr/>
          <p:nvPr/>
        </p:nvGrpSpPr>
        <p:grpSpPr>
          <a:xfrm>
            <a:off x="1241312" y="2706046"/>
            <a:ext cx="1109517" cy="955888"/>
            <a:chOff x="5610344" y="1866942"/>
            <a:chExt cx="735662" cy="570615"/>
          </a:xfrm>
        </p:grpSpPr>
        <p:grpSp>
          <p:nvGrpSpPr>
            <p:cNvPr id="4" name="Graphic 18">
              <a:extLst>
                <a:ext uri="{FF2B5EF4-FFF2-40B4-BE49-F238E27FC236}">
                  <a16:creationId xmlns:a16="http://schemas.microsoft.com/office/drawing/2014/main" id="{446F1DFF-E8FF-FC4B-1B9F-D75E550B4910}"/>
                </a:ext>
              </a:extLst>
            </p:cNvPr>
            <p:cNvGrpSpPr/>
            <p:nvPr/>
          </p:nvGrpSpPr>
          <p:grpSpPr>
            <a:xfrm>
              <a:off x="5672963" y="1866942"/>
              <a:ext cx="496385" cy="570615"/>
              <a:chOff x="6215194" y="1890080"/>
              <a:chExt cx="496385" cy="570615"/>
            </a:xfrm>
            <a:noFill/>
          </p:grpSpPr>
          <p:sp>
            <p:nvSpPr>
              <p:cNvPr id="20" name="Freeform: Shape 260">
                <a:extLst>
                  <a:ext uri="{FF2B5EF4-FFF2-40B4-BE49-F238E27FC236}">
                    <a16:creationId xmlns:a16="http://schemas.microsoft.com/office/drawing/2014/main" id="{5A224317-B638-2A46-0E88-006842DACB5B}"/>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1" name="Freeform: Shape 261">
                <a:extLst>
                  <a:ext uri="{FF2B5EF4-FFF2-40B4-BE49-F238E27FC236}">
                    <a16:creationId xmlns:a16="http://schemas.microsoft.com/office/drawing/2014/main" id="{B92F1071-45E8-9464-AA26-32AEB205AAEE}"/>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2" name="Freeform: Shape 262">
                <a:extLst>
                  <a:ext uri="{FF2B5EF4-FFF2-40B4-BE49-F238E27FC236}">
                    <a16:creationId xmlns:a16="http://schemas.microsoft.com/office/drawing/2014/main" id="{075ED463-CEE5-B3F9-5F24-57E786274CED}"/>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3" name="Freeform: Shape 263">
                <a:extLst>
                  <a:ext uri="{FF2B5EF4-FFF2-40B4-BE49-F238E27FC236}">
                    <a16:creationId xmlns:a16="http://schemas.microsoft.com/office/drawing/2014/main" id="{9A2D6C23-865A-291C-9FCE-D0CEB9D15066}"/>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4" name="Freeform: Shape 264">
                <a:extLst>
                  <a:ext uri="{FF2B5EF4-FFF2-40B4-BE49-F238E27FC236}">
                    <a16:creationId xmlns:a16="http://schemas.microsoft.com/office/drawing/2014/main" id="{32994DF6-31BD-A232-B9EE-919DB78AF214}"/>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 name="Freeform: Shape 265">
                <a:extLst>
                  <a:ext uri="{FF2B5EF4-FFF2-40B4-BE49-F238E27FC236}">
                    <a16:creationId xmlns:a16="http://schemas.microsoft.com/office/drawing/2014/main" id="{15CCD354-FE7A-7F56-95AE-96A32FE6241C}"/>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6" name="Freeform: Shape 266">
                <a:extLst>
                  <a:ext uri="{FF2B5EF4-FFF2-40B4-BE49-F238E27FC236}">
                    <a16:creationId xmlns:a16="http://schemas.microsoft.com/office/drawing/2014/main" id="{01AA84A2-BDB0-7954-48B5-5B0B0FD05106}"/>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7" name="Freeform: Shape 267">
                <a:extLst>
                  <a:ext uri="{FF2B5EF4-FFF2-40B4-BE49-F238E27FC236}">
                    <a16:creationId xmlns:a16="http://schemas.microsoft.com/office/drawing/2014/main" id="{F66436C8-294B-2F1B-EC2D-127B1323D273}"/>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8" name="Freeform: Shape 268">
                <a:extLst>
                  <a:ext uri="{FF2B5EF4-FFF2-40B4-BE49-F238E27FC236}">
                    <a16:creationId xmlns:a16="http://schemas.microsoft.com/office/drawing/2014/main" id="{A115D8B2-F0B8-D9E9-FE8C-425E0D78D474}"/>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9" name="Freeform: Shape 269">
                <a:extLst>
                  <a:ext uri="{FF2B5EF4-FFF2-40B4-BE49-F238E27FC236}">
                    <a16:creationId xmlns:a16="http://schemas.microsoft.com/office/drawing/2014/main" id="{02D5555A-8C71-03D5-223B-5C975B5B87F7}"/>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5" name="Graphic 18">
              <a:extLst>
                <a:ext uri="{FF2B5EF4-FFF2-40B4-BE49-F238E27FC236}">
                  <a16:creationId xmlns:a16="http://schemas.microsoft.com/office/drawing/2014/main" id="{C08BB090-AA10-3FD5-A005-A7D0E8C544C0}"/>
                </a:ext>
              </a:extLst>
            </p:cNvPr>
            <p:cNvGrpSpPr/>
            <p:nvPr/>
          </p:nvGrpSpPr>
          <p:grpSpPr>
            <a:xfrm>
              <a:off x="5872840" y="2023728"/>
              <a:ext cx="252965" cy="298130"/>
              <a:chOff x="6415071" y="2046866"/>
              <a:chExt cx="252965" cy="298130"/>
            </a:xfrm>
            <a:noFill/>
          </p:grpSpPr>
          <p:sp>
            <p:nvSpPr>
              <p:cNvPr id="15" name="Freeform: Shape 255">
                <a:extLst>
                  <a:ext uri="{FF2B5EF4-FFF2-40B4-BE49-F238E27FC236}">
                    <a16:creationId xmlns:a16="http://schemas.microsoft.com/office/drawing/2014/main" id="{C9DC55BB-6DE7-A7C8-2D4F-A6228836D782}"/>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6" name="Freeform: Shape 256">
                <a:extLst>
                  <a:ext uri="{FF2B5EF4-FFF2-40B4-BE49-F238E27FC236}">
                    <a16:creationId xmlns:a16="http://schemas.microsoft.com/office/drawing/2014/main" id="{2CF86364-7840-A222-29E4-B76149A95330}"/>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7" name="Freeform: Shape 257">
                <a:extLst>
                  <a:ext uri="{FF2B5EF4-FFF2-40B4-BE49-F238E27FC236}">
                    <a16:creationId xmlns:a16="http://schemas.microsoft.com/office/drawing/2014/main" id="{0D51CCEB-7F60-0DCD-EE24-65CE1C3ABDCF}"/>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 name="Freeform: Shape 258">
                <a:extLst>
                  <a:ext uri="{FF2B5EF4-FFF2-40B4-BE49-F238E27FC236}">
                    <a16:creationId xmlns:a16="http://schemas.microsoft.com/office/drawing/2014/main" id="{94A4D174-1109-DA44-8A06-AD90496D4156}"/>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 name="Freeform: Shape 259">
                <a:extLst>
                  <a:ext uri="{FF2B5EF4-FFF2-40B4-BE49-F238E27FC236}">
                    <a16:creationId xmlns:a16="http://schemas.microsoft.com/office/drawing/2014/main" id="{17F01C43-3CC2-01B7-589E-D427B3839157}"/>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6" name="Graphic 18">
              <a:extLst>
                <a:ext uri="{FF2B5EF4-FFF2-40B4-BE49-F238E27FC236}">
                  <a16:creationId xmlns:a16="http://schemas.microsoft.com/office/drawing/2014/main" id="{ABAA7AEB-A1AC-F0E3-2FC3-A17BDBE18E5F}"/>
                </a:ext>
              </a:extLst>
            </p:cNvPr>
            <p:cNvGrpSpPr/>
            <p:nvPr/>
          </p:nvGrpSpPr>
          <p:grpSpPr>
            <a:xfrm>
              <a:off x="6154419" y="2027842"/>
              <a:ext cx="191587" cy="274940"/>
              <a:chOff x="6696650" y="2050980"/>
              <a:chExt cx="191587" cy="274940"/>
            </a:xfrm>
            <a:noFill/>
          </p:grpSpPr>
          <p:sp>
            <p:nvSpPr>
              <p:cNvPr id="8" name="Freeform: Shape 248">
                <a:extLst>
                  <a:ext uri="{FF2B5EF4-FFF2-40B4-BE49-F238E27FC236}">
                    <a16:creationId xmlns:a16="http://schemas.microsoft.com/office/drawing/2014/main" id="{147A6144-53F8-2FB8-41A9-36577837A4F7}"/>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9" name="Freeform: Shape 249">
                <a:extLst>
                  <a:ext uri="{FF2B5EF4-FFF2-40B4-BE49-F238E27FC236}">
                    <a16:creationId xmlns:a16="http://schemas.microsoft.com/office/drawing/2014/main" id="{CE30CF34-CEFA-2C2F-E0BC-BE76351CC883}"/>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0" name="Freeform: Shape 250">
                <a:extLst>
                  <a:ext uri="{FF2B5EF4-FFF2-40B4-BE49-F238E27FC236}">
                    <a16:creationId xmlns:a16="http://schemas.microsoft.com/office/drawing/2014/main" id="{B1FDF46D-63AE-5ED3-29AE-661BE907F864}"/>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1" name="Freeform: Shape 251">
                <a:extLst>
                  <a:ext uri="{FF2B5EF4-FFF2-40B4-BE49-F238E27FC236}">
                    <a16:creationId xmlns:a16="http://schemas.microsoft.com/office/drawing/2014/main" id="{AF65F67A-2C27-4B4E-948B-762CEE4D4C70}"/>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2" name="Freeform: Shape 252">
                <a:extLst>
                  <a:ext uri="{FF2B5EF4-FFF2-40B4-BE49-F238E27FC236}">
                    <a16:creationId xmlns:a16="http://schemas.microsoft.com/office/drawing/2014/main" id="{D1C77350-44FE-3F1B-0CE6-9032BCACE522}"/>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3" name="Freeform: Shape 253">
                <a:extLst>
                  <a:ext uri="{FF2B5EF4-FFF2-40B4-BE49-F238E27FC236}">
                    <a16:creationId xmlns:a16="http://schemas.microsoft.com/office/drawing/2014/main" id="{7FE51AC9-AF01-5FD8-7DC0-A149EFBE257F}"/>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 name="Freeform: Shape 254">
                <a:extLst>
                  <a:ext uri="{FF2B5EF4-FFF2-40B4-BE49-F238E27FC236}">
                    <a16:creationId xmlns:a16="http://schemas.microsoft.com/office/drawing/2014/main" id="{A35E9AD5-A8A4-C9E7-51D4-0EE01D7B1734}"/>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7" name="Freeform: Shape 247">
              <a:extLst>
                <a:ext uri="{FF2B5EF4-FFF2-40B4-BE49-F238E27FC236}">
                  <a16:creationId xmlns:a16="http://schemas.microsoft.com/office/drawing/2014/main" id="{4FA4593E-A8BF-4E4C-9C55-3174439FCECC}"/>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30" name="TextBox 29">
            <a:extLst>
              <a:ext uri="{FF2B5EF4-FFF2-40B4-BE49-F238E27FC236}">
                <a16:creationId xmlns:a16="http://schemas.microsoft.com/office/drawing/2014/main" id="{A9151322-7DFE-DF35-BAA3-63585B9949ED}"/>
              </a:ext>
            </a:extLst>
          </p:cNvPr>
          <p:cNvSpPr txBox="1"/>
          <p:nvPr/>
        </p:nvSpPr>
        <p:spPr>
          <a:xfrm>
            <a:off x="832803" y="3847228"/>
            <a:ext cx="1985398" cy="584775"/>
          </a:xfrm>
          <a:prstGeom prst="rect">
            <a:avLst/>
          </a:prstGeom>
          <a:noFill/>
        </p:spPr>
        <p:txBody>
          <a:bodyPr wrap="square" lIns="0" rIns="0" rtlCol="0">
            <a:spAutoFit/>
          </a:bodyPr>
          <a:lstStyle/>
          <a:p>
            <a:pPr algn="ctr"/>
            <a:r>
              <a:rPr lang="en-US" sz="1600" dirty="0">
                <a:solidFill>
                  <a:srgbClr val="38EF7D"/>
                </a:solidFill>
              </a:rPr>
              <a:t>Solutions Architect Agent</a:t>
            </a:r>
          </a:p>
        </p:txBody>
      </p:sp>
      <p:sp>
        <p:nvSpPr>
          <p:cNvPr id="32" name="TextBox 31">
            <a:extLst>
              <a:ext uri="{FF2B5EF4-FFF2-40B4-BE49-F238E27FC236}">
                <a16:creationId xmlns:a16="http://schemas.microsoft.com/office/drawing/2014/main" id="{AC43C289-6C8D-8FD8-DE1A-61BFB7301E1A}"/>
              </a:ext>
            </a:extLst>
          </p:cNvPr>
          <p:cNvSpPr txBox="1"/>
          <p:nvPr/>
        </p:nvSpPr>
        <p:spPr>
          <a:xfrm>
            <a:off x="5157218" y="3146743"/>
            <a:ext cx="2019198" cy="307777"/>
          </a:xfrm>
          <a:prstGeom prst="rect">
            <a:avLst/>
          </a:prstGeom>
          <a:noFill/>
        </p:spPr>
        <p:txBody>
          <a:bodyPr wrap="square" lIns="0" rIns="0" rtlCol="0">
            <a:spAutoFit/>
          </a:bodyPr>
          <a:lstStyle>
            <a:defPPr>
              <a:defRPr lang="en-US"/>
            </a:defPPr>
            <a:lvl1pPr algn="ctr">
              <a:defRPr sz="1600">
                <a:solidFill>
                  <a:srgbClr val="38EF7D"/>
                </a:solidFill>
              </a:defRPr>
            </a:lvl1pPr>
          </a:lstStyle>
          <a:p>
            <a:r>
              <a:rPr lang="en-US" sz="1400" dirty="0"/>
              <a:t>Tool 2: Generate </a:t>
            </a:r>
            <a:r>
              <a:rPr lang="en-US" sz="1400" dirty="0" err="1"/>
              <a:t>IaC</a:t>
            </a:r>
            <a:endParaRPr lang="en-US" sz="1400" dirty="0"/>
          </a:p>
        </p:txBody>
      </p:sp>
      <p:sp>
        <p:nvSpPr>
          <p:cNvPr id="34" name="TextBox 33">
            <a:extLst>
              <a:ext uri="{FF2B5EF4-FFF2-40B4-BE49-F238E27FC236}">
                <a16:creationId xmlns:a16="http://schemas.microsoft.com/office/drawing/2014/main" id="{44A0D49D-3529-6455-8A31-AF783FA47DB9}"/>
              </a:ext>
            </a:extLst>
          </p:cNvPr>
          <p:cNvSpPr txBox="1"/>
          <p:nvPr/>
        </p:nvSpPr>
        <p:spPr>
          <a:xfrm>
            <a:off x="5034196" y="4766683"/>
            <a:ext cx="2212841" cy="307777"/>
          </a:xfrm>
          <a:prstGeom prst="rect">
            <a:avLst/>
          </a:prstGeom>
          <a:noFill/>
        </p:spPr>
        <p:txBody>
          <a:bodyPr wrap="square" lIns="0" rIns="0" rtlCol="0">
            <a:spAutoFit/>
          </a:bodyPr>
          <a:lstStyle/>
          <a:p>
            <a:pPr algn="ctr"/>
            <a:r>
              <a:rPr lang="en-US" sz="1400" dirty="0">
                <a:solidFill>
                  <a:srgbClr val="38EF7D"/>
                </a:solidFill>
              </a:rPr>
              <a:t>Tool 3: Estimate</a:t>
            </a:r>
            <a:r>
              <a:rPr lang="en-US" sz="1400" dirty="0">
                <a:solidFill>
                  <a:schemeClr val="accent4"/>
                </a:solidFill>
              </a:rPr>
              <a:t> </a:t>
            </a:r>
            <a:r>
              <a:rPr lang="en-US" sz="1400" dirty="0">
                <a:solidFill>
                  <a:srgbClr val="38EF7D"/>
                </a:solidFill>
              </a:rPr>
              <a:t>Cost</a:t>
            </a:r>
          </a:p>
        </p:txBody>
      </p:sp>
      <p:sp>
        <p:nvSpPr>
          <p:cNvPr id="78" name="TextBox 77">
            <a:extLst>
              <a:ext uri="{FF2B5EF4-FFF2-40B4-BE49-F238E27FC236}">
                <a16:creationId xmlns:a16="http://schemas.microsoft.com/office/drawing/2014/main" id="{71622E89-E190-FD44-5371-6FB09FE77F6A}"/>
              </a:ext>
            </a:extLst>
          </p:cNvPr>
          <p:cNvSpPr txBox="1"/>
          <p:nvPr/>
        </p:nvSpPr>
        <p:spPr>
          <a:xfrm>
            <a:off x="4893038" y="1383326"/>
            <a:ext cx="2348343" cy="307777"/>
          </a:xfrm>
          <a:prstGeom prst="rect">
            <a:avLst/>
          </a:prstGeom>
          <a:noFill/>
        </p:spPr>
        <p:txBody>
          <a:bodyPr wrap="square" lIns="0" rIns="0" rtlCol="0">
            <a:spAutoFit/>
          </a:bodyPr>
          <a:lstStyle/>
          <a:p>
            <a:pPr algn="ctr"/>
            <a:r>
              <a:rPr lang="en-US" sz="1400" dirty="0">
                <a:solidFill>
                  <a:srgbClr val="38EF7D"/>
                </a:solidFill>
              </a:rPr>
              <a:t>Tool 1: SA</a:t>
            </a:r>
            <a:r>
              <a:rPr lang="en-US" sz="1400" dirty="0">
                <a:solidFill>
                  <a:schemeClr val="accent4"/>
                </a:solidFill>
              </a:rPr>
              <a:t> </a:t>
            </a:r>
            <a:r>
              <a:rPr lang="en-US" sz="1400" dirty="0">
                <a:solidFill>
                  <a:srgbClr val="38EF7D"/>
                </a:solidFill>
              </a:rPr>
              <a:t>Q&amp;A</a:t>
            </a:r>
          </a:p>
        </p:txBody>
      </p:sp>
      <p:grpSp>
        <p:nvGrpSpPr>
          <p:cNvPr id="33" name="Graphic 1959">
            <a:extLst>
              <a:ext uri="{FF2B5EF4-FFF2-40B4-BE49-F238E27FC236}">
                <a16:creationId xmlns:a16="http://schemas.microsoft.com/office/drawing/2014/main" id="{AB7BC439-D3FF-0DD7-EE9F-3D17E316D455}"/>
              </a:ext>
            </a:extLst>
          </p:cNvPr>
          <p:cNvGrpSpPr/>
          <p:nvPr/>
        </p:nvGrpSpPr>
        <p:grpSpPr>
          <a:xfrm>
            <a:off x="5751379" y="1727824"/>
            <a:ext cx="709733" cy="693477"/>
            <a:chOff x="2106490" y="758377"/>
            <a:chExt cx="471991" cy="577656"/>
          </a:xfrm>
          <a:noFill/>
        </p:grpSpPr>
        <p:grpSp>
          <p:nvGrpSpPr>
            <p:cNvPr id="39" name="Graphic 1959">
              <a:extLst>
                <a:ext uri="{FF2B5EF4-FFF2-40B4-BE49-F238E27FC236}">
                  <a16:creationId xmlns:a16="http://schemas.microsoft.com/office/drawing/2014/main" id="{DD6DF98C-8B0F-3105-5FC4-1DEFC9629750}"/>
                </a:ext>
              </a:extLst>
            </p:cNvPr>
            <p:cNvGrpSpPr/>
            <p:nvPr/>
          </p:nvGrpSpPr>
          <p:grpSpPr>
            <a:xfrm>
              <a:off x="2176187" y="758377"/>
              <a:ext cx="332597" cy="234289"/>
              <a:chOff x="2176187" y="758377"/>
              <a:chExt cx="332597" cy="234289"/>
            </a:xfrm>
            <a:noFill/>
          </p:grpSpPr>
          <p:sp>
            <p:nvSpPr>
              <p:cNvPr id="73" name="Freeform: Shape 63">
                <a:extLst>
                  <a:ext uri="{FF2B5EF4-FFF2-40B4-BE49-F238E27FC236}">
                    <a16:creationId xmlns:a16="http://schemas.microsoft.com/office/drawing/2014/main" id="{D060D655-D4E0-0762-BAF4-2376A67FC105}"/>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74" name="Freeform: Shape 64">
                <a:extLst>
                  <a:ext uri="{FF2B5EF4-FFF2-40B4-BE49-F238E27FC236}">
                    <a16:creationId xmlns:a16="http://schemas.microsoft.com/office/drawing/2014/main" id="{22803B38-9B9B-F47F-FFA5-2270CAB73096}"/>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a:p>
            </p:txBody>
          </p:sp>
          <p:sp>
            <p:nvSpPr>
              <p:cNvPr id="75" name="Freeform: Shape 65">
                <a:extLst>
                  <a:ext uri="{FF2B5EF4-FFF2-40B4-BE49-F238E27FC236}">
                    <a16:creationId xmlns:a16="http://schemas.microsoft.com/office/drawing/2014/main" id="{69760E56-A6E2-7623-9064-711D85051F7C}"/>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76" name="Freeform: Shape 66">
                <a:extLst>
                  <a:ext uri="{FF2B5EF4-FFF2-40B4-BE49-F238E27FC236}">
                    <a16:creationId xmlns:a16="http://schemas.microsoft.com/office/drawing/2014/main" id="{A6FA8EBE-21C4-8ACD-149B-9A3838D8176C}"/>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79" name="Freeform: Shape 67">
                <a:extLst>
                  <a:ext uri="{FF2B5EF4-FFF2-40B4-BE49-F238E27FC236}">
                    <a16:creationId xmlns:a16="http://schemas.microsoft.com/office/drawing/2014/main" id="{45E0980F-24DD-DF55-942F-A5F54A9097A0}"/>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129" name="Freeform: Shape 68">
                <a:extLst>
                  <a:ext uri="{FF2B5EF4-FFF2-40B4-BE49-F238E27FC236}">
                    <a16:creationId xmlns:a16="http://schemas.microsoft.com/office/drawing/2014/main" id="{C91D3B66-2B27-0719-F895-3251C0715853}"/>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130" name="Freeform: Shape 69">
                <a:extLst>
                  <a:ext uri="{FF2B5EF4-FFF2-40B4-BE49-F238E27FC236}">
                    <a16:creationId xmlns:a16="http://schemas.microsoft.com/office/drawing/2014/main" id="{70700F07-228B-B048-0E29-01E3DECC231B}"/>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160" name="Freeform: Shape 70">
                <a:extLst>
                  <a:ext uri="{FF2B5EF4-FFF2-40B4-BE49-F238E27FC236}">
                    <a16:creationId xmlns:a16="http://schemas.microsoft.com/office/drawing/2014/main" id="{048D84AD-9EB0-584A-E724-A8F163D7B50C}"/>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161" name="Freeform: Shape 71">
                <a:extLst>
                  <a:ext uri="{FF2B5EF4-FFF2-40B4-BE49-F238E27FC236}">
                    <a16:creationId xmlns:a16="http://schemas.microsoft.com/office/drawing/2014/main" id="{EFD0A682-E2B5-78C7-53AE-BDB2FC2E0416}"/>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164" name="Freeform: Shape 72">
                <a:extLst>
                  <a:ext uri="{FF2B5EF4-FFF2-40B4-BE49-F238E27FC236}">
                    <a16:creationId xmlns:a16="http://schemas.microsoft.com/office/drawing/2014/main" id="{D13F0C3E-C707-F105-665E-40240F1A0DD9}"/>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165" name="Freeform: Shape 73">
                <a:extLst>
                  <a:ext uri="{FF2B5EF4-FFF2-40B4-BE49-F238E27FC236}">
                    <a16:creationId xmlns:a16="http://schemas.microsoft.com/office/drawing/2014/main" id="{4568B9C1-093D-5B60-BB61-EEC7767F56EC}"/>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66" name="Freeform: Shape 74">
                <a:extLst>
                  <a:ext uri="{FF2B5EF4-FFF2-40B4-BE49-F238E27FC236}">
                    <a16:creationId xmlns:a16="http://schemas.microsoft.com/office/drawing/2014/main" id="{C23EA493-D107-63BA-BBA9-EF342E2DC660}"/>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67" name="Freeform: Shape 75">
                <a:extLst>
                  <a:ext uri="{FF2B5EF4-FFF2-40B4-BE49-F238E27FC236}">
                    <a16:creationId xmlns:a16="http://schemas.microsoft.com/office/drawing/2014/main" id="{59F3442E-7D0B-9045-70D2-EA768FF003D9}"/>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68" name="Freeform: Shape 76">
                <a:extLst>
                  <a:ext uri="{FF2B5EF4-FFF2-40B4-BE49-F238E27FC236}">
                    <a16:creationId xmlns:a16="http://schemas.microsoft.com/office/drawing/2014/main" id="{FBA45C32-5642-5928-19ED-7F8B4A966516}"/>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42" name="Graphic 1959">
              <a:extLst>
                <a:ext uri="{FF2B5EF4-FFF2-40B4-BE49-F238E27FC236}">
                  <a16:creationId xmlns:a16="http://schemas.microsoft.com/office/drawing/2014/main" id="{1B2221D1-F6F7-3340-E105-8AD3684C59F5}"/>
                </a:ext>
              </a:extLst>
            </p:cNvPr>
            <p:cNvGrpSpPr/>
            <p:nvPr/>
          </p:nvGrpSpPr>
          <p:grpSpPr>
            <a:xfrm>
              <a:off x="2106490" y="983533"/>
              <a:ext cx="471991" cy="352501"/>
              <a:chOff x="2106490" y="983533"/>
              <a:chExt cx="471991" cy="352501"/>
            </a:xfrm>
            <a:noFill/>
          </p:grpSpPr>
          <p:grpSp>
            <p:nvGrpSpPr>
              <p:cNvPr id="58" name="Graphic 1959">
                <a:extLst>
                  <a:ext uri="{FF2B5EF4-FFF2-40B4-BE49-F238E27FC236}">
                    <a16:creationId xmlns:a16="http://schemas.microsoft.com/office/drawing/2014/main" id="{CD47483F-72D2-68A4-07E1-8A41A7951F74}"/>
                  </a:ext>
                </a:extLst>
              </p:cNvPr>
              <p:cNvGrpSpPr/>
              <p:nvPr/>
            </p:nvGrpSpPr>
            <p:grpSpPr>
              <a:xfrm>
                <a:off x="2106490" y="1205881"/>
                <a:ext cx="471991" cy="130153"/>
                <a:chOff x="2106490" y="1205881"/>
                <a:chExt cx="471991" cy="130153"/>
              </a:xfrm>
              <a:noFill/>
            </p:grpSpPr>
            <p:sp>
              <p:nvSpPr>
                <p:cNvPr id="64" name="Freeform: Shape 59">
                  <a:extLst>
                    <a:ext uri="{FF2B5EF4-FFF2-40B4-BE49-F238E27FC236}">
                      <a16:creationId xmlns:a16="http://schemas.microsoft.com/office/drawing/2014/main" id="{AE51D21C-BDD9-B767-5DFC-C8BACDC419E2}"/>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65" name="Freeform: Shape 60">
                  <a:extLst>
                    <a:ext uri="{FF2B5EF4-FFF2-40B4-BE49-F238E27FC236}">
                      <a16:creationId xmlns:a16="http://schemas.microsoft.com/office/drawing/2014/main" id="{7C0E0ED7-1ECD-6B75-997C-6CE368110D5E}"/>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66" name="Freeform: Shape 62">
                  <a:extLst>
                    <a:ext uri="{FF2B5EF4-FFF2-40B4-BE49-F238E27FC236}">
                      <a16:creationId xmlns:a16="http://schemas.microsoft.com/office/drawing/2014/main" id="{67F4D537-903C-7307-1FF5-25E3C21A6B46}"/>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63" name="Freeform: Shape 58">
                <a:extLst>
                  <a:ext uri="{FF2B5EF4-FFF2-40B4-BE49-F238E27FC236}">
                    <a16:creationId xmlns:a16="http://schemas.microsoft.com/office/drawing/2014/main" id="{AC518F9E-63F6-A42C-3E14-F4D3B3737C31}"/>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a:p>
            </p:txBody>
          </p:sp>
        </p:grpSp>
        <p:sp>
          <p:nvSpPr>
            <p:cNvPr id="50" name="Freeform: Shape 51">
              <a:extLst>
                <a:ext uri="{FF2B5EF4-FFF2-40B4-BE49-F238E27FC236}">
                  <a16:creationId xmlns:a16="http://schemas.microsoft.com/office/drawing/2014/main" id="{BFD41BA0-235D-ED4C-6776-197852AFE2D4}"/>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51" name="Freeform: Shape 52">
              <a:extLst>
                <a:ext uri="{FF2B5EF4-FFF2-40B4-BE49-F238E27FC236}">
                  <a16:creationId xmlns:a16="http://schemas.microsoft.com/office/drawing/2014/main" id="{DF66A384-BA51-7F0E-8AF8-D9F97E62400E}"/>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527B029A-A42A-2BEF-15DA-A2116324DB5B}"/>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5EBF0A47-C6BC-55B6-79DE-74E1DD300267}"/>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EDD69CD0-C8C9-C2CA-C00D-04E5AD7C3821}"/>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7B24B47B-25A8-5CE2-6478-6E8F8207DF61}"/>
                </a:ext>
              </a:extLst>
            </p:cNvPr>
            <p:cNvSpPr/>
            <p:nvPr/>
          </p:nvSpPr>
          <p:spPr>
            <a:xfrm>
              <a:off x="2347995" y="952398"/>
              <a:ext cx="194589" cy="57790"/>
            </a:xfrm>
            <a:custGeom>
              <a:avLst/>
              <a:gdLst>
                <a:gd name="connsiteX0" fmla="*/ 194590 w 194589"/>
                <a:gd name="connsiteY0" fmla="*/ 36252 h 57790"/>
                <a:gd name="connsiteX1" fmla="*/ 194590 w 194589"/>
                <a:gd name="connsiteY1" fmla="*/ 0 h 57790"/>
                <a:gd name="connsiteX2" fmla="*/ 0 w 194589"/>
                <a:gd name="connsiteY2" fmla="*/ 57791 h 57790"/>
              </a:gdLst>
              <a:ahLst/>
              <a:cxnLst>
                <a:cxn ang="0">
                  <a:pos x="connsiteX0" y="connsiteY0"/>
                </a:cxn>
                <a:cxn ang="0">
                  <a:pos x="connsiteX1" y="connsiteY1"/>
                </a:cxn>
                <a:cxn ang="0">
                  <a:pos x="connsiteX2" y="connsiteY2"/>
                </a:cxn>
              </a:cxnLst>
              <a:rect l="l" t="t" r="r" b="b"/>
              <a:pathLst>
                <a:path w="194589" h="57790">
                  <a:moveTo>
                    <a:pt x="194590" y="36252"/>
                  </a:moveTo>
                  <a:lnTo>
                    <a:pt x="194590" y="0"/>
                  </a:lnTo>
                  <a:lnTo>
                    <a:pt x="0" y="57791"/>
                  </a:lnTo>
                </a:path>
              </a:pathLst>
            </a:custGeom>
            <a:noFill/>
            <a:ln w="12700" cap="flat">
              <a:solidFill>
                <a:srgbClr val="FFFFFF"/>
              </a:solidFill>
              <a:prstDash val="solid"/>
              <a:round/>
            </a:ln>
          </p:spPr>
          <p:txBody>
            <a:bodyPr rtlCol="0" anchor="ctr"/>
            <a:lstStyle/>
            <a:p>
              <a:endParaRPr lang="en-US"/>
            </a:p>
          </p:txBody>
        </p:sp>
      </p:grpSp>
      <p:grpSp>
        <p:nvGrpSpPr>
          <p:cNvPr id="169" name="Group 168">
            <a:extLst>
              <a:ext uri="{FF2B5EF4-FFF2-40B4-BE49-F238E27FC236}">
                <a16:creationId xmlns:a16="http://schemas.microsoft.com/office/drawing/2014/main" id="{DFD91761-487C-4878-CC0C-837E6F388F61}"/>
              </a:ext>
            </a:extLst>
          </p:cNvPr>
          <p:cNvGrpSpPr/>
          <p:nvPr/>
        </p:nvGrpSpPr>
        <p:grpSpPr>
          <a:xfrm>
            <a:off x="5668665" y="3500321"/>
            <a:ext cx="890472" cy="581993"/>
            <a:chOff x="4898440" y="859854"/>
            <a:chExt cx="758718" cy="438608"/>
          </a:xfrm>
        </p:grpSpPr>
        <p:sp>
          <p:nvSpPr>
            <p:cNvPr id="170" name="Freeform: Shape 78">
              <a:extLst>
                <a:ext uri="{FF2B5EF4-FFF2-40B4-BE49-F238E27FC236}">
                  <a16:creationId xmlns:a16="http://schemas.microsoft.com/office/drawing/2014/main" id="{96E449E8-4DE0-2159-AEBD-2DDCFBEE690B}"/>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171" name="Freeform: Shape 79">
              <a:extLst>
                <a:ext uri="{FF2B5EF4-FFF2-40B4-BE49-F238E27FC236}">
                  <a16:creationId xmlns:a16="http://schemas.microsoft.com/office/drawing/2014/main" id="{F57C20EF-AB42-9348-E902-D1F8C2718F47}"/>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172" name="Freeform: Shape 80">
              <a:extLst>
                <a:ext uri="{FF2B5EF4-FFF2-40B4-BE49-F238E27FC236}">
                  <a16:creationId xmlns:a16="http://schemas.microsoft.com/office/drawing/2014/main" id="{4A21FD88-F072-76B4-82EA-0BBFD9E00DE3}"/>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173" name="Freeform: Shape 81">
              <a:extLst>
                <a:ext uri="{FF2B5EF4-FFF2-40B4-BE49-F238E27FC236}">
                  <a16:creationId xmlns:a16="http://schemas.microsoft.com/office/drawing/2014/main" id="{3C2EE735-FA10-9AE0-C85B-AAAE3FAF2191}"/>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174" name="Freeform: Shape 82">
              <a:extLst>
                <a:ext uri="{FF2B5EF4-FFF2-40B4-BE49-F238E27FC236}">
                  <a16:creationId xmlns:a16="http://schemas.microsoft.com/office/drawing/2014/main" id="{C204F5FF-1A2E-ACD6-B017-5A5246F0B871}"/>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175" name="Freeform: Shape 83">
              <a:extLst>
                <a:ext uri="{FF2B5EF4-FFF2-40B4-BE49-F238E27FC236}">
                  <a16:creationId xmlns:a16="http://schemas.microsoft.com/office/drawing/2014/main" id="{469E2BDB-986E-32C4-CC89-3CF34275CA97}"/>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176" name="Freeform: Shape 84">
              <a:extLst>
                <a:ext uri="{FF2B5EF4-FFF2-40B4-BE49-F238E27FC236}">
                  <a16:creationId xmlns:a16="http://schemas.microsoft.com/office/drawing/2014/main" id="{0EF0C488-8083-8371-AE33-AF18AB88E1C4}"/>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177" name="Freeform: Shape 85">
              <a:extLst>
                <a:ext uri="{FF2B5EF4-FFF2-40B4-BE49-F238E27FC236}">
                  <a16:creationId xmlns:a16="http://schemas.microsoft.com/office/drawing/2014/main" id="{3B50529D-CF6D-86AC-D2C3-90FC71F699CC}"/>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178" name="Freeform: Shape 86">
              <a:extLst>
                <a:ext uri="{FF2B5EF4-FFF2-40B4-BE49-F238E27FC236}">
                  <a16:creationId xmlns:a16="http://schemas.microsoft.com/office/drawing/2014/main" id="{AB4D0042-3E42-C3B5-CD5C-3023FC9BBC9F}"/>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179" name="Graphic 2034">
              <a:extLst>
                <a:ext uri="{FF2B5EF4-FFF2-40B4-BE49-F238E27FC236}">
                  <a16:creationId xmlns:a16="http://schemas.microsoft.com/office/drawing/2014/main" id="{AEF72810-F00D-3A42-E3DC-FE1A4F700472}"/>
                </a:ext>
              </a:extLst>
            </p:cNvPr>
            <p:cNvGrpSpPr/>
            <p:nvPr/>
          </p:nvGrpSpPr>
          <p:grpSpPr>
            <a:xfrm>
              <a:off x="5282875" y="1228282"/>
              <a:ext cx="99626" cy="44568"/>
              <a:chOff x="5282875" y="1228282"/>
              <a:chExt cx="99626" cy="44568"/>
            </a:xfrm>
          </p:grpSpPr>
          <p:sp>
            <p:nvSpPr>
              <p:cNvPr id="184" name="Freeform: Shape 92">
                <a:extLst>
                  <a:ext uri="{FF2B5EF4-FFF2-40B4-BE49-F238E27FC236}">
                    <a16:creationId xmlns:a16="http://schemas.microsoft.com/office/drawing/2014/main" id="{61A84064-3C1E-0C86-DB83-D7E316C90862}"/>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185" name="Freeform: Shape 93">
                <a:extLst>
                  <a:ext uri="{FF2B5EF4-FFF2-40B4-BE49-F238E27FC236}">
                    <a16:creationId xmlns:a16="http://schemas.microsoft.com/office/drawing/2014/main" id="{B7DF79D0-CF98-2127-A9F1-804FDE3380A2}"/>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180" name="Graphic 2034">
              <a:extLst>
                <a:ext uri="{FF2B5EF4-FFF2-40B4-BE49-F238E27FC236}">
                  <a16:creationId xmlns:a16="http://schemas.microsoft.com/office/drawing/2014/main" id="{530294B3-882B-83FC-4566-99F5A4F66EAD}"/>
                </a:ext>
              </a:extLst>
            </p:cNvPr>
            <p:cNvGrpSpPr/>
            <p:nvPr/>
          </p:nvGrpSpPr>
          <p:grpSpPr>
            <a:xfrm>
              <a:off x="5268300" y="1183671"/>
              <a:ext cx="100384" cy="44610"/>
              <a:chOff x="5268300" y="1183671"/>
              <a:chExt cx="100384" cy="44610"/>
            </a:xfrm>
          </p:grpSpPr>
          <p:sp>
            <p:nvSpPr>
              <p:cNvPr id="182" name="Freeform: Shape 90">
                <a:extLst>
                  <a:ext uri="{FF2B5EF4-FFF2-40B4-BE49-F238E27FC236}">
                    <a16:creationId xmlns:a16="http://schemas.microsoft.com/office/drawing/2014/main" id="{D551EEC0-2853-4644-C6D8-E124575FE28B}"/>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183" name="Freeform: Shape 91">
                <a:extLst>
                  <a:ext uri="{FF2B5EF4-FFF2-40B4-BE49-F238E27FC236}">
                    <a16:creationId xmlns:a16="http://schemas.microsoft.com/office/drawing/2014/main" id="{800A1F10-D578-9748-1088-4D75AA01A8CA}"/>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181" name="Connector: Elbow 89">
              <a:extLst>
                <a:ext uri="{FF2B5EF4-FFF2-40B4-BE49-F238E27FC236}">
                  <a16:creationId xmlns:a16="http://schemas.microsoft.com/office/drawing/2014/main" id="{3775337B-30E6-590A-B2F6-4A4AC18D9A69}"/>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128" name="TextBox 127">
            <a:extLst>
              <a:ext uri="{FF2B5EF4-FFF2-40B4-BE49-F238E27FC236}">
                <a16:creationId xmlns:a16="http://schemas.microsoft.com/office/drawing/2014/main" id="{CBAE6D6F-0DCD-FAFF-73AC-DD8E1D576CA2}"/>
              </a:ext>
            </a:extLst>
          </p:cNvPr>
          <p:cNvSpPr txBox="1"/>
          <p:nvPr/>
        </p:nvSpPr>
        <p:spPr>
          <a:xfrm rot="20629110">
            <a:off x="3110906" y="2010948"/>
            <a:ext cx="2322702" cy="307777"/>
          </a:xfrm>
          <a:prstGeom prst="rect">
            <a:avLst/>
          </a:prstGeom>
          <a:noFill/>
        </p:spPr>
        <p:txBody>
          <a:bodyPr wrap="square" lIns="0" rIns="0" rtlCol="0">
            <a:spAutoFit/>
          </a:bodyPr>
          <a:lstStyle/>
          <a:p>
            <a:pPr algn="ctr"/>
            <a:r>
              <a:rPr lang="en-US" sz="1400" dirty="0"/>
              <a:t>How to…?</a:t>
            </a:r>
          </a:p>
        </p:txBody>
      </p:sp>
      <p:cxnSp>
        <p:nvCxnSpPr>
          <p:cNvPr id="206" name="Straight Arrow Connector 205">
            <a:extLst>
              <a:ext uri="{FF2B5EF4-FFF2-40B4-BE49-F238E27FC236}">
                <a16:creationId xmlns:a16="http://schemas.microsoft.com/office/drawing/2014/main" id="{D326F585-11ED-332E-A2E9-AC82C1510EE0}"/>
              </a:ext>
            </a:extLst>
          </p:cNvPr>
          <p:cNvCxnSpPr>
            <a:cxnSpLocks/>
          </p:cNvCxnSpPr>
          <p:nvPr/>
        </p:nvCxnSpPr>
        <p:spPr>
          <a:xfrm>
            <a:off x="7648222" y="1644705"/>
            <a:ext cx="120599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FE9028B-850F-0E10-A668-A7D1374CF141}"/>
              </a:ext>
            </a:extLst>
          </p:cNvPr>
          <p:cNvCxnSpPr>
            <a:cxnSpLocks/>
          </p:cNvCxnSpPr>
          <p:nvPr/>
        </p:nvCxnSpPr>
        <p:spPr>
          <a:xfrm flipH="1">
            <a:off x="7602936" y="1897309"/>
            <a:ext cx="1222615"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296A656-0C58-4EC8-8B92-653D41A4EE4E}"/>
              </a:ext>
            </a:extLst>
          </p:cNvPr>
          <p:cNvCxnSpPr>
            <a:cxnSpLocks/>
          </p:cNvCxnSpPr>
          <p:nvPr/>
        </p:nvCxnSpPr>
        <p:spPr>
          <a:xfrm flipV="1">
            <a:off x="3375487" y="2167765"/>
            <a:ext cx="2111897" cy="564689"/>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76CC6D5-95CB-7E8F-DFCE-EE8972759E86}"/>
              </a:ext>
            </a:extLst>
          </p:cNvPr>
          <p:cNvGrpSpPr/>
          <p:nvPr/>
        </p:nvGrpSpPr>
        <p:grpSpPr>
          <a:xfrm>
            <a:off x="8308884" y="1329521"/>
            <a:ext cx="2348343" cy="1151079"/>
            <a:chOff x="8308884" y="1329521"/>
            <a:chExt cx="2348343" cy="1151079"/>
          </a:xfrm>
        </p:grpSpPr>
        <p:sp>
          <p:nvSpPr>
            <p:cNvPr id="158" name="TextBox 157">
              <a:extLst>
                <a:ext uri="{FF2B5EF4-FFF2-40B4-BE49-F238E27FC236}">
                  <a16:creationId xmlns:a16="http://schemas.microsoft.com/office/drawing/2014/main" id="{518A2CE3-A847-1224-9490-5D8E2DCE5EB6}"/>
                </a:ext>
              </a:extLst>
            </p:cNvPr>
            <p:cNvSpPr txBox="1"/>
            <p:nvPr/>
          </p:nvSpPr>
          <p:spPr>
            <a:xfrm>
              <a:off x="8308884" y="2203601"/>
              <a:ext cx="2348343" cy="276999"/>
            </a:xfrm>
            <a:prstGeom prst="rect">
              <a:avLst/>
            </a:prstGeom>
            <a:noFill/>
          </p:spPr>
          <p:txBody>
            <a:bodyPr wrap="square" lIns="0" rIns="0" rtlCol="0">
              <a:spAutoFit/>
            </a:bodyPr>
            <a:lstStyle/>
            <a:p>
              <a:pPr algn="ctr"/>
              <a:r>
                <a:rPr lang="en-US" sz="1200" dirty="0" err="1"/>
                <a:t>SwissBox</a:t>
              </a:r>
              <a:r>
                <a:rPr lang="en-US" sz="1200" dirty="0"/>
                <a:t> information</a:t>
              </a:r>
            </a:p>
          </p:txBody>
        </p:sp>
        <p:grpSp>
          <p:nvGrpSpPr>
            <p:cNvPr id="126" name="Group 125">
              <a:extLst>
                <a:ext uri="{FF2B5EF4-FFF2-40B4-BE49-F238E27FC236}">
                  <a16:creationId xmlns:a16="http://schemas.microsoft.com/office/drawing/2014/main" id="{C773B1C1-6B7E-44EE-AA23-768479E386F4}"/>
                </a:ext>
              </a:extLst>
            </p:cNvPr>
            <p:cNvGrpSpPr/>
            <p:nvPr/>
          </p:nvGrpSpPr>
          <p:grpSpPr>
            <a:xfrm>
              <a:off x="8999145" y="1329521"/>
              <a:ext cx="900660" cy="951421"/>
              <a:chOff x="9187718" y="4707528"/>
              <a:chExt cx="733920" cy="957043"/>
            </a:xfrm>
          </p:grpSpPr>
          <p:pic>
            <p:nvPicPr>
              <p:cNvPr id="132" name="Picture 131">
                <a:extLst>
                  <a:ext uri="{FF2B5EF4-FFF2-40B4-BE49-F238E27FC236}">
                    <a16:creationId xmlns:a16="http://schemas.microsoft.com/office/drawing/2014/main" id="{D76ADB1C-0E92-46D8-A8EE-FA0E0FABDD4C}"/>
                  </a:ext>
                </a:extLst>
              </p:cNvPr>
              <p:cNvPicPr>
                <a:picLocks noChangeAspect="1"/>
              </p:cNvPicPr>
              <p:nvPr/>
            </p:nvPicPr>
            <p:blipFill rotWithShape="1">
              <a:blip r:embed="rId3">
                <a:extLst>
                  <a:ext uri="{28A0092B-C50C-407E-A947-70E740481C1C}">
                    <a14:useLocalDpi xmlns:a14="http://schemas.microsoft.com/office/drawing/2010/main" val="0"/>
                  </a:ext>
                </a:extLst>
              </a:blip>
              <a:srcRect l="12491" r="11451"/>
              <a:stretch/>
            </p:blipFill>
            <p:spPr>
              <a:xfrm>
                <a:off x="9490816" y="4709172"/>
                <a:ext cx="412091" cy="541806"/>
              </a:xfrm>
              <a:prstGeom prst="rect">
                <a:avLst/>
              </a:prstGeom>
            </p:spPr>
          </p:pic>
          <p:pic>
            <p:nvPicPr>
              <p:cNvPr id="134" name="Picture 133">
                <a:extLst>
                  <a:ext uri="{FF2B5EF4-FFF2-40B4-BE49-F238E27FC236}">
                    <a16:creationId xmlns:a16="http://schemas.microsoft.com/office/drawing/2014/main" id="{FC180C54-E3EB-4D0E-9085-DCB4FA8BC403}"/>
                  </a:ext>
                </a:extLst>
              </p:cNvPr>
              <p:cNvPicPr>
                <a:picLocks noChangeAspect="1"/>
              </p:cNvPicPr>
              <p:nvPr/>
            </p:nvPicPr>
            <p:blipFill rotWithShape="1">
              <a:blip r:embed="rId3">
                <a:extLst>
                  <a:ext uri="{28A0092B-C50C-407E-A947-70E740481C1C}">
                    <a14:useLocalDpi xmlns:a14="http://schemas.microsoft.com/office/drawing/2010/main" val="0"/>
                  </a:ext>
                </a:extLst>
              </a:blip>
              <a:srcRect l="12491" r="11451"/>
              <a:stretch/>
            </p:blipFill>
            <p:spPr>
              <a:xfrm>
                <a:off x="9509547" y="5122765"/>
                <a:ext cx="412091" cy="541806"/>
              </a:xfrm>
              <a:prstGeom prst="rect">
                <a:avLst/>
              </a:prstGeom>
            </p:spPr>
          </p:pic>
          <p:pic>
            <p:nvPicPr>
              <p:cNvPr id="135" name="Picture 134">
                <a:extLst>
                  <a:ext uri="{FF2B5EF4-FFF2-40B4-BE49-F238E27FC236}">
                    <a16:creationId xmlns:a16="http://schemas.microsoft.com/office/drawing/2014/main" id="{9F93A75B-C6C2-42CC-BA33-3E79B63133C6}"/>
                  </a:ext>
                </a:extLst>
              </p:cNvPr>
              <p:cNvPicPr>
                <a:picLocks noChangeAspect="1"/>
              </p:cNvPicPr>
              <p:nvPr/>
            </p:nvPicPr>
            <p:blipFill rotWithShape="1">
              <a:blip r:embed="rId3">
                <a:extLst>
                  <a:ext uri="{28A0092B-C50C-407E-A947-70E740481C1C}">
                    <a14:useLocalDpi xmlns:a14="http://schemas.microsoft.com/office/drawing/2010/main" val="0"/>
                  </a:ext>
                </a:extLst>
              </a:blip>
              <a:srcRect l="12491" r="11451"/>
              <a:stretch/>
            </p:blipFill>
            <p:spPr>
              <a:xfrm>
                <a:off x="9187718" y="4707528"/>
                <a:ext cx="412091" cy="541806"/>
              </a:xfrm>
              <a:prstGeom prst="rect">
                <a:avLst/>
              </a:prstGeom>
            </p:spPr>
          </p:pic>
          <p:pic>
            <p:nvPicPr>
              <p:cNvPr id="136" name="Picture 135">
                <a:extLst>
                  <a:ext uri="{FF2B5EF4-FFF2-40B4-BE49-F238E27FC236}">
                    <a16:creationId xmlns:a16="http://schemas.microsoft.com/office/drawing/2014/main" id="{50A4D5C0-5CA6-4229-8F71-0EF8D15C203A}"/>
                  </a:ext>
                </a:extLst>
              </p:cNvPr>
              <p:cNvPicPr>
                <a:picLocks noChangeAspect="1"/>
              </p:cNvPicPr>
              <p:nvPr/>
            </p:nvPicPr>
            <p:blipFill rotWithShape="1">
              <a:blip r:embed="rId3">
                <a:extLst>
                  <a:ext uri="{28A0092B-C50C-407E-A947-70E740481C1C}">
                    <a14:useLocalDpi xmlns:a14="http://schemas.microsoft.com/office/drawing/2010/main" val="0"/>
                  </a:ext>
                </a:extLst>
              </a:blip>
              <a:srcRect l="12491" r="11451"/>
              <a:stretch/>
            </p:blipFill>
            <p:spPr>
              <a:xfrm>
                <a:off x="9193555" y="5119444"/>
                <a:ext cx="412091" cy="541806"/>
              </a:xfrm>
              <a:prstGeom prst="rect">
                <a:avLst/>
              </a:prstGeom>
            </p:spPr>
          </p:pic>
        </p:grpSp>
      </p:grpSp>
      <p:grpSp>
        <p:nvGrpSpPr>
          <p:cNvPr id="227" name="Group 226">
            <a:extLst>
              <a:ext uri="{FF2B5EF4-FFF2-40B4-BE49-F238E27FC236}">
                <a16:creationId xmlns:a16="http://schemas.microsoft.com/office/drawing/2014/main" id="{4BECB098-38A4-42FA-A823-E0D0278CFE24}"/>
              </a:ext>
            </a:extLst>
          </p:cNvPr>
          <p:cNvGrpSpPr/>
          <p:nvPr/>
        </p:nvGrpSpPr>
        <p:grpSpPr>
          <a:xfrm>
            <a:off x="5671543" y="5169070"/>
            <a:ext cx="890472" cy="581993"/>
            <a:chOff x="4898440" y="859854"/>
            <a:chExt cx="758718" cy="438608"/>
          </a:xfrm>
        </p:grpSpPr>
        <p:sp>
          <p:nvSpPr>
            <p:cNvPr id="228" name="Freeform: Shape 78">
              <a:extLst>
                <a:ext uri="{FF2B5EF4-FFF2-40B4-BE49-F238E27FC236}">
                  <a16:creationId xmlns:a16="http://schemas.microsoft.com/office/drawing/2014/main" id="{BEC88F2D-9061-4521-BCD4-17C06359BFBB}"/>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229" name="Freeform: Shape 79">
              <a:extLst>
                <a:ext uri="{FF2B5EF4-FFF2-40B4-BE49-F238E27FC236}">
                  <a16:creationId xmlns:a16="http://schemas.microsoft.com/office/drawing/2014/main" id="{64C63D78-9B41-4AB7-B833-4D0475657C3F}"/>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30" name="Freeform: Shape 80">
              <a:extLst>
                <a:ext uri="{FF2B5EF4-FFF2-40B4-BE49-F238E27FC236}">
                  <a16:creationId xmlns:a16="http://schemas.microsoft.com/office/drawing/2014/main" id="{96F77590-714A-48A9-94AE-5F725931B2A3}"/>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31" name="Freeform: Shape 81">
              <a:extLst>
                <a:ext uri="{FF2B5EF4-FFF2-40B4-BE49-F238E27FC236}">
                  <a16:creationId xmlns:a16="http://schemas.microsoft.com/office/drawing/2014/main" id="{4983C0F0-4733-4AE5-A521-263463EED3C7}"/>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232" name="Freeform: Shape 82">
              <a:extLst>
                <a:ext uri="{FF2B5EF4-FFF2-40B4-BE49-F238E27FC236}">
                  <a16:creationId xmlns:a16="http://schemas.microsoft.com/office/drawing/2014/main" id="{35320238-3BF5-4B01-858D-AD37455CBFC4}"/>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233" name="Freeform: Shape 83">
              <a:extLst>
                <a:ext uri="{FF2B5EF4-FFF2-40B4-BE49-F238E27FC236}">
                  <a16:creationId xmlns:a16="http://schemas.microsoft.com/office/drawing/2014/main" id="{EE635E33-874E-470B-AD44-F46FFDF72474}"/>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234" name="Freeform: Shape 84">
              <a:extLst>
                <a:ext uri="{FF2B5EF4-FFF2-40B4-BE49-F238E27FC236}">
                  <a16:creationId xmlns:a16="http://schemas.microsoft.com/office/drawing/2014/main" id="{41477264-967C-49EE-8E03-7196C67FF0A2}"/>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35" name="Freeform: Shape 85">
              <a:extLst>
                <a:ext uri="{FF2B5EF4-FFF2-40B4-BE49-F238E27FC236}">
                  <a16:creationId xmlns:a16="http://schemas.microsoft.com/office/drawing/2014/main" id="{07F6436F-8302-46E1-9B68-D76138FF9667}"/>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36" name="Freeform: Shape 86">
              <a:extLst>
                <a:ext uri="{FF2B5EF4-FFF2-40B4-BE49-F238E27FC236}">
                  <a16:creationId xmlns:a16="http://schemas.microsoft.com/office/drawing/2014/main" id="{495B7A5E-6485-4FFB-886A-A7D26786C14D}"/>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237" name="Graphic 2034">
              <a:extLst>
                <a:ext uri="{FF2B5EF4-FFF2-40B4-BE49-F238E27FC236}">
                  <a16:creationId xmlns:a16="http://schemas.microsoft.com/office/drawing/2014/main" id="{9C8B82A2-560B-4447-91FB-5719E02F0FCC}"/>
                </a:ext>
              </a:extLst>
            </p:cNvPr>
            <p:cNvGrpSpPr/>
            <p:nvPr/>
          </p:nvGrpSpPr>
          <p:grpSpPr>
            <a:xfrm>
              <a:off x="5282875" y="1228282"/>
              <a:ext cx="99626" cy="44568"/>
              <a:chOff x="5282875" y="1228282"/>
              <a:chExt cx="99626" cy="44568"/>
            </a:xfrm>
          </p:grpSpPr>
          <p:sp>
            <p:nvSpPr>
              <p:cNvPr id="242" name="Freeform: Shape 92">
                <a:extLst>
                  <a:ext uri="{FF2B5EF4-FFF2-40B4-BE49-F238E27FC236}">
                    <a16:creationId xmlns:a16="http://schemas.microsoft.com/office/drawing/2014/main" id="{0A4DC861-2D54-4873-8509-E15BD7F6FDC5}"/>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243" name="Freeform: Shape 93">
                <a:extLst>
                  <a:ext uri="{FF2B5EF4-FFF2-40B4-BE49-F238E27FC236}">
                    <a16:creationId xmlns:a16="http://schemas.microsoft.com/office/drawing/2014/main" id="{ECE69373-A105-4B77-B0C0-50A752A0EEEB}"/>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238" name="Graphic 2034">
              <a:extLst>
                <a:ext uri="{FF2B5EF4-FFF2-40B4-BE49-F238E27FC236}">
                  <a16:creationId xmlns:a16="http://schemas.microsoft.com/office/drawing/2014/main" id="{B1B750B1-B173-41EE-82F7-5E1AC068E4F3}"/>
                </a:ext>
              </a:extLst>
            </p:cNvPr>
            <p:cNvGrpSpPr/>
            <p:nvPr/>
          </p:nvGrpSpPr>
          <p:grpSpPr>
            <a:xfrm>
              <a:off x="5268300" y="1183671"/>
              <a:ext cx="100384" cy="44610"/>
              <a:chOff x="5268300" y="1183671"/>
              <a:chExt cx="100384" cy="44610"/>
            </a:xfrm>
          </p:grpSpPr>
          <p:sp>
            <p:nvSpPr>
              <p:cNvPr id="240" name="Freeform: Shape 90">
                <a:extLst>
                  <a:ext uri="{FF2B5EF4-FFF2-40B4-BE49-F238E27FC236}">
                    <a16:creationId xmlns:a16="http://schemas.microsoft.com/office/drawing/2014/main" id="{C477301A-C142-49D9-8541-65938A79E5E3}"/>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241" name="Freeform: Shape 91">
                <a:extLst>
                  <a:ext uri="{FF2B5EF4-FFF2-40B4-BE49-F238E27FC236}">
                    <a16:creationId xmlns:a16="http://schemas.microsoft.com/office/drawing/2014/main" id="{8E41A3BA-9205-4F8B-9E1F-2CA4B2FAE3DC}"/>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239" name="Connector: Elbow 89">
              <a:extLst>
                <a:ext uri="{FF2B5EF4-FFF2-40B4-BE49-F238E27FC236}">
                  <a16:creationId xmlns:a16="http://schemas.microsoft.com/office/drawing/2014/main" id="{83F2715C-6538-4EF0-B5B9-FA90203AE556}"/>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36" name="Title 1">
            <a:extLst>
              <a:ext uri="{FF2B5EF4-FFF2-40B4-BE49-F238E27FC236}">
                <a16:creationId xmlns:a16="http://schemas.microsoft.com/office/drawing/2014/main" id="{0F9D498D-96B8-0200-FC51-C3D9730E91AE}"/>
              </a:ext>
            </a:extLst>
          </p:cNvPr>
          <p:cNvSpPr>
            <a:spLocks noGrp="1"/>
          </p:cNvSpPr>
          <p:nvPr>
            <p:ph type="title"/>
          </p:nvPr>
        </p:nvSpPr>
        <p:spPr>
          <a:xfrm>
            <a:off x="304800" y="304800"/>
            <a:ext cx="11582400" cy="638175"/>
          </a:xfrm>
        </p:spPr>
        <p:txBody>
          <a:bodyPr/>
          <a:lstStyle/>
          <a:p>
            <a:r>
              <a:rPr lang="en-US" sz="3600" dirty="0"/>
              <a:t>Tool 1: Question &amp; Answer Bot </a:t>
            </a:r>
            <a:r>
              <a:rPr lang="en-US" sz="3600" b="0" dirty="0"/>
              <a:t> </a:t>
            </a:r>
            <a:endParaRPr lang="en-US" sz="3600" dirty="0"/>
          </a:p>
        </p:txBody>
      </p:sp>
    </p:spTree>
    <p:extLst>
      <p:ext uri="{BB962C8B-B14F-4D97-AF65-F5344CB8AC3E}">
        <p14:creationId xmlns:p14="http://schemas.microsoft.com/office/powerpoint/2010/main" val="3925075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6"/>
                                        </p:tgtEl>
                                        <p:attrNameLst>
                                          <p:attrName>style.visibility</p:attrName>
                                        </p:attrNameLst>
                                      </p:cBhvr>
                                      <p:to>
                                        <p:strVal val="visible"/>
                                      </p:to>
                                    </p:set>
                                    <p:animEffect transition="in" filter="wipe(left)">
                                      <p:cBhvr>
                                        <p:cTn id="15" dur="500"/>
                                        <p:tgtEl>
                                          <p:spTgt spid="20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207"/>
                                        </p:tgtEl>
                                        <p:attrNameLst>
                                          <p:attrName>style.visibility</p:attrName>
                                        </p:attrNameLst>
                                      </p:cBhvr>
                                      <p:to>
                                        <p:strVal val="visible"/>
                                      </p:to>
                                    </p:set>
                                    <p:animEffect transition="in" filter="wipe(right)">
                                      <p:cBhvr>
                                        <p:cTn id="23"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C4B8E-CDAA-1A55-E6C5-CA4DD5848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89768-A022-0B02-7AD6-B841CE34E198}"/>
              </a:ext>
            </a:extLst>
          </p:cNvPr>
          <p:cNvSpPr>
            <a:spLocks noGrp="1"/>
          </p:cNvSpPr>
          <p:nvPr>
            <p:ph type="title"/>
          </p:nvPr>
        </p:nvSpPr>
        <p:spPr>
          <a:xfrm>
            <a:off x="428545" y="276225"/>
            <a:ext cx="10972800" cy="535531"/>
          </a:xfrm>
        </p:spPr>
        <p:txBody>
          <a:bodyPr/>
          <a:lstStyle/>
          <a:p>
            <a:r>
              <a:rPr lang="en-US" sz="3200" dirty="0"/>
              <a:t>Knowledge Bases</a:t>
            </a:r>
          </a:p>
        </p:txBody>
      </p:sp>
      <p:sp useBgFill="1">
        <p:nvSpPr>
          <p:cNvPr id="95" name="TextBox 94">
            <a:extLst>
              <a:ext uri="{FF2B5EF4-FFF2-40B4-BE49-F238E27FC236}">
                <a16:creationId xmlns:a16="http://schemas.microsoft.com/office/drawing/2014/main" id="{45F78F3B-4262-C2AA-FFDE-3729038B68DE}"/>
              </a:ext>
            </a:extLst>
          </p:cNvPr>
          <p:cNvSpPr txBox="1"/>
          <p:nvPr/>
        </p:nvSpPr>
        <p:spPr>
          <a:xfrm>
            <a:off x="252932" y="5716295"/>
            <a:ext cx="4722576" cy="262641"/>
          </a:xfrm>
          <a:prstGeom prst="rect">
            <a:avLst/>
          </a:prstGeom>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a:endParaRPr>
          </a:p>
        </p:txBody>
      </p:sp>
      <p:grpSp>
        <p:nvGrpSpPr>
          <p:cNvPr id="24" name="Group 23">
            <a:extLst>
              <a:ext uri="{FF2B5EF4-FFF2-40B4-BE49-F238E27FC236}">
                <a16:creationId xmlns:a16="http://schemas.microsoft.com/office/drawing/2014/main" id="{2A3DF633-ECC7-4861-8272-30804238D1E2}"/>
              </a:ext>
            </a:extLst>
          </p:cNvPr>
          <p:cNvGrpSpPr/>
          <p:nvPr/>
        </p:nvGrpSpPr>
        <p:grpSpPr>
          <a:xfrm>
            <a:off x="6052777" y="1034993"/>
            <a:ext cx="1070959" cy="2058162"/>
            <a:chOff x="5942707" y="1034993"/>
            <a:chExt cx="1070959" cy="2058162"/>
          </a:xfrm>
        </p:grpSpPr>
        <p:sp>
          <p:nvSpPr>
            <p:cNvPr id="60" name="Rectangle: Rounded Corners 17">
              <a:extLst>
                <a:ext uri="{FF2B5EF4-FFF2-40B4-BE49-F238E27FC236}">
                  <a16:creationId xmlns:a16="http://schemas.microsoft.com/office/drawing/2014/main" id="{E4C0B484-2787-4447-D2E2-CCC5FF08E47F}"/>
                </a:ext>
              </a:extLst>
            </p:cNvPr>
            <p:cNvSpPr/>
            <p:nvPr/>
          </p:nvSpPr>
          <p:spPr>
            <a:xfrm>
              <a:off x="5986426" y="2165805"/>
              <a:ext cx="1003156" cy="927350"/>
            </a:xfrm>
            <a:prstGeom prst="roundRect">
              <a:avLst>
                <a:gd name="adj" fmla="val 5061"/>
              </a:avLst>
            </a:prstGeom>
            <a:ln w="19050">
              <a:noFill/>
            </a:ln>
          </p:spPr>
          <p:txBody>
            <a:bodyPr>
              <a:noAutofit/>
            </a:bodyPr>
            <a:lstStyle/>
            <a:p>
              <a:pPr algn="ctr" defTabSz="321114">
                <a:spcBef>
                  <a:spcPct val="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Atlassian Confluence</a:t>
              </a:r>
            </a:p>
          </p:txBody>
        </p:sp>
        <p:grpSp>
          <p:nvGrpSpPr>
            <p:cNvPr id="8" name="Group 7">
              <a:extLst>
                <a:ext uri="{FF2B5EF4-FFF2-40B4-BE49-F238E27FC236}">
                  <a16:creationId xmlns:a16="http://schemas.microsoft.com/office/drawing/2014/main" id="{A0D9A34D-9970-4682-BB42-F178E76048D9}"/>
                </a:ext>
              </a:extLst>
            </p:cNvPr>
            <p:cNvGrpSpPr/>
            <p:nvPr/>
          </p:nvGrpSpPr>
          <p:grpSpPr>
            <a:xfrm>
              <a:off x="5942707" y="1034993"/>
              <a:ext cx="1070959" cy="1070959"/>
              <a:chOff x="6638545" y="1055134"/>
              <a:chExt cx="1070959" cy="1070959"/>
            </a:xfrm>
          </p:grpSpPr>
          <p:sp>
            <p:nvSpPr>
              <p:cNvPr id="64" name="Oval 63">
                <a:extLst>
                  <a:ext uri="{FF2B5EF4-FFF2-40B4-BE49-F238E27FC236}">
                    <a16:creationId xmlns:a16="http://schemas.microsoft.com/office/drawing/2014/main" id="{AA7E9C5F-3D86-953A-9CD2-D24761C6EE5F}"/>
                  </a:ext>
                </a:extLst>
              </p:cNvPr>
              <p:cNvSpPr/>
              <p:nvPr/>
            </p:nvSpPr>
            <p:spPr>
              <a:xfrm>
                <a:off x="6638545" y="1055134"/>
                <a:ext cx="1070959" cy="1070959"/>
              </a:xfrm>
              <a:prstGeom prst="ellipse">
                <a:avLst/>
              </a:prstGeom>
              <a:noFill/>
              <a:ln w="19050">
                <a:gradFill>
                  <a:gsLst>
                    <a:gs pos="0">
                      <a:schemeClr val="accent2"/>
                    </a:gs>
                    <a:gs pos="100000">
                      <a:schemeClr val="accent3"/>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IN" sz="3200" dirty="0" err="1">
                  <a:solidFill>
                    <a:srgbClr val="FFFFFF"/>
                  </a:solidFill>
                  <a:latin typeface="Amazon Ember" panose="020F0502020204030204"/>
                </a:endParaRPr>
              </a:p>
            </p:txBody>
          </p:sp>
          <p:pic>
            <p:nvPicPr>
              <p:cNvPr id="14" name="Picture 13">
                <a:extLst>
                  <a:ext uri="{FF2B5EF4-FFF2-40B4-BE49-F238E27FC236}">
                    <a16:creationId xmlns:a16="http://schemas.microsoft.com/office/drawing/2014/main" id="{0EB62D6F-FF84-A072-0371-60CB062CCBDB}"/>
                  </a:ext>
                </a:extLst>
              </p:cNvPr>
              <p:cNvPicPr>
                <a:picLocks noChangeAspect="1"/>
              </p:cNvPicPr>
              <p:nvPr/>
            </p:nvPicPr>
            <p:blipFill>
              <a:blip r:embed="rId3"/>
              <a:stretch>
                <a:fillRect/>
              </a:stretch>
            </p:blipFill>
            <p:spPr>
              <a:xfrm>
                <a:off x="6828317" y="1253080"/>
                <a:ext cx="698936" cy="698936"/>
              </a:xfrm>
              <a:prstGeom prst="rect">
                <a:avLst/>
              </a:prstGeom>
            </p:spPr>
          </p:pic>
        </p:grpSp>
      </p:grpSp>
      <p:grpSp>
        <p:nvGrpSpPr>
          <p:cNvPr id="26" name="Group 25">
            <a:extLst>
              <a:ext uri="{FF2B5EF4-FFF2-40B4-BE49-F238E27FC236}">
                <a16:creationId xmlns:a16="http://schemas.microsoft.com/office/drawing/2014/main" id="{DE4EAF75-DD8B-4BAE-BE4F-668A77879EE8}"/>
              </a:ext>
            </a:extLst>
          </p:cNvPr>
          <p:cNvGrpSpPr/>
          <p:nvPr/>
        </p:nvGrpSpPr>
        <p:grpSpPr>
          <a:xfrm>
            <a:off x="9326862" y="1034993"/>
            <a:ext cx="1417929" cy="1518646"/>
            <a:chOff x="9216792" y="1034993"/>
            <a:chExt cx="1417929" cy="1518646"/>
          </a:xfrm>
        </p:grpSpPr>
        <p:grpSp>
          <p:nvGrpSpPr>
            <p:cNvPr id="11" name="Group 10">
              <a:extLst>
                <a:ext uri="{FF2B5EF4-FFF2-40B4-BE49-F238E27FC236}">
                  <a16:creationId xmlns:a16="http://schemas.microsoft.com/office/drawing/2014/main" id="{D8F15491-B6F4-4FF6-BB2D-EB48C824E869}"/>
                </a:ext>
              </a:extLst>
            </p:cNvPr>
            <p:cNvGrpSpPr/>
            <p:nvPr/>
          </p:nvGrpSpPr>
          <p:grpSpPr>
            <a:xfrm>
              <a:off x="9390278" y="1034993"/>
              <a:ext cx="1070959" cy="1070959"/>
              <a:chOff x="10255197" y="1086051"/>
              <a:chExt cx="1070959" cy="1070959"/>
            </a:xfrm>
          </p:grpSpPr>
          <p:sp>
            <p:nvSpPr>
              <p:cNvPr id="71" name="Oval 70">
                <a:extLst>
                  <a:ext uri="{FF2B5EF4-FFF2-40B4-BE49-F238E27FC236}">
                    <a16:creationId xmlns:a16="http://schemas.microsoft.com/office/drawing/2014/main" id="{325C0114-E93F-3AB8-D3C9-7677234AEBCD}"/>
                  </a:ext>
                </a:extLst>
              </p:cNvPr>
              <p:cNvSpPr/>
              <p:nvPr/>
            </p:nvSpPr>
            <p:spPr>
              <a:xfrm>
                <a:off x="10255197" y="1086051"/>
                <a:ext cx="1070959" cy="1070959"/>
              </a:xfrm>
              <a:prstGeom prst="ellipse">
                <a:avLst/>
              </a:prstGeom>
              <a:noFill/>
              <a:ln w="19050">
                <a:gradFill>
                  <a:gsLst>
                    <a:gs pos="0">
                      <a:schemeClr val="accent3"/>
                    </a:gs>
                    <a:gs pos="100000">
                      <a:schemeClr val="accent4"/>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IN" sz="3200" dirty="0" err="1">
                  <a:solidFill>
                    <a:srgbClr val="FFFFFF"/>
                  </a:solidFill>
                  <a:latin typeface="Amazon Ember" panose="020F0502020204030204"/>
                </a:endParaRPr>
              </a:p>
            </p:txBody>
          </p:sp>
          <p:pic>
            <p:nvPicPr>
              <p:cNvPr id="10" name="Picture 9">
                <a:extLst>
                  <a:ext uri="{FF2B5EF4-FFF2-40B4-BE49-F238E27FC236}">
                    <a16:creationId xmlns:a16="http://schemas.microsoft.com/office/drawing/2014/main" id="{EE5A01ED-2384-9AA2-2510-F68A11D54794}"/>
                  </a:ext>
                </a:extLst>
              </p:cNvPr>
              <p:cNvPicPr>
                <a:picLocks noChangeAspect="1"/>
              </p:cNvPicPr>
              <p:nvPr/>
            </p:nvPicPr>
            <p:blipFill>
              <a:blip r:embed="rId4"/>
              <a:stretch>
                <a:fillRect/>
              </a:stretch>
            </p:blipFill>
            <p:spPr>
              <a:xfrm>
                <a:off x="10488715" y="1348933"/>
                <a:ext cx="516752" cy="504641"/>
              </a:xfrm>
              <a:prstGeom prst="rect">
                <a:avLst/>
              </a:prstGeom>
            </p:spPr>
          </p:pic>
        </p:grpSp>
        <p:sp>
          <p:nvSpPr>
            <p:cNvPr id="15" name="Rectangle: Rounded Corners 17">
              <a:extLst>
                <a:ext uri="{FF2B5EF4-FFF2-40B4-BE49-F238E27FC236}">
                  <a16:creationId xmlns:a16="http://schemas.microsoft.com/office/drawing/2014/main" id="{FF87627F-9ABE-BCF3-907C-4590D36CF570}"/>
                </a:ext>
              </a:extLst>
            </p:cNvPr>
            <p:cNvSpPr/>
            <p:nvPr/>
          </p:nvSpPr>
          <p:spPr>
            <a:xfrm>
              <a:off x="9216792" y="2165805"/>
              <a:ext cx="1417929" cy="387834"/>
            </a:xfrm>
            <a:prstGeom prst="roundRect">
              <a:avLst>
                <a:gd name="adj" fmla="val 5061"/>
              </a:avLst>
            </a:prstGeom>
            <a:ln w="19050">
              <a:noFill/>
            </a:ln>
          </p:spPr>
          <p:txBody>
            <a:bodyPr>
              <a:noAutofit/>
            </a:bodyPr>
            <a:lstStyle/>
            <a:p>
              <a:pPr algn="ctr" defTabSz="321114">
                <a:spcBef>
                  <a:spcPct val="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Microsoft SharePoint</a:t>
              </a:r>
            </a:p>
          </p:txBody>
        </p:sp>
      </p:grpSp>
      <p:grpSp>
        <p:nvGrpSpPr>
          <p:cNvPr id="25" name="Group 24">
            <a:extLst>
              <a:ext uri="{FF2B5EF4-FFF2-40B4-BE49-F238E27FC236}">
                <a16:creationId xmlns:a16="http://schemas.microsoft.com/office/drawing/2014/main" id="{5185356B-F9BC-4114-BCB8-CADFF748DA17}"/>
              </a:ext>
            </a:extLst>
          </p:cNvPr>
          <p:cNvGrpSpPr/>
          <p:nvPr/>
        </p:nvGrpSpPr>
        <p:grpSpPr>
          <a:xfrm>
            <a:off x="7660375" y="1034993"/>
            <a:ext cx="1234310" cy="1471037"/>
            <a:chOff x="7550305" y="1034993"/>
            <a:chExt cx="1234310" cy="1471037"/>
          </a:xfrm>
        </p:grpSpPr>
        <p:grpSp>
          <p:nvGrpSpPr>
            <p:cNvPr id="9" name="Group 8">
              <a:extLst>
                <a:ext uri="{FF2B5EF4-FFF2-40B4-BE49-F238E27FC236}">
                  <a16:creationId xmlns:a16="http://schemas.microsoft.com/office/drawing/2014/main" id="{A4931183-15B4-4C95-9EC5-838109746B9D}"/>
                </a:ext>
              </a:extLst>
            </p:cNvPr>
            <p:cNvGrpSpPr/>
            <p:nvPr/>
          </p:nvGrpSpPr>
          <p:grpSpPr>
            <a:xfrm>
              <a:off x="7693777" y="1034993"/>
              <a:ext cx="1070959" cy="1070959"/>
              <a:chOff x="8399441" y="1073995"/>
              <a:chExt cx="1070959" cy="1070959"/>
            </a:xfrm>
          </p:grpSpPr>
          <p:sp>
            <p:nvSpPr>
              <p:cNvPr id="68" name="Oval 67">
                <a:extLst>
                  <a:ext uri="{FF2B5EF4-FFF2-40B4-BE49-F238E27FC236}">
                    <a16:creationId xmlns:a16="http://schemas.microsoft.com/office/drawing/2014/main" id="{B3E2EBFA-921C-4C8B-F045-789BD181EC75}"/>
                  </a:ext>
                </a:extLst>
              </p:cNvPr>
              <p:cNvSpPr/>
              <p:nvPr/>
            </p:nvSpPr>
            <p:spPr>
              <a:xfrm>
                <a:off x="8399441" y="1073995"/>
                <a:ext cx="1070959" cy="1070959"/>
              </a:xfrm>
              <a:prstGeom prst="ellipse">
                <a:avLst/>
              </a:prstGeom>
              <a:noFill/>
              <a:ln w="1905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IN" sz="3200" dirty="0" err="1">
                  <a:solidFill>
                    <a:srgbClr val="FFFFFF"/>
                  </a:solidFill>
                  <a:latin typeface="Amazon Ember" panose="020F0502020204030204"/>
                </a:endParaRPr>
              </a:p>
            </p:txBody>
          </p:sp>
          <p:pic>
            <p:nvPicPr>
              <p:cNvPr id="1028" name="Picture 4" descr="Salesforce Logo PNG Transparent – Brands Logos">
                <a:extLst>
                  <a:ext uri="{FF2B5EF4-FFF2-40B4-BE49-F238E27FC236}">
                    <a16:creationId xmlns:a16="http://schemas.microsoft.com/office/drawing/2014/main" id="{3C81FE09-D177-7F93-3922-E8DF2256B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498" y="1389469"/>
                <a:ext cx="612143" cy="42853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Rounded Corners 17">
              <a:extLst>
                <a:ext uri="{FF2B5EF4-FFF2-40B4-BE49-F238E27FC236}">
                  <a16:creationId xmlns:a16="http://schemas.microsoft.com/office/drawing/2014/main" id="{37D907D3-D4C1-C767-18F1-945DD60B13EA}"/>
                </a:ext>
              </a:extLst>
            </p:cNvPr>
            <p:cNvSpPr/>
            <p:nvPr/>
          </p:nvSpPr>
          <p:spPr>
            <a:xfrm>
              <a:off x="7550305" y="2230346"/>
              <a:ext cx="1234310" cy="275684"/>
            </a:xfrm>
            <a:prstGeom prst="roundRect">
              <a:avLst>
                <a:gd name="adj" fmla="val 5061"/>
              </a:avLst>
            </a:prstGeom>
            <a:ln w="19050">
              <a:noFill/>
            </a:ln>
          </p:spPr>
          <p:txBody>
            <a:bodyPr>
              <a:noAutofit/>
            </a:bodyPr>
            <a:lstStyle/>
            <a:p>
              <a:pPr algn="ctr" defTabSz="321114">
                <a:spcBef>
                  <a:spcPct val="0"/>
                </a:spcBef>
              </a:pPr>
              <a:r>
                <a:rPr lang="en-US" sz="12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Salesforce</a:t>
              </a:r>
              <a:br>
                <a:rPr lang="en-US" sz="12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sz="12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grpSp>
      <p:sp>
        <p:nvSpPr>
          <p:cNvPr id="3" name="TextBox 2">
            <a:extLst>
              <a:ext uri="{FF2B5EF4-FFF2-40B4-BE49-F238E27FC236}">
                <a16:creationId xmlns:a16="http://schemas.microsoft.com/office/drawing/2014/main" id="{A4EA52DC-501B-20DB-DED0-3158C5CFC289}"/>
              </a:ext>
            </a:extLst>
          </p:cNvPr>
          <p:cNvSpPr txBox="1"/>
          <p:nvPr/>
        </p:nvSpPr>
        <p:spPr>
          <a:xfrm>
            <a:off x="-1884250" y="2978727"/>
            <a:ext cx="65" cy="3693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Display"/>
              <a:ea typeface="+mn-ea"/>
              <a:cs typeface="+mn-cs"/>
            </a:endParaRPr>
          </a:p>
        </p:txBody>
      </p:sp>
      <p:sp>
        <p:nvSpPr>
          <p:cNvPr id="7" name="TextBox 6">
            <a:extLst>
              <a:ext uri="{FF2B5EF4-FFF2-40B4-BE49-F238E27FC236}">
                <a16:creationId xmlns:a16="http://schemas.microsoft.com/office/drawing/2014/main" id="{B9A304B0-5AEE-4270-2740-019D0D2391F3}"/>
              </a:ext>
            </a:extLst>
          </p:cNvPr>
          <p:cNvSpPr txBox="1"/>
          <p:nvPr/>
        </p:nvSpPr>
        <p:spPr>
          <a:xfrm>
            <a:off x="-1704141" y="2826327"/>
            <a:ext cx="65" cy="3693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Display"/>
              <a:ea typeface="+mn-ea"/>
              <a:cs typeface="+mn-cs"/>
            </a:endParaRPr>
          </a:p>
        </p:txBody>
      </p:sp>
      <p:grpSp>
        <p:nvGrpSpPr>
          <p:cNvPr id="58" name="Group 57">
            <a:extLst>
              <a:ext uri="{FF2B5EF4-FFF2-40B4-BE49-F238E27FC236}">
                <a16:creationId xmlns:a16="http://schemas.microsoft.com/office/drawing/2014/main" id="{3035DC40-D574-4C72-ADB5-FDEEEBF8FD5B}"/>
              </a:ext>
            </a:extLst>
          </p:cNvPr>
          <p:cNvGrpSpPr/>
          <p:nvPr/>
        </p:nvGrpSpPr>
        <p:grpSpPr>
          <a:xfrm>
            <a:off x="3994682" y="5038758"/>
            <a:ext cx="1752859" cy="1310180"/>
            <a:chOff x="9450865" y="1709770"/>
            <a:chExt cx="1358600" cy="1074737"/>
          </a:xfrm>
        </p:grpSpPr>
        <p:pic>
          <p:nvPicPr>
            <p:cNvPr id="61" name="Graphic 60">
              <a:extLst>
                <a:ext uri="{FF2B5EF4-FFF2-40B4-BE49-F238E27FC236}">
                  <a16:creationId xmlns:a16="http://schemas.microsoft.com/office/drawing/2014/main" id="{9990F1F7-690E-4145-9819-7745ABFBBC2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9911275" y="1904319"/>
              <a:ext cx="382914" cy="334257"/>
            </a:xfrm>
            <a:prstGeom prst="rect">
              <a:avLst/>
            </a:prstGeom>
          </p:spPr>
        </p:pic>
        <p:grpSp>
          <p:nvGrpSpPr>
            <p:cNvPr id="62" name="Group 61">
              <a:extLst>
                <a:ext uri="{FF2B5EF4-FFF2-40B4-BE49-F238E27FC236}">
                  <a16:creationId xmlns:a16="http://schemas.microsoft.com/office/drawing/2014/main" id="{D2006FBE-CF7E-4D91-B1B4-B361DEC80267}"/>
                </a:ext>
              </a:extLst>
            </p:cNvPr>
            <p:cNvGrpSpPr/>
            <p:nvPr/>
          </p:nvGrpSpPr>
          <p:grpSpPr>
            <a:xfrm>
              <a:off x="9450865" y="1709770"/>
              <a:ext cx="1358600" cy="1074737"/>
              <a:chOff x="9450865" y="1709770"/>
              <a:chExt cx="1358600" cy="1074737"/>
            </a:xfrm>
          </p:grpSpPr>
          <p:sp>
            <p:nvSpPr>
              <p:cNvPr id="63" name="Title 1">
                <a:extLst>
                  <a:ext uri="{FF2B5EF4-FFF2-40B4-BE49-F238E27FC236}">
                    <a16:creationId xmlns:a16="http://schemas.microsoft.com/office/drawing/2014/main" id="{6C7F2E86-60E7-4C75-AC9C-D86E8C84ABC7}"/>
                  </a:ext>
                </a:extLst>
              </p:cNvPr>
              <p:cNvSpPr txBox="1">
                <a:spLocks/>
              </p:cNvSpPr>
              <p:nvPr/>
            </p:nvSpPr>
            <p:spPr>
              <a:xfrm flipH="1">
                <a:off x="9450865" y="2542145"/>
                <a:ext cx="1358600" cy="242362"/>
              </a:xfrm>
              <a:prstGeom prst="rect">
                <a:avLst/>
              </a:prstGeom>
              <a:ln w="19050">
                <a:noFill/>
              </a:ln>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4">
                  <a:lnSpc>
                    <a:spcPct val="100000"/>
                  </a:lnSpc>
                  <a:defRPr/>
                </a:pP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Redis Enterprise </a:t>
                </a:r>
                <a:b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Cloud</a:t>
                </a:r>
              </a:p>
            </p:txBody>
          </p:sp>
          <p:sp>
            <p:nvSpPr>
              <p:cNvPr id="65" name="Rounded Rectangle 23">
                <a:extLst>
                  <a:ext uri="{FF2B5EF4-FFF2-40B4-BE49-F238E27FC236}">
                    <a16:creationId xmlns:a16="http://schemas.microsoft.com/office/drawing/2014/main" id="{5D40EF5F-5CC1-4985-A20C-1260BE1436AB}"/>
                  </a:ext>
                </a:extLst>
              </p:cNvPr>
              <p:cNvSpPr/>
              <p:nvPr/>
            </p:nvSpPr>
            <p:spPr>
              <a:xfrm flipH="1">
                <a:off x="9736186" y="1709770"/>
                <a:ext cx="731520" cy="731520"/>
              </a:xfrm>
              <a:prstGeom prst="roundRect">
                <a:avLst>
                  <a:gd name="adj" fmla="val 2779"/>
                </a:avLst>
              </a:prstGeom>
              <a:noFill/>
              <a:ln w="19050">
                <a:gradFill>
                  <a:gsLst>
                    <a:gs pos="0">
                      <a:schemeClr val="accent2"/>
                    </a:gs>
                    <a:gs pos="100000">
                      <a:schemeClr val="accent3"/>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defRPr/>
                </a:pPr>
                <a:endParaRPr lang="en-US" sz="3200" dirty="0">
                  <a:solidFill>
                    <a:srgbClr val="FFFFFF"/>
                  </a:solidFill>
                  <a:latin typeface="Amazon Ember" panose="020F0502020204030204"/>
                </a:endParaRPr>
              </a:p>
            </p:txBody>
          </p:sp>
        </p:grpSp>
      </p:grpSp>
      <p:grpSp>
        <p:nvGrpSpPr>
          <p:cNvPr id="69" name="Group 68">
            <a:extLst>
              <a:ext uri="{FF2B5EF4-FFF2-40B4-BE49-F238E27FC236}">
                <a16:creationId xmlns:a16="http://schemas.microsoft.com/office/drawing/2014/main" id="{FB16DAF1-5531-4FB1-8E33-8C55C0D58B51}"/>
              </a:ext>
            </a:extLst>
          </p:cNvPr>
          <p:cNvGrpSpPr/>
          <p:nvPr/>
        </p:nvGrpSpPr>
        <p:grpSpPr>
          <a:xfrm>
            <a:off x="8513765" y="5038361"/>
            <a:ext cx="2589546" cy="1445456"/>
            <a:chOff x="10475242" y="2915572"/>
            <a:chExt cx="2007096" cy="1185703"/>
          </a:xfrm>
        </p:grpSpPr>
        <p:pic>
          <p:nvPicPr>
            <p:cNvPr id="70" name="Graphic 69">
              <a:extLst>
                <a:ext uri="{FF2B5EF4-FFF2-40B4-BE49-F238E27FC236}">
                  <a16:creationId xmlns:a16="http://schemas.microsoft.com/office/drawing/2014/main" id="{EC4986A4-7C2E-4F15-86FD-00ED3396736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flipH="1">
              <a:off x="11256794" y="3151033"/>
              <a:ext cx="319134" cy="274752"/>
            </a:xfrm>
            <a:prstGeom prst="rect">
              <a:avLst/>
            </a:prstGeom>
          </p:spPr>
        </p:pic>
        <p:sp>
          <p:nvSpPr>
            <p:cNvPr id="76" name="Title 1">
              <a:extLst>
                <a:ext uri="{FF2B5EF4-FFF2-40B4-BE49-F238E27FC236}">
                  <a16:creationId xmlns:a16="http://schemas.microsoft.com/office/drawing/2014/main" id="{16D71827-8EC5-453A-9D42-4EB439986F8E}"/>
                </a:ext>
              </a:extLst>
            </p:cNvPr>
            <p:cNvSpPr txBox="1">
              <a:spLocks/>
            </p:cNvSpPr>
            <p:nvPr/>
          </p:nvSpPr>
          <p:spPr>
            <a:xfrm flipH="1">
              <a:off x="10475242" y="3748468"/>
              <a:ext cx="2007096" cy="352807"/>
            </a:xfrm>
            <a:prstGeom prst="rect">
              <a:avLst/>
            </a:prstGeom>
            <a:ln w="19050">
              <a:noFill/>
            </a:ln>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4">
                <a:lnSpc>
                  <a:spcPct val="100000"/>
                </a:lnSpc>
                <a:defRPr/>
              </a:pPr>
              <a:r>
                <a:rPr lang="en-US" sz="12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Vector Engine For Amazon </a:t>
              </a: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OpenSearch</a:t>
              </a:r>
              <a:r>
                <a:rPr lang="en-US" sz="12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 Serverless</a:t>
              </a:r>
              <a:endParaRPr lang="en-US" sz="1200" dirty="0">
                <a:gradFill>
                  <a:gsLst>
                    <a:gs pos="0">
                      <a:srgbClr val="3C00C9"/>
                    </a:gs>
                    <a:gs pos="100000">
                      <a:srgbClr val="ABED41"/>
                    </a:gs>
                  </a:gsLst>
                  <a:lin ang="2700000" scaled="0"/>
                </a:gra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7" name="Rounded Rectangle 24">
              <a:extLst>
                <a:ext uri="{FF2B5EF4-FFF2-40B4-BE49-F238E27FC236}">
                  <a16:creationId xmlns:a16="http://schemas.microsoft.com/office/drawing/2014/main" id="{8CE0E2A4-21DD-49DB-9FD7-E60B7A1A7072}"/>
                </a:ext>
              </a:extLst>
            </p:cNvPr>
            <p:cNvSpPr/>
            <p:nvPr/>
          </p:nvSpPr>
          <p:spPr>
            <a:xfrm flipH="1">
              <a:off x="11050601" y="2915572"/>
              <a:ext cx="731520" cy="731520"/>
            </a:xfrm>
            <a:prstGeom prst="roundRect">
              <a:avLst>
                <a:gd name="adj" fmla="val 2779"/>
              </a:avLst>
            </a:prstGeom>
            <a:noFill/>
            <a:ln w="19050">
              <a:gradFill>
                <a:gsLst>
                  <a:gs pos="0">
                    <a:srgbClr val="38EF7E"/>
                  </a:gs>
                  <a:gs pos="100000">
                    <a:schemeClr val="accent5"/>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defRPr/>
              </a:pPr>
              <a:endParaRPr lang="en-US" sz="3200" dirty="0">
                <a:solidFill>
                  <a:srgbClr val="FFFFFF"/>
                </a:solidFill>
                <a:latin typeface="Amazon Ember" panose="020F0502020204030204"/>
              </a:endParaRPr>
            </a:p>
          </p:txBody>
        </p:sp>
      </p:grpSp>
      <p:grpSp>
        <p:nvGrpSpPr>
          <p:cNvPr id="94" name="Group 93">
            <a:extLst>
              <a:ext uri="{FF2B5EF4-FFF2-40B4-BE49-F238E27FC236}">
                <a16:creationId xmlns:a16="http://schemas.microsoft.com/office/drawing/2014/main" id="{40FF33E3-259C-4AA8-BF45-3B6717AAB733}"/>
              </a:ext>
            </a:extLst>
          </p:cNvPr>
          <p:cNvGrpSpPr/>
          <p:nvPr/>
        </p:nvGrpSpPr>
        <p:grpSpPr>
          <a:xfrm>
            <a:off x="7349955" y="5047292"/>
            <a:ext cx="1280532" cy="1342078"/>
            <a:chOff x="10748522" y="1712179"/>
            <a:chExt cx="992510" cy="1100903"/>
          </a:xfrm>
        </p:grpSpPr>
        <p:sp>
          <p:nvSpPr>
            <p:cNvPr id="97" name="Title 1">
              <a:extLst>
                <a:ext uri="{FF2B5EF4-FFF2-40B4-BE49-F238E27FC236}">
                  <a16:creationId xmlns:a16="http://schemas.microsoft.com/office/drawing/2014/main" id="{DABDCBCB-3A39-4B68-8890-6EB54FE25F5A}"/>
                </a:ext>
              </a:extLst>
            </p:cNvPr>
            <p:cNvSpPr txBox="1">
              <a:spLocks/>
            </p:cNvSpPr>
            <p:nvPr/>
          </p:nvSpPr>
          <p:spPr>
            <a:xfrm flipH="1">
              <a:off x="10748522" y="2570720"/>
              <a:ext cx="992510" cy="242362"/>
            </a:xfrm>
            <a:prstGeom prst="rect">
              <a:avLst/>
            </a:prstGeom>
            <a:ln w="19050">
              <a:noFill/>
            </a:ln>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4">
                <a:lnSpc>
                  <a:spcPct val="100000"/>
                </a:lnSpc>
                <a:defRPr/>
              </a:pP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Pinecone</a:t>
              </a:r>
            </a:p>
          </p:txBody>
        </p:sp>
        <p:pic>
          <p:nvPicPr>
            <p:cNvPr id="98" name="Picture 97">
              <a:extLst>
                <a:ext uri="{FF2B5EF4-FFF2-40B4-BE49-F238E27FC236}">
                  <a16:creationId xmlns:a16="http://schemas.microsoft.com/office/drawing/2014/main" id="{2ACA0C6C-99F9-43CF-9163-DA581E4C7E9B}"/>
                </a:ext>
              </a:extLst>
            </p:cNvPr>
            <p:cNvPicPr>
              <a:picLocks/>
            </p:cNvPicPr>
            <p:nvPr/>
          </p:nvPicPr>
          <p:blipFill>
            <a:blip r:embed="rId10">
              <a:extLst>
                <a:ext uri="{BEBA8EAE-BF5A-486C-A8C5-ECC9F3942E4B}">
                  <a14:imgProps xmlns:a14="http://schemas.microsoft.com/office/drawing/2010/main">
                    <a14:imgLayer r:embed="rId11">
                      <a14:imgEffect>
                        <a14:brightnessContrast bright="100000" contrast="-1000"/>
                      </a14:imgEffect>
                    </a14:imgLayer>
                  </a14:imgProps>
                </a:ext>
              </a:extLst>
            </a:blip>
            <a:stretch>
              <a:fillRect/>
            </a:stretch>
          </p:blipFill>
          <p:spPr>
            <a:xfrm flipH="1">
              <a:off x="11062080" y="1918234"/>
              <a:ext cx="320040" cy="320040"/>
            </a:xfrm>
            <a:prstGeom prst="rect">
              <a:avLst/>
            </a:prstGeom>
            <a:ln w="19050">
              <a:noFill/>
            </a:ln>
          </p:spPr>
        </p:pic>
        <p:sp>
          <p:nvSpPr>
            <p:cNvPr id="99" name="Rounded Rectangle 27">
              <a:extLst>
                <a:ext uri="{FF2B5EF4-FFF2-40B4-BE49-F238E27FC236}">
                  <a16:creationId xmlns:a16="http://schemas.microsoft.com/office/drawing/2014/main" id="{C922EDE4-86E1-4C74-B81B-2377EDB24F70}"/>
                </a:ext>
              </a:extLst>
            </p:cNvPr>
            <p:cNvSpPr/>
            <p:nvPr/>
          </p:nvSpPr>
          <p:spPr>
            <a:xfrm flipH="1">
              <a:off x="10857112" y="1712179"/>
              <a:ext cx="731520" cy="731520"/>
            </a:xfrm>
            <a:prstGeom prst="roundRect">
              <a:avLst>
                <a:gd name="adj" fmla="val 2779"/>
              </a:avLst>
            </a:prstGeom>
            <a:noFill/>
            <a:ln w="19050">
              <a:gradFill>
                <a:gsLst>
                  <a:gs pos="0">
                    <a:schemeClr val="accent3"/>
                  </a:gs>
                  <a:gs pos="100000">
                    <a:schemeClr val="accent4"/>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defRPr/>
              </a:pPr>
              <a:endParaRPr lang="en-US" sz="3200" dirty="0">
                <a:solidFill>
                  <a:srgbClr val="FFFFFF"/>
                </a:solidFill>
                <a:latin typeface="Amazon Ember" panose="020F0502020204030204"/>
              </a:endParaRPr>
            </a:p>
          </p:txBody>
        </p:sp>
      </p:grpSp>
      <p:grpSp>
        <p:nvGrpSpPr>
          <p:cNvPr id="100" name="Group 99">
            <a:extLst>
              <a:ext uri="{FF2B5EF4-FFF2-40B4-BE49-F238E27FC236}">
                <a16:creationId xmlns:a16="http://schemas.microsoft.com/office/drawing/2014/main" id="{1E4504C9-70C8-4B18-A8D2-9AA1ECE26332}"/>
              </a:ext>
            </a:extLst>
          </p:cNvPr>
          <p:cNvGrpSpPr/>
          <p:nvPr/>
        </p:nvGrpSpPr>
        <p:grpSpPr>
          <a:xfrm flipH="1">
            <a:off x="5790042" y="5027496"/>
            <a:ext cx="1199153" cy="1259624"/>
            <a:chOff x="15220802" y="2239617"/>
            <a:chExt cx="3855930" cy="4876094"/>
          </a:xfrm>
        </p:grpSpPr>
        <p:pic>
          <p:nvPicPr>
            <p:cNvPr id="101" name="Graphic 100">
              <a:extLst>
                <a:ext uri="{FF2B5EF4-FFF2-40B4-BE49-F238E27FC236}">
                  <a16:creationId xmlns:a16="http://schemas.microsoft.com/office/drawing/2014/main" id="{B8610F8B-49E6-4EE1-B7C2-76D2BEA011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26255" y="3206279"/>
              <a:ext cx="1285415" cy="1402273"/>
            </a:xfrm>
            <a:prstGeom prst="rect">
              <a:avLst/>
            </a:prstGeom>
          </p:spPr>
        </p:pic>
        <p:sp>
          <p:nvSpPr>
            <p:cNvPr id="102" name="Title 1">
              <a:extLst>
                <a:ext uri="{FF2B5EF4-FFF2-40B4-BE49-F238E27FC236}">
                  <a16:creationId xmlns:a16="http://schemas.microsoft.com/office/drawing/2014/main" id="{F51E197C-619C-429F-AD6B-D3EB50EDE210}"/>
                </a:ext>
              </a:extLst>
            </p:cNvPr>
            <p:cNvSpPr txBox="1">
              <a:spLocks/>
            </p:cNvSpPr>
            <p:nvPr/>
          </p:nvSpPr>
          <p:spPr>
            <a:xfrm>
              <a:off x="15220802" y="6126605"/>
              <a:ext cx="3855930" cy="989106"/>
            </a:xfrm>
            <a:prstGeom prst="rect">
              <a:avLst/>
            </a:prstGeom>
            <a:ln w="19050">
              <a:noFill/>
            </a:ln>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4">
                <a:lnSpc>
                  <a:spcPct val="100000"/>
                </a:lnSpc>
                <a:defRPr/>
              </a:pPr>
              <a:r>
                <a:rPr lang="en-US" sz="1100" dirty="0">
                  <a:solidFill>
                    <a:schemeClr val="tx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MongoDB Atlas</a:t>
              </a:r>
            </a:p>
          </p:txBody>
        </p:sp>
        <p:sp>
          <p:nvSpPr>
            <p:cNvPr id="103" name="Rounded Rectangle 16">
              <a:extLst>
                <a:ext uri="{FF2B5EF4-FFF2-40B4-BE49-F238E27FC236}">
                  <a16:creationId xmlns:a16="http://schemas.microsoft.com/office/drawing/2014/main" id="{8AE5F25A-8279-4204-992D-E68458FA37B9}"/>
                </a:ext>
              </a:extLst>
            </p:cNvPr>
            <p:cNvSpPr/>
            <p:nvPr/>
          </p:nvSpPr>
          <p:spPr>
            <a:xfrm>
              <a:off x="15655944" y="2239617"/>
              <a:ext cx="3034844" cy="3452122"/>
            </a:xfrm>
            <a:prstGeom prst="roundRect">
              <a:avLst>
                <a:gd name="adj" fmla="val 3473"/>
              </a:avLst>
            </a:prstGeom>
            <a:noFill/>
            <a:ln w="1905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defRPr/>
              </a:pPr>
              <a:endParaRPr lang="en-US" sz="3200" dirty="0">
                <a:solidFill>
                  <a:srgbClr val="FFFFFF"/>
                </a:solidFill>
                <a:latin typeface="Amazon Ember" panose="020F0502020204030204"/>
              </a:endParaRPr>
            </a:p>
          </p:txBody>
        </p:sp>
      </p:grpSp>
      <p:grpSp>
        <p:nvGrpSpPr>
          <p:cNvPr id="104" name="Group 103">
            <a:extLst>
              <a:ext uri="{FF2B5EF4-FFF2-40B4-BE49-F238E27FC236}">
                <a16:creationId xmlns:a16="http://schemas.microsoft.com/office/drawing/2014/main" id="{2A3A6CEE-BC3E-49D5-8384-702B17222657}"/>
              </a:ext>
            </a:extLst>
          </p:cNvPr>
          <p:cNvGrpSpPr/>
          <p:nvPr/>
        </p:nvGrpSpPr>
        <p:grpSpPr>
          <a:xfrm>
            <a:off x="2619492" y="5027828"/>
            <a:ext cx="1292101" cy="1293847"/>
            <a:chOff x="3642997" y="4870551"/>
            <a:chExt cx="1001477" cy="1061339"/>
          </a:xfrm>
        </p:grpSpPr>
        <p:pic>
          <p:nvPicPr>
            <p:cNvPr id="105" name="Graphic 104">
              <a:extLst>
                <a:ext uri="{FF2B5EF4-FFF2-40B4-BE49-F238E27FC236}">
                  <a16:creationId xmlns:a16="http://schemas.microsoft.com/office/drawing/2014/main" id="{0AA5F3EB-324B-44DD-B196-1C43F330F81F}"/>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flipH="1">
              <a:off x="3914478" y="5017570"/>
              <a:ext cx="363143" cy="343301"/>
            </a:xfrm>
            <a:prstGeom prst="rect">
              <a:avLst/>
            </a:prstGeom>
          </p:spPr>
        </p:pic>
        <p:sp>
          <p:nvSpPr>
            <p:cNvPr id="106" name="Title 1">
              <a:extLst>
                <a:ext uri="{FF2B5EF4-FFF2-40B4-BE49-F238E27FC236}">
                  <a16:creationId xmlns:a16="http://schemas.microsoft.com/office/drawing/2014/main" id="{3B1D3132-4F18-4BFD-A4B6-5051313F7351}"/>
                </a:ext>
              </a:extLst>
            </p:cNvPr>
            <p:cNvSpPr txBox="1">
              <a:spLocks/>
            </p:cNvSpPr>
            <p:nvPr/>
          </p:nvSpPr>
          <p:spPr>
            <a:xfrm flipH="1">
              <a:off x="3642997" y="5689528"/>
              <a:ext cx="1001477" cy="242362"/>
            </a:xfrm>
            <a:prstGeom prst="rect">
              <a:avLst/>
            </a:prstGeom>
            <a:ln w="19050">
              <a:noFill/>
            </a:ln>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4">
                <a:lnSpc>
                  <a:spcPct val="100000"/>
                </a:lnSpc>
                <a:defRPr/>
              </a:pP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a:t>
              </a:r>
            </a:p>
            <a:p>
              <a:pPr defTabSz="321114">
                <a:lnSpc>
                  <a:spcPct val="100000"/>
                </a:lnSpc>
                <a:defRPr/>
              </a:pPr>
              <a:r>
                <a:rPr lang="en-US" sz="11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Aurora</a:t>
              </a:r>
              <a:endParaRPr lang="en-US" sz="1100" dirty="0">
                <a:gradFill>
                  <a:gsLst>
                    <a:gs pos="0">
                      <a:srgbClr val="3C00C9"/>
                    </a:gs>
                    <a:gs pos="100000">
                      <a:srgbClr val="ABED41"/>
                    </a:gs>
                  </a:gsLst>
                  <a:lin ang="2700000" scaled="0"/>
                </a:gra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07" name="Rounded Rectangle 28">
              <a:extLst>
                <a:ext uri="{FF2B5EF4-FFF2-40B4-BE49-F238E27FC236}">
                  <a16:creationId xmlns:a16="http://schemas.microsoft.com/office/drawing/2014/main" id="{BB3D0DCD-8626-4AE8-83A7-7230E876986E}"/>
                </a:ext>
              </a:extLst>
            </p:cNvPr>
            <p:cNvSpPr/>
            <p:nvPr/>
          </p:nvSpPr>
          <p:spPr>
            <a:xfrm flipH="1">
              <a:off x="3779163" y="4870551"/>
              <a:ext cx="731520" cy="731520"/>
            </a:xfrm>
            <a:prstGeom prst="roundRect">
              <a:avLst>
                <a:gd name="adj" fmla="val 4862"/>
              </a:avLst>
            </a:prstGeom>
            <a:noFill/>
            <a:ln w="19050">
              <a:gradFill>
                <a:gsLst>
                  <a:gs pos="0">
                    <a:schemeClr val="accent4"/>
                  </a:gs>
                  <a:gs pos="100000">
                    <a:schemeClr val="accent5"/>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defRPr/>
              </a:pPr>
              <a:endParaRPr lang="en-US" sz="3200" dirty="0">
                <a:solidFill>
                  <a:srgbClr val="FFFFFF"/>
                </a:solidFill>
                <a:latin typeface="Amazon Ember" panose="020F0502020204030204"/>
              </a:endParaRPr>
            </a:p>
          </p:txBody>
        </p:sp>
      </p:grpSp>
      <p:cxnSp>
        <p:nvCxnSpPr>
          <p:cNvPr id="108" name="Straight Connector 107">
            <a:extLst>
              <a:ext uri="{FF2B5EF4-FFF2-40B4-BE49-F238E27FC236}">
                <a16:creationId xmlns:a16="http://schemas.microsoft.com/office/drawing/2014/main" id="{3DB234AE-D7A8-4642-A66B-E51CD2DE9EC1}"/>
              </a:ext>
            </a:extLst>
          </p:cNvPr>
          <p:cNvCxnSpPr>
            <a:cxnSpLocks/>
          </p:cNvCxnSpPr>
          <p:nvPr/>
        </p:nvCxnSpPr>
        <p:spPr>
          <a:xfrm flipH="1">
            <a:off x="1761067" y="2640157"/>
            <a:ext cx="9855502" cy="0"/>
          </a:xfrm>
          <a:prstGeom prst="line">
            <a:avLst/>
          </a:prstGeom>
          <a:ln w="19050" cap="rnd">
            <a:gradFill flip="none" rotWithShape="1">
              <a:gsLst>
                <a:gs pos="0">
                  <a:srgbClr val="2074D5"/>
                </a:gs>
                <a:gs pos="100000">
                  <a:srgbClr val="38EF7D"/>
                </a:gs>
              </a:gsLst>
              <a:lin ang="0" scaled="1"/>
              <a:tileRect/>
            </a:gradFill>
            <a:round/>
            <a:tailEnd type="none"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4F00A54-BE7E-45E4-A2E6-E374DAD5D746}"/>
              </a:ext>
            </a:extLst>
          </p:cNvPr>
          <p:cNvGrpSpPr/>
          <p:nvPr/>
        </p:nvGrpSpPr>
        <p:grpSpPr>
          <a:xfrm>
            <a:off x="2570802" y="1034993"/>
            <a:ext cx="1070959" cy="1558476"/>
            <a:chOff x="2460732" y="1034993"/>
            <a:chExt cx="1070959" cy="1558476"/>
          </a:xfrm>
        </p:grpSpPr>
        <p:sp>
          <p:nvSpPr>
            <p:cNvPr id="112" name="Rectangle: Rounded Corners 17">
              <a:extLst>
                <a:ext uri="{FF2B5EF4-FFF2-40B4-BE49-F238E27FC236}">
                  <a16:creationId xmlns:a16="http://schemas.microsoft.com/office/drawing/2014/main" id="{31AD2101-2127-4CB2-B43F-AFEC33F6BD0A}"/>
                </a:ext>
              </a:extLst>
            </p:cNvPr>
            <p:cNvSpPr/>
            <p:nvPr/>
          </p:nvSpPr>
          <p:spPr>
            <a:xfrm>
              <a:off x="2460862" y="2223439"/>
              <a:ext cx="1070829" cy="370030"/>
            </a:xfrm>
            <a:prstGeom prst="roundRect">
              <a:avLst>
                <a:gd name="adj" fmla="val 5061"/>
              </a:avLst>
            </a:prstGeom>
            <a:ln w="19050">
              <a:noFill/>
            </a:ln>
          </p:spPr>
          <p:txBody>
            <a:bodyPr>
              <a:noAutofit/>
            </a:bodyPr>
            <a:lstStyle/>
            <a:p>
              <a:pPr algn="ctr" defTabSz="321114">
                <a:spcBef>
                  <a:spcPct val="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S3</a:t>
              </a:r>
            </a:p>
          </p:txBody>
        </p:sp>
        <p:grpSp>
          <p:nvGrpSpPr>
            <p:cNvPr id="4" name="Group 3">
              <a:extLst>
                <a:ext uri="{FF2B5EF4-FFF2-40B4-BE49-F238E27FC236}">
                  <a16:creationId xmlns:a16="http://schemas.microsoft.com/office/drawing/2014/main" id="{17D64858-0EA7-4B71-A2F2-8312E29F09E5}"/>
                </a:ext>
              </a:extLst>
            </p:cNvPr>
            <p:cNvGrpSpPr/>
            <p:nvPr/>
          </p:nvGrpSpPr>
          <p:grpSpPr>
            <a:xfrm>
              <a:off x="2460732" y="1034993"/>
              <a:ext cx="1070959" cy="1070959"/>
              <a:chOff x="973117" y="1169148"/>
              <a:chExt cx="1070959" cy="1070959"/>
            </a:xfrm>
          </p:grpSpPr>
          <p:sp>
            <p:nvSpPr>
              <p:cNvPr id="110" name="Oval 109">
                <a:extLst>
                  <a:ext uri="{FF2B5EF4-FFF2-40B4-BE49-F238E27FC236}">
                    <a16:creationId xmlns:a16="http://schemas.microsoft.com/office/drawing/2014/main" id="{18E63732-16B3-4287-A53D-5ED1EC9B45FB}"/>
                  </a:ext>
                </a:extLst>
              </p:cNvPr>
              <p:cNvSpPr/>
              <p:nvPr/>
            </p:nvSpPr>
            <p:spPr>
              <a:xfrm>
                <a:off x="973117" y="1169148"/>
                <a:ext cx="1070959" cy="1070959"/>
              </a:xfrm>
              <a:prstGeom prst="ellipse">
                <a:avLst/>
              </a:prstGeom>
              <a:noFill/>
              <a:ln w="19050">
                <a:gradFill>
                  <a:gsLst>
                    <a:gs pos="0">
                      <a:srgbClr val="38EF7E"/>
                    </a:gs>
                    <a:gs pos="100000">
                      <a:schemeClr val="accent5"/>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IN" sz="3200" dirty="0" err="1">
                  <a:solidFill>
                    <a:srgbClr val="FFFFFF"/>
                  </a:solidFill>
                  <a:latin typeface="Amazon Ember" panose="020F0502020204030204"/>
                </a:endParaRPr>
              </a:p>
            </p:txBody>
          </p:sp>
          <p:pic>
            <p:nvPicPr>
              <p:cNvPr id="1026" name="Picture 2" descr="AWS S3 (Simple Storage Service)&quot; Icon - Download for free ...">
                <a:extLst>
                  <a:ext uri="{FF2B5EF4-FFF2-40B4-BE49-F238E27FC236}">
                    <a16:creationId xmlns:a16="http://schemas.microsoft.com/office/drawing/2014/main" id="{9241457C-7582-4C49-BBA7-C2D1C01F01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1074" y="1422054"/>
                <a:ext cx="507635" cy="61444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oup 22">
            <a:extLst>
              <a:ext uri="{FF2B5EF4-FFF2-40B4-BE49-F238E27FC236}">
                <a16:creationId xmlns:a16="http://schemas.microsoft.com/office/drawing/2014/main" id="{6C604D84-F293-4398-836A-EA446AB1C288}"/>
              </a:ext>
            </a:extLst>
          </p:cNvPr>
          <p:cNvGrpSpPr/>
          <p:nvPr/>
        </p:nvGrpSpPr>
        <p:grpSpPr>
          <a:xfrm>
            <a:off x="4333714" y="1034993"/>
            <a:ext cx="1094099" cy="1455000"/>
            <a:chOff x="4223644" y="1034993"/>
            <a:chExt cx="1094099" cy="1455000"/>
          </a:xfrm>
        </p:grpSpPr>
        <p:sp>
          <p:nvSpPr>
            <p:cNvPr id="59" name="Rectangle: Rounded Corners 17">
              <a:extLst>
                <a:ext uri="{FF2B5EF4-FFF2-40B4-BE49-F238E27FC236}">
                  <a16:creationId xmlns:a16="http://schemas.microsoft.com/office/drawing/2014/main" id="{87719730-7035-61C5-726C-3326D7B55346}"/>
                </a:ext>
              </a:extLst>
            </p:cNvPr>
            <p:cNvSpPr/>
            <p:nvPr/>
          </p:nvSpPr>
          <p:spPr>
            <a:xfrm>
              <a:off x="4223644" y="2215854"/>
              <a:ext cx="1070829" cy="274139"/>
            </a:xfrm>
            <a:prstGeom prst="roundRect">
              <a:avLst>
                <a:gd name="adj" fmla="val 5061"/>
              </a:avLst>
            </a:prstGeom>
            <a:ln w="19050">
              <a:noFill/>
            </a:ln>
          </p:spPr>
          <p:txBody>
            <a:bodyPr>
              <a:noAutofit/>
            </a:bodyPr>
            <a:lstStyle/>
            <a:p>
              <a:pPr algn="ctr" defTabSz="321114">
                <a:spcBef>
                  <a:spcPct val="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Web Crawler</a:t>
              </a:r>
            </a:p>
          </p:txBody>
        </p:sp>
        <p:grpSp>
          <p:nvGrpSpPr>
            <p:cNvPr id="6" name="Group 5">
              <a:extLst>
                <a:ext uri="{FF2B5EF4-FFF2-40B4-BE49-F238E27FC236}">
                  <a16:creationId xmlns:a16="http://schemas.microsoft.com/office/drawing/2014/main" id="{08455794-B523-4070-9929-992177148728}"/>
                </a:ext>
              </a:extLst>
            </p:cNvPr>
            <p:cNvGrpSpPr/>
            <p:nvPr/>
          </p:nvGrpSpPr>
          <p:grpSpPr>
            <a:xfrm>
              <a:off x="4246784" y="1034993"/>
              <a:ext cx="1070959" cy="1070959"/>
              <a:chOff x="4782789" y="1058698"/>
              <a:chExt cx="1070959" cy="1070959"/>
            </a:xfrm>
          </p:grpSpPr>
          <p:sp>
            <p:nvSpPr>
              <p:cNvPr id="67" name="Oval 66">
                <a:extLst>
                  <a:ext uri="{FF2B5EF4-FFF2-40B4-BE49-F238E27FC236}">
                    <a16:creationId xmlns:a16="http://schemas.microsoft.com/office/drawing/2014/main" id="{52A76DB7-6FC9-5110-8F14-28F6B5624D18}"/>
                  </a:ext>
                </a:extLst>
              </p:cNvPr>
              <p:cNvSpPr/>
              <p:nvPr/>
            </p:nvSpPr>
            <p:spPr>
              <a:xfrm>
                <a:off x="4782789" y="1058698"/>
                <a:ext cx="1070959" cy="1070959"/>
              </a:xfrm>
              <a:prstGeom prst="ellipse">
                <a:avLst/>
              </a:prstGeom>
              <a:noFill/>
              <a:ln w="19050">
                <a:gradFill>
                  <a:gsLst>
                    <a:gs pos="0">
                      <a:schemeClr val="accent4"/>
                    </a:gs>
                    <a:gs pos="100000">
                      <a:schemeClr val="accent5"/>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IN" sz="3200" dirty="0" err="1">
                  <a:solidFill>
                    <a:srgbClr val="FFFFFF"/>
                  </a:solidFill>
                  <a:latin typeface="Amazon Ember" panose="020F0502020204030204"/>
                </a:endParaRPr>
              </a:p>
            </p:txBody>
          </p:sp>
          <p:pic>
            <p:nvPicPr>
              <p:cNvPr id="1030" name="Picture 6" descr="Android 11.0">
                <a:extLst>
                  <a:ext uri="{FF2B5EF4-FFF2-40B4-BE49-F238E27FC236}">
                    <a16:creationId xmlns:a16="http://schemas.microsoft.com/office/drawing/2014/main" id="{D27BF293-17D1-4445-B06E-117611B91AF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14475" y="1311986"/>
                <a:ext cx="565145" cy="5651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6" name="Rectangle: Rounded Corners 17">
            <a:extLst>
              <a:ext uri="{FF2B5EF4-FFF2-40B4-BE49-F238E27FC236}">
                <a16:creationId xmlns:a16="http://schemas.microsoft.com/office/drawing/2014/main" id="{16558B02-5876-414B-88EF-61ECA46708B7}"/>
              </a:ext>
            </a:extLst>
          </p:cNvPr>
          <p:cNvSpPr/>
          <p:nvPr/>
        </p:nvSpPr>
        <p:spPr>
          <a:xfrm>
            <a:off x="389915" y="1294681"/>
            <a:ext cx="1534111" cy="370030"/>
          </a:xfrm>
          <a:prstGeom prst="roundRect">
            <a:avLst>
              <a:gd name="adj" fmla="val 5061"/>
            </a:avLst>
          </a:prstGeom>
          <a:ln w="19050">
            <a:noFill/>
          </a:ln>
        </p:spPr>
        <p:txBody>
          <a:bodyPr>
            <a:noAutofit/>
          </a:bodyPr>
          <a:lstStyle/>
          <a:p>
            <a:pPr algn="ctr" defTabSz="321114">
              <a:spcBef>
                <a:spcPct val="0"/>
              </a:spcBef>
            </a:pPr>
            <a:r>
              <a:rPr lang="en-US" sz="2000" b="1"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Data sources</a:t>
            </a:r>
          </a:p>
        </p:txBody>
      </p:sp>
      <p:sp>
        <p:nvSpPr>
          <p:cNvPr id="19" name="AutoShape 8" descr="File:Amazon icon.svg - Wikimedia Commons">
            <a:extLst>
              <a:ext uri="{FF2B5EF4-FFF2-40B4-BE49-F238E27FC236}">
                <a16:creationId xmlns:a16="http://schemas.microsoft.com/office/drawing/2014/main" id="{3DEF8D7F-8C2E-47E5-A996-5532CD2A5C5C}"/>
              </a:ext>
            </a:extLst>
          </p:cNvPr>
          <p:cNvSpPr>
            <a:spLocks noChangeAspect="1" noChangeArrowheads="1"/>
          </p:cNvSpPr>
          <p:nvPr/>
        </p:nvSpPr>
        <p:spPr bwMode="auto">
          <a:xfrm>
            <a:off x="605367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7D119137-1166-4B5D-846A-0B907E7C4572}"/>
              </a:ext>
            </a:extLst>
          </p:cNvPr>
          <p:cNvGrpSpPr/>
          <p:nvPr/>
        </p:nvGrpSpPr>
        <p:grpSpPr>
          <a:xfrm>
            <a:off x="2730855" y="2778991"/>
            <a:ext cx="3773513" cy="851226"/>
            <a:chOff x="2620785" y="2778991"/>
            <a:chExt cx="3773513" cy="851226"/>
          </a:xfrm>
        </p:grpSpPr>
        <p:sp>
          <p:nvSpPr>
            <p:cNvPr id="17" name="Rectangle: Rounded Corners 16">
              <a:extLst>
                <a:ext uri="{FF2B5EF4-FFF2-40B4-BE49-F238E27FC236}">
                  <a16:creationId xmlns:a16="http://schemas.microsoft.com/office/drawing/2014/main" id="{FB862ECD-E2F2-4FD6-B3A8-AD6995085034}"/>
                </a:ext>
              </a:extLst>
            </p:cNvPr>
            <p:cNvSpPr/>
            <p:nvPr/>
          </p:nvSpPr>
          <p:spPr>
            <a:xfrm>
              <a:off x="2620785" y="2778991"/>
              <a:ext cx="3773513" cy="851226"/>
            </a:xfrm>
            <a:prstGeom prst="roundRect">
              <a:avLst/>
            </a:prstGeom>
            <a:noFill/>
            <a:ln w="19050">
              <a:gradFill>
                <a:gsLst>
                  <a:gs pos="0">
                    <a:schemeClr val="accent3"/>
                  </a:gs>
                  <a:gs pos="100000">
                    <a:srgbClr val="38EF7D"/>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4687"/>
              <a:endParaRPr lang="en-US" sz="3200" dirty="0" err="1">
                <a:solidFill>
                  <a:srgbClr val="FFFFFF"/>
                </a:solidFill>
                <a:latin typeface="Amazon Ember" panose="020F0502020204030204"/>
              </a:endParaRPr>
            </a:p>
          </p:txBody>
        </p:sp>
        <p:sp>
          <p:nvSpPr>
            <p:cNvPr id="18" name="Rectangle 17">
              <a:extLst>
                <a:ext uri="{FF2B5EF4-FFF2-40B4-BE49-F238E27FC236}">
                  <a16:creationId xmlns:a16="http://schemas.microsoft.com/office/drawing/2014/main" id="{A121AD57-77C5-49E9-928A-2722C0B4A8C0}"/>
                </a:ext>
              </a:extLst>
            </p:cNvPr>
            <p:cNvSpPr/>
            <p:nvPr/>
          </p:nvSpPr>
          <p:spPr>
            <a:xfrm>
              <a:off x="3260070" y="2914118"/>
              <a:ext cx="3005263" cy="261610"/>
            </a:xfrm>
            <a:prstGeom prst="rect">
              <a:avLst/>
            </a:prstGeom>
            <a:ln w="19050">
              <a:noFill/>
            </a:ln>
          </p:spPr>
          <p:txBody>
            <a:bodyPr>
              <a:noAutofit/>
            </a:bodyPr>
            <a:lstStyle/>
            <a:p>
              <a:pPr defTabSz="321114">
                <a:spcBef>
                  <a:spcPts val="1200"/>
                </a:spcBef>
              </a:pPr>
              <a:r>
                <a:rPr lang="en-US" sz="1200" b="1"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Titan Text Embeddings v2 </a:t>
              </a:r>
            </a:p>
            <a:p>
              <a:pPr defTabSz="321114">
                <a:spcBef>
                  <a:spcPts val="120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By Amazon</a:t>
              </a:r>
            </a:p>
          </p:txBody>
        </p:sp>
        <p:pic>
          <p:nvPicPr>
            <p:cNvPr id="1036" name="Picture 12" descr="Amazon Flat Style Icon Vector Design Stock Vector Adobe, 51% OFF">
              <a:extLst>
                <a:ext uri="{FF2B5EF4-FFF2-40B4-BE49-F238E27FC236}">
                  <a16:creationId xmlns:a16="http://schemas.microsoft.com/office/drawing/2014/main" id="{26DF4483-27BF-4481-80B8-15E8E5B73AB9}"/>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0000" b="90000" l="10000" r="90000">
                          <a14:foregroundMark x1="38281" y1="67188" x2="48242" y2="70313"/>
                          <a14:foregroundMark x1="48242" y1="70313" x2="52148" y2="69922"/>
                          <a14:foregroundMark x1="73438" y1="60352" x2="74805" y2="63672"/>
                        </a14:backgroundRemoval>
                      </a14:imgEffect>
                    </a14:imgLayer>
                  </a14:imgProps>
                </a:ext>
                <a:ext uri="{28A0092B-C50C-407E-A947-70E740481C1C}">
                  <a14:useLocalDpi xmlns:a14="http://schemas.microsoft.com/office/drawing/2010/main" val="0"/>
                </a:ext>
              </a:extLst>
            </a:blip>
            <a:srcRect l="18043" t="13627" r="15788" b="23984"/>
            <a:stretch/>
          </p:blipFill>
          <p:spPr bwMode="auto">
            <a:xfrm>
              <a:off x="2727438" y="2925465"/>
              <a:ext cx="481430" cy="4539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CFF95712-C594-4519-BD78-05AD8D256AD3}"/>
              </a:ext>
            </a:extLst>
          </p:cNvPr>
          <p:cNvGrpSpPr/>
          <p:nvPr/>
        </p:nvGrpSpPr>
        <p:grpSpPr>
          <a:xfrm>
            <a:off x="2730855" y="3787733"/>
            <a:ext cx="3773513" cy="851226"/>
            <a:chOff x="2620785" y="3787733"/>
            <a:chExt cx="3773513" cy="851226"/>
          </a:xfrm>
        </p:grpSpPr>
        <p:sp>
          <p:nvSpPr>
            <p:cNvPr id="119" name="Rectangle: Rounded Corners 118">
              <a:extLst>
                <a:ext uri="{FF2B5EF4-FFF2-40B4-BE49-F238E27FC236}">
                  <a16:creationId xmlns:a16="http://schemas.microsoft.com/office/drawing/2014/main" id="{61B2DB95-2ED8-48C5-A77F-F52386CF0380}"/>
                </a:ext>
              </a:extLst>
            </p:cNvPr>
            <p:cNvSpPr/>
            <p:nvPr/>
          </p:nvSpPr>
          <p:spPr>
            <a:xfrm>
              <a:off x="2620785" y="3787733"/>
              <a:ext cx="3773513" cy="851226"/>
            </a:xfrm>
            <a:prstGeom prst="roundRect">
              <a:avLst/>
            </a:prstGeom>
            <a:noFill/>
            <a:ln w="19050">
              <a:gradFill>
                <a:gsLst>
                  <a:gs pos="0">
                    <a:schemeClr val="accent3"/>
                  </a:gs>
                  <a:gs pos="100000">
                    <a:srgbClr val="38EF7D"/>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34687"/>
              <a:endParaRPr lang="en-US" sz="3200" dirty="0" err="1">
                <a:solidFill>
                  <a:srgbClr val="FFFFFF"/>
                </a:solidFill>
                <a:latin typeface="Amazon Ember" panose="020F0502020204030204"/>
              </a:endParaRPr>
            </a:p>
          </p:txBody>
        </p:sp>
        <p:sp>
          <p:nvSpPr>
            <p:cNvPr id="140" name="Rectangle 139">
              <a:extLst>
                <a:ext uri="{FF2B5EF4-FFF2-40B4-BE49-F238E27FC236}">
                  <a16:creationId xmlns:a16="http://schemas.microsoft.com/office/drawing/2014/main" id="{3D860D08-ED7E-43DB-A64A-D2D7648878A3}"/>
                </a:ext>
              </a:extLst>
            </p:cNvPr>
            <p:cNvSpPr/>
            <p:nvPr/>
          </p:nvSpPr>
          <p:spPr>
            <a:xfrm>
              <a:off x="3206363" y="3904430"/>
              <a:ext cx="3005263" cy="261610"/>
            </a:xfrm>
            <a:prstGeom prst="rect">
              <a:avLst/>
            </a:prstGeom>
            <a:ln w="19050">
              <a:noFill/>
            </a:ln>
          </p:spPr>
          <p:txBody>
            <a:bodyPr>
              <a:noAutofit/>
            </a:bodyPr>
            <a:lstStyle/>
            <a:p>
              <a:pPr defTabSz="321114">
                <a:spcBef>
                  <a:spcPts val="1200"/>
                </a:spcBef>
              </a:pPr>
              <a:r>
                <a:rPr lang="en-US" sz="1200" b="1"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Titan Text Embeddings G1 – Text v1.2 </a:t>
              </a:r>
            </a:p>
            <a:p>
              <a:pPr defTabSz="321114">
                <a:spcBef>
                  <a:spcPts val="120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By Amazon</a:t>
              </a:r>
            </a:p>
          </p:txBody>
        </p:sp>
        <p:pic>
          <p:nvPicPr>
            <p:cNvPr id="143" name="Picture 12" descr="Amazon Flat Style Icon Vector Design Stock Vector Adobe, 51% OFF">
              <a:extLst>
                <a:ext uri="{FF2B5EF4-FFF2-40B4-BE49-F238E27FC236}">
                  <a16:creationId xmlns:a16="http://schemas.microsoft.com/office/drawing/2014/main" id="{140C0493-AA9B-4647-96EA-899D820AEB34}"/>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0000" b="90000" l="10000" r="90000">
                          <a14:foregroundMark x1="38281" y1="67188" x2="48242" y2="70313"/>
                          <a14:foregroundMark x1="48242" y1="70313" x2="52148" y2="69922"/>
                          <a14:foregroundMark x1="73438" y1="60352" x2="74805" y2="63672"/>
                        </a14:backgroundRemoval>
                      </a14:imgEffect>
                    </a14:imgLayer>
                  </a14:imgProps>
                </a:ext>
                <a:ext uri="{28A0092B-C50C-407E-A947-70E740481C1C}">
                  <a14:useLocalDpi xmlns:a14="http://schemas.microsoft.com/office/drawing/2010/main" val="0"/>
                </a:ext>
              </a:extLst>
            </a:blip>
            <a:srcRect l="18043" t="13627" r="15788" b="23984"/>
            <a:stretch/>
          </p:blipFill>
          <p:spPr bwMode="auto">
            <a:xfrm>
              <a:off x="2717547" y="3921116"/>
              <a:ext cx="481430" cy="4539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8FB1B9D-BAB1-42E4-960E-70109CAD0E45}"/>
              </a:ext>
            </a:extLst>
          </p:cNvPr>
          <p:cNvGrpSpPr/>
          <p:nvPr/>
        </p:nvGrpSpPr>
        <p:grpSpPr>
          <a:xfrm>
            <a:off x="6722392" y="2778961"/>
            <a:ext cx="3773513" cy="851226"/>
            <a:chOff x="6612322" y="2778961"/>
            <a:chExt cx="3773513" cy="851226"/>
          </a:xfrm>
        </p:grpSpPr>
        <p:sp>
          <p:nvSpPr>
            <p:cNvPr id="118" name="Rectangle: Rounded Corners 117">
              <a:extLst>
                <a:ext uri="{FF2B5EF4-FFF2-40B4-BE49-F238E27FC236}">
                  <a16:creationId xmlns:a16="http://schemas.microsoft.com/office/drawing/2014/main" id="{9BBD7B60-A2E6-4D40-B3EC-941603A5973F}"/>
                </a:ext>
              </a:extLst>
            </p:cNvPr>
            <p:cNvSpPr/>
            <p:nvPr/>
          </p:nvSpPr>
          <p:spPr>
            <a:xfrm>
              <a:off x="6612322" y="2778961"/>
              <a:ext cx="3773513" cy="851226"/>
            </a:xfrm>
            <a:prstGeom prst="roundRect">
              <a:avLst/>
            </a:prstGeom>
            <a:noFill/>
            <a:ln w="19050" cap="rnd">
              <a:gradFill flip="none" rotWithShape="1">
                <a:gsLst>
                  <a:gs pos="0">
                    <a:schemeClr val="accent6"/>
                  </a:gs>
                  <a:gs pos="100000">
                    <a:schemeClr val="accent3"/>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err="1">
                <a:solidFill>
                  <a:schemeClr val="bg1"/>
                </a:solidFill>
              </a:endParaRPr>
            </a:p>
          </p:txBody>
        </p:sp>
        <p:sp>
          <p:nvSpPr>
            <p:cNvPr id="141" name="Rectangle 140">
              <a:extLst>
                <a:ext uri="{FF2B5EF4-FFF2-40B4-BE49-F238E27FC236}">
                  <a16:creationId xmlns:a16="http://schemas.microsoft.com/office/drawing/2014/main" id="{5C24BA06-468E-47ED-B2F6-1F29EC2C4209}"/>
                </a:ext>
              </a:extLst>
            </p:cNvPr>
            <p:cNvSpPr/>
            <p:nvPr/>
          </p:nvSpPr>
          <p:spPr>
            <a:xfrm>
              <a:off x="7277448" y="2874454"/>
              <a:ext cx="3005263" cy="261610"/>
            </a:xfrm>
            <a:prstGeom prst="rect">
              <a:avLst/>
            </a:prstGeom>
            <a:ln w="19050">
              <a:noFill/>
            </a:ln>
          </p:spPr>
          <p:txBody>
            <a:bodyPr>
              <a:noAutofit/>
            </a:bodyPr>
            <a:lstStyle/>
            <a:p>
              <a:pPr defTabSz="321114">
                <a:spcBef>
                  <a:spcPts val="1200"/>
                </a:spcBef>
              </a:pPr>
              <a:r>
                <a:rPr lang="en-US" sz="1200" b="1"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Embed English v3</a:t>
              </a:r>
            </a:p>
            <a:p>
              <a:pPr defTabSz="321114">
                <a:spcBef>
                  <a:spcPts val="120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By Cohere</a:t>
              </a:r>
            </a:p>
          </p:txBody>
        </p:sp>
        <p:pic>
          <p:nvPicPr>
            <p:cNvPr id="1038" name="Picture 14" descr="Cohere Logo &amp; Brand Assets (SVG, PNG and vector) - Brandfetch">
              <a:extLst>
                <a:ext uri="{FF2B5EF4-FFF2-40B4-BE49-F238E27FC236}">
                  <a16:creationId xmlns:a16="http://schemas.microsoft.com/office/drawing/2014/main" id="{BEE867E4-D4EB-42D4-8E0A-7B6024F4126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8826" y="2942257"/>
              <a:ext cx="448870" cy="448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8B4CC54-13F8-4286-88F6-4EAA75EE2B1E}"/>
              </a:ext>
            </a:extLst>
          </p:cNvPr>
          <p:cNvGrpSpPr/>
          <p:nvPr/>
        </p:nvGrpSpPr>
        <p:grpSpPr>
          <a:xfrm>
            <a:off x="6722391" y="3791663"/>
            <a:ext cx="3773513" cy="851226"/>
            <a:chOff x="6612321" y="3791663"/>
            <a:chExt cx="3773513" cy="851226"/>
          </a:xfrm>
        </p:grpSpPr>
        <p:grpSp>
          <p:nvGrpSpPr>
            <p:cNvPr id="30" name="Group 29">
              <a:extLst>
                <a:ext uri="{FF2B5EF4-FFF2-40B4-BE49-F238E27FC236}">
                  <a16:creationId xmlns:a16="http://schemas.microsoft.com/office/drawing/2014/main" id="{B7518560-851C-4EBA-9680-202F93037501}"/>
                </a:ext>
              </a:extLst>
            </p:cNvPr>
            <p:cNvGrpSpPr/>
            <p:nvPr/>
          </p:nvGrpSpPr>
          <p:grpSpPr>
            <a:xfrm>
              <a:off x="6612321" y="3791663"/>
              <a:ext cx="3773513" cy="851226"/>
              <a:chOff x="6612321" y="3791663"/>
              <a:chExt cx="3773513" cy="851226"/>
            </a:xfrm>
          </p:grpSpPr>
          <p:sp>
            <p:nvSpPr>
              <p:cNvPr id="120" name="Rectangle: Rounded Corners 119">
                <a:extLst>
                  <a:ext uri="{FF2B5EF4-FFF2-40B4-BE49-F238E27FC236}">
                    <a16:creationId xmlns:a16="http://schemas.microsoft.com/office/drawing/2014/main" id="{99BCA208-9374-4A52-8287-89B85DD4BDAD}"/>
                  </a:ext>
                </a:extLst>
              </p:cNvPr>
              <p:cNvSpPr/>
              <p:nvPr/>
            </p:nvSpPr>
            <p:spPr>
              <a:xfrm>
                <a:off x="6612321" y="3791663"/>
                <a:ext cx="3773513" cy="851226"/>
              </a:xfrm>
              <a:prstGeom prst="roundRect">
                <a:avLst/>
              </a:prstGeom>
              <a:noFill/>
              <a:ln w="19050" cap="rnd">
                <a:gradFill flip="none" rotWithShape="1">
                  <a:gsLst>
                    <a:gs pos="0">
                      <a:schemeClr val="accent6"/>
                    </a:gs>
                    <a:gs pos="100000">
                      <a:schemeClr val="accent3"/>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42" name="Rectangle 141">
                <a:extLst>
                  <a:ext uri="{FF2B5EF4-FFF2-40B4-BE49-F238E27FC236}">
                    <a16:creationId xmlns:a16="http://schemas.microsoft.com/office/drawing/2014/main" id="{B632488C-3AA9-4BF0-B920-25832F0CD327}"/>
                  </a:ext>
                </a:extLst>
              </p:cNvPr>
              <p:cNvSpPr/>
              <p:nvPr/>
            </p:nvSpPr>
            <p:spPr>
              <a:xfrm>
                <a:off x="7277448" y="3882315"/>
                <a:ext cx="3005263" cy="261610"/>
              </a:xfrm>
              <a:prstGeom prst="rect">
                <a:avLst/>
              </a:prstGeom>
              <a:ln w="19050">
                <a:noFill/>
              </a:ln>
            </p:spPr>
            <p:txBody>
              <a:bodyPr>
                <a:noAutofit/>
              </a:bodyPr>
              <a:lstStyle/>
              <a:p>
                <a:pPr defTabSz="321114">
                  <a:spcBef>
                    <a:spcPts val="1200"/>
                  </a:spcBef>
                </a:pPr>
                <a:r>
                  <a:rPr lang="en-US" sz="1200" b="1"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Embed Multilingual v3</a:t>
                </a:r>
              </a:p>
              <a:p>
                <a:pPr defTabSz="321114">
                  <a:spcBef>
                    <a:spcPts val="1200"/>
                  </a:spcBef>
                </a:pPr>
                <a:r>
                  <a:rPr lang="en-US" sz="11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By Cohere</a:t>
                </a:r>
              </a:p>
            </p:txBody>
          </p:sp>
        </p:grpSp>
        <p:pic>
          <p:nvPicPr>
            <p:cNvPr id="144" name="Picture 14" descr="Cohere Logo &amp; Brand Assets (SVG, PNG and vector) - Brandfetch">
              <a:extLst>
                <a:ext uri="{FF2B5EF4-FFF2-40B4-BE49-F238E27FC236}">
                  <a16:creationId xmlns:a16="http://schemas.microsoft.com/office/drawing/2014/main" id="{0ADB0EF6-5F13-45FF-A2FC-B0EFCD9F78B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55441" y="3933372"/>
              <a:ext cx="448870" cy="448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018E89EB-5AC8-4F11-AD7A-43C2CD2DC39A}"/>
              </a:ext>
            </a:extLst>
          </p:cNvPr>
          <p:cNvGrpSpPr/>
          <p:nvPr/>
        </p:nvGrpSpPr>
        <p:grpSpPr>
          <a:xfrm>
            <a:off x="266177" y="2542833"/>
            <a:ext cx="1781588" cy="1144892"/>
            <a:chOff x="266177" y="2542833"/>
            <a:chExt cx="1781588" cy="1144892"/>
          </a:xfrm>
        </p:grpSpPr>
        <p:sp>
          <p:nvSpPr>
            <p:cNvPr id="117" name="Rectangle: Rounded Corners 17">
              <a:extLst>
                <a:ext uri="{FF2B5EF4-FFF2-40B4-BE49-F238E27FC236}">
                  <a16:creationId xmlns:a16="http://schemas.microsoft.com/office/drawing/2014/main" id="{2B0290AA-F8C3-4E84-A191-03473B3B4A86}"/>
                </a:ext>
              </a:extLst>
            </p:cNvPr>
            <p:cNvSpPr/>
            <p:nvPr/>
          </p:nvSpPr>
          <p:spPr>
            <a:xfrm>
              <a:off x="266177" y="3317695"/>
              <a:ext cx="1781588" cy="370030"/>
            </a:xfrm>
            <a:prstGeom prst="roundRect">
              <a:avLst>
                <a:gd name="adj" fmla="val 5061"/>
              </a:avLst>
            </a:prstGeom>
            <a:ln w="19050">
              <a:noFill/>
            </a:ln>
          </p:spPr>
          <p:txBody>
            <a:bodyPr>
              <a:noAutofit/>
            </a:bodyPr>
            <a:lstStyle/>
            <a:p>
              <a:pPr algn="ctr" defTabSz="321114">
                <a:spcBef>
                  <a:spcPct val="0"/>
                </a:spcBef>
              </a:pPr>
              <a:r>
                <a:rPr lang="en-US" sz="2000" b="1"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Embeddings</a:t>
              </a:r>
            </a:p>
            <a:p>
              <a:pPr algn="ctr" defTabSz="321114">
                <a:spcBef>
                  <a:spcPct val="0"/>
                </a:spcBef>
              </a:pPr>
              <a:r>
                <a:rPr lang="en-US" sz="2000" b="1"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model</a:t>
              </a:r>
            </a:p>
          </p:txBody>
        </p:sp>
        <p:pic>
          <p:nvPicPr>
            <p:cNvPr id="145" name="Graphic 144">
              <a:extLst>
                <a:ext uri="{FF2B5EF4-FFF2-40B4-BE49-F238E27FC236}">
                  <a16:creationId xmlns:a16="http://schemas.microsoft.com/office/drawing/2014/main" id="{415D14BC-AAB1-4BD4-B977-4C02FC63EB0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5400000">
              <a:off x="1029225" y="2542833"/>
              <a:ext cx="228600" cy="228600"/>
            </a:xfrm>
            <a:prstGeom prst="rect">
              <a:avLst/>
            </a:prstGeom>
          </p:spPr>
        </p:pic>
      </p:grpSp>
      <p:grpSp>
        <p:nvGrpSpPr>
          <p:cNvPr id="34" name="Group 33">
            <a:extLst>
              <a:ext uri="{FF2B5EF4-FFF2-40B4-BE49-F238E27FC236}">
                <a16:creationId xmlns:a16="http://schemas.microsoft.com/office/drawing/2014/main" id="{9AE2B831-A234-4622-BBB5-ACB214FE3369}"/>
              </a:ext>
            </a:extLst>
          </p:cNvPr>
          <p:cNvGrpSpPr/>
          <p:nvPr/>
        </p:nvGrpSpPr>
        <p:grpSpPr>
          <a:xfrm>
            <a:off x="199356" y="4549665"/>
            <a:ext cx="11505290" cy="960755"/>
            <a:chOff x="199356" y="4549665"/>
            <a:chExt cx="11505290" cy="960755"/>
          </a:xfrm>
        </p:grpSpPr>
        <p:cxnSp>
          <p:nvCxnSpPr>
            <p:cNvPr id="109" name="Straight Connector 108">
              <a:extLst>
                <a:ext uri="{FF2B5EF4-FFF2-40B4-BE49-F238E27FC236}">
                  <a16:creationId xmlns:a16="http://schemas.microsoft.com/office/drawing/2014/main" id="{F3574694-93C3-4952-B006-D47DA2DEAD2F}"/>
                </a:ext>
              </a:extLst>
            </p:cNvPr>
            <p:cNvCxnSpPr>
              <a:cxnSpLocks/>
            </p:cNvCxnSpPr>
            <p:nvPr/>
          </p:nvCxnSpPr>
          <p:spPr>
            <a:xfrm flipH="1">
              <a:off x="1651000" y="4742520"/>
              <a:ext cx="10053646" cy="0"/>
            </a:xfrm>
            <a:prstGeom prst="line">
              <a:avLst/>
            </a:prstGeom>
            <a:ln w="19050" cap="rnd">
              <a:gradFill flip="none" rotWithShape="1">
                <a:gsLst>
                  <a:gs pos="0">
                    <a:srgbClr val="2074D5"/>
                  </a:gs>
                  <a:gs pos="100000">
                    <a:srgbClr val="38EF7D"/>
                  </a:gs>
                </a:gsLst>
                <a:lin ang="0" scaled="1"/>
                <a:tileRect/>
              </a:gradFill>
              <a:round/>
              <a:tailEnd type="none" w="med" len="sm"/>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F54D611-7757-4F18-8785-F7B0F3A1A83B}"/>
                </a:ext>
              </a:extLst>
            </p:cNvPr>
            <p:cNvGrpSpPr/>
            <p:nvPr/>
          </p:nvGrpSpPr>
          <p:grpSpPr>
            <a:xfrm>
              <a:off x="199356" y="4549665"/>
              <a:ext cx="1781588" cy="960755"/>
              <a:chOff x="199356" y="4549665"/>
              <a:chExt cx="1781588" cy="960755"/>
            </a:xfrm>
          </p:grpSpPr>
          <p:sp>
            <p:nvSpPr>
              <p:cNvPr id="115" name="Rectangle: Rounded Corners 17">
                <a:extLst>
                  <a:ext uri="{FF2B5EF4-FFF2-40B4-BE49-F238E27FC236}">
                    <a16:creationId xmlns:a16="http://schemas.microsoft.com/office/drawing/2014/main" id="{DF3B548E-CB65-4DF4-832B-E1CD17BB1331}"/>
                  </a:ext>
                </a:extLst>
              </p:cNvPr>
              <p:cNvSpPr/>
              <p:nvPr/>
            </p:nvSpPr>
            <p:spPr>
              <a:xfrm>
                <a:off x="199356" y="5140390"/>
                <a:ext cx="1781588" cy="370030"/>
              </a:xfrm>
              <a:prstGeom prst="roundRect">
                <a:avLst>
                  <a:gd name="adj" fmla="val 5061"/>
                </a:avLst>
              </a:prstGeom>
              <a:ln w="19050">
                <a:noFill/>
              </a:ln>
            </p:spPr>
            <p:txBody>
              <a:bodyPr>
                <a:noAutofit/>
              </a:bodyPr>
              <a:lstStyle/>
              <a:p>
                <a:pPr algn="ctr" defTabSz="321114">
                  <a:spcBef>
                    <a:spcPct val="0"/>
                  </a:spcBef>
                </a:pPr>
                <a:r>
                  <a:rPr lang="en-US" sz="2000" b="1"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Vector database</a:t>
                </a:r>
              </a:p>
            </p:txBody>
          </p:sp>
          <p:pic>
            <p:nvPicPr>
              <p:cNvPr id="146" name="Graphic 145">
                <a:extLst>
                  <a:ext uri="{FF2B5EF4-FFF2-40B4-BE49-F238E27FC236}">
                    <a16:creationId xmlns:a16="http://schemas.microsoft.com/office/drawing/2014/main" id="{C72E14CE-E8F7-4BA8-BD5F-A86C1D90C3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5400000">
                <a:off x="975850" y="4549665"/>
                <a:ext cx="228600" cy="228600"/>
              </a:xfrm>
              <a:prstGeom prst="rect">
                <a:avLst/>
              </a:prstGeom>
            </p:spPr>
          </p:pic>
        </p:grpSp>
      </p:grpSp>
    </p:spTree>
    <p:extLst>
      <p:ext uri="{BB962C8B-B14F-4D97-AF65-F5344CB8AC3E}">
        <p14:creationId xmlns:p14="http://schemas.microsoft.com/office/powerpoint/2010/main" val="342720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par>
                          <p:cTn id="58" fill="hold">
                            <p:stCondLst>
                              <p:cond delay="1500"/>
                            </p:stCondLst>
                            <p:childTnLst>
                              <p:par>
                                <p:cTn id="59" presetID="10" presetClass="entr" presetSubtype="0" fill="hold" nodeType="after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fade">
                                      <p:cBhvr>
                                        <p:cTn id="61" dur="500"/>
                                        <p:tgtEl>
                                          <p:spTgt spid="100"/>
                                        </p:tgtEl>
                                      </p:cBhvr>
                                    </p:animEffec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D795-5DD9-B6C7-A6D1-5E5457071A8A}"/>
              </a:ext>
            </a:extLst>
          </p:cNvPr>
          <p:cNvSpPr>
            <a:spLocks noGrp="1"/>
          </p:cNvSpPr>
          <p:nvPr>
            <p:ph type="title"/>
          </p:nvPr>
        </p:nvSpPr>
        <p:spPr/>
        <p:txBody>
          <a:bodyPr/>
          <a:lstStyle/>
          <a:p>
            <a:r>
              <a:rPr lang="en-US" sz="3600" dirty="0"/>
              <a:t>Tool 2: </a:t>
            </a:r>
            <a:r>
              <a:rPr lang="en-US" sz="3600" b="0" dirty="0"/>
              <a:t> </a:t>
            </a:r>
            <a:r>
              <a:rPr lang="en-US" sz="3600" dirty="0"/>
              <a:t>Generate </a:t>
            </a:r>
            <a:r>
              <a:rPr lang="en-US" sz="3600" dirty="0" err="1"/>
              <a:t>IaC</a:t>
            </a:r>
            <a:endParaRPr lang="en-US" sz="3600" dirty="0"/>
          </a:p>
        </p:txBody>
      </p:sp>
      <p:sp>
        <p:nvSpPr>
          <p:cNvPr id="127" name="Rectangle 126">
            <a:extLst>
              <a:ext uri="{FF2B5EF4-FFF2-40B4-BE49-F238E27FC236}">
                <a16:creationId xmlns:a16="http://schemas.microsoft.com/office/drawing/2014/main" id="{3FF67E9D-F8BF-49F0-A29E-4460D3BFE42A}"/>
              </a:ext>
            </a:extLst>
          </p:cNvPr>
          <p:cNvSpPr/>
          <p:nvPr/>
        </p:nvSpPr>
        <p:spPr>
          <a:xfrm>
            <a:off x="3087925" y="1094284"/>
            <a:ext cx="4479659" cy="5152906"/>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err="1">
              <a:solidFill>
                <a:schemeClr val="bg1"/>
              </a:solidFill>
            </a:endParaRPr>
          </a:p>
        </p:txBody>
      </p:sp>
      <p:grpSp>
        <p:nvGrpSpPr>
          <p:cNvPr id="133" name="Group 132">
            <a:extLst>
              <a:ext uri="{FF2B5EF4-FFF2-40B4-BE49-F238E27FC236}">
                <a16:creationId xmlns:a16="http://schemas.microsoft.com/office/drawing/2014/main" id="{A427A26C-E237-41F8-9585-610BE2D93AC2}"/>
              </a:ext>
            </a:extLst>
          </p:cNvPr>
          <p:cNvGrpSpPr/>
          <p:nvPr/>
        </p:nvGrpSpPr>
        <p:grpSpPr>
          <a:xfrm>
            <a:off x="1241312" y="2706046"/>
            <a:ext cx="1109517" cy="955888"/>
            <a:chOff x="5610344" y="1866942"/>
            <a:chExt cx="735662" cy="570615"/>
          </a:xfrm>
        </p:grpSpPr>
        <p:grpSp>
          <p:nvGrpSpPr>
            <p:cNvPr id="137" name="Graphic 18">
              <a:extLst>
                <a:ext uri="{FF2B5EF4-FFF2-40B4-BE49-F238E27FC236}">
                  <a16:creationId xmlns:a16="http://schemas.microsoft.com/office/drawing/2014/main" id="{6BBD380A-0DA1-458A-917E-3604921D70D8}"/>
                </a:ext>
              </a:extLst>
            </p:cNvPr>
            <p:cNvGrpSpPr/>
            <p:nvPr/>
          </p:nvGrpSpPr>
          <p:grpSpPr>
            <a:xfrm>
              <a:off x="5672963" y="1866942"/>
              <a:ext cx="496385" cy="570615"/>
              <a:chOff x="6215194" y="1890080"/>
              <a:chExt cx="496385" cy="570615"/>
            </a:xfrm>
            <a:noFill/>
          </p:grpSpPr>
          <p:sp>
            <p:nvSpPr>
              <p:cNvPr id="162" name="Freeform: Shape 260">
                <a:extLst>
                  <a:ext uri="{FF2B5EF4-FFF2-40B4-BE49-F238E27FC236}">
                    <a16:creationId xmlns:a16="http://schemas.microsoft.com/office/drawing/2014/main" id="{3161B215-E83B-4166-A3D1-8F11EE4E1343}"/>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6" name="Freeform: Shape 261">
                <a:extLst>
                  <a:ext uri="{FF2B5EF4-FFF2-40B4-BE49-F238E27FC236}">
                    <a16:creationId xmlns:a16="http://schemas.microsoft.com/office/drawing/2014/main" id="{980BD654-87A1-4A3E-A48B-F6CFFBAD37D4}"/>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7" name="Freeform: Shape 262">
                <a:extLst>
                  <a:ext uri="{FF2B5EF4-FFF2-40B4-BE49-F238E27FC236}">
                    <a16:creationId xmlns:a16="http://schemas.microsoft.com/office/drawing/2014/main" id="{43368610-8769-4D8E-A47A-8935F4C1C25B}"/>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8" name="Freeform: Shape 263">
                <a:extLst>
                  <a:ext uri="{FF2B5EF4-FFF2-40B4-BE49-F238E27FC236}">
                    <a16:creationId xmlns:a16="http://schemas.microsoft.com/office/drawing/2014/main" id="{2E69C266-ADDE-4522-ABF1-847D790793F9}"/>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9" name="Freeform: Shape 264">
                <a:extLst>
                  <a:ext uri="{FF2B5EF4-FFF2-40B4-BE49-F238E27FC236}">
                    <a16:creationId xmlns:a16="http://schemas.microsoft.com/office/drawing/2014/main" id="{1A72A147-839F-4B0C-AC33-BD873A699D85}"/>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0" name="Freeform: Shape 265">
                <a:extLst>
                  <a:ext uri="{FF2B5EF4-FFF2-40B4-BE49-F238E27FC236}">
                    <a16:creationId xmlns:a16="http://schemas.microsoft.com/office/drawing/2014/main" id="{2EBA988F-E33D-4083-AF4C-193BA32A5509}"/>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1" name="Freeform: Shape 266">
                <a:extLst>
                  <a:ext uri="{FF2B5EF4-FFF2-40B4-BE49-F238E27FC236}">
                    <a16:creationId xmlns:a16="http://schemas.microsoft.com/office/drawing/2014/main" id="{701A0E29-00E2-4859-9269-164E56BB7A19}"/>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2" name="Freeform: Shape 267">
                <a:extLst>
                  <a:ext uri="{FF2B5EF4-FFF2-40B4-BE49-F238E27FC236}">
                    <a16:creationId xmlns:a16="http://schemas.microsoft.com/office/drawing/2014/main" id="{1EC44647-190D-4E95-8C41-B53BB1BC5DCA}"/>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3" name="Freeform: Shape 268">
                <a:extLst>
                  <a:ext uri="{FF2B5EF4-FFF2-40B4-BE49-F238E27FC236}">
                    <a16:creationId xmlns:a16="http://schemas.microsoft.com/office/drawing/2014/main" id="{820D1670-8A19-44F0-859E-15EE88B6CAA4}"/>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4" name="Freeform: Shape 269">
                <a:extLst>
                  <a:ext uri="{FF2B5EF4-FFF2-40B4-BE49-F238E27FC236}">
                    <a16:creationId xmlns:a16="http://schemas.microsoft.com/office/drawing/2014/main" id="{F78D7422-ACCF-4B73-9F14-0B675FB184AF}"/>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39" name="Graphic 18">
              <a:extLst>
                <a:ext uri="{FF2B5EF4-FFF2-40B4-BE49-F238E27FC236}">
                  <a16:creationId xmlns:a16="http://schemas.microsoft.com/office/drawing/2014/main" id="{2320B885-84BF-4BF4-93E8-BC9D6F291A77}"/>
                </a:ext>
              </a:extLst>
            </p:cNvPr>
            <p:cNvGrpSpPr/>
            <p:nvPr/>
          </p:nvGrpSpPr>
          <p:grpSpPr>
            <a:xfrm>
              <a:off x="5872840" y="2023728"/>
              <a:ext cx="252965" cy="298130"/>
              <a:chOff x="6415071" y="2046866"/>
              <a:chExt cx="252965" cy="298130"/>
            </a:xfrm>
            <a:noFill/>
          </p:grpSpPr>
          <p:sp>
            <p:nvSpPr>
              <p:cNvPr id="149" name="Freeform: Shape 255">
                <a:extLst>
                  <a:ext uri="{FF2B5EF4-FFF2-40B4-BE49-F238E27FC236}">
                    <a16:creationId xmlns:a16="http://schemas.microsoft.com/office/drawing/2014/main" id="{A47C7487-6236-449B-AEF8-7DB493FAE7EC}"/>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52" name="Freeform: Shape 256">
                <a:extLst>
                  <a:ext uri="{FF2B5EF4-FFF2-40B4-BE49-F238E27FC236}">
                    <a16:creationId xmlns:a16="http://schemas.microsoft.com/office/drawing/2014/main" id="{F0AF48CE-4483-4A84-96D8-CF92C8DCA242}"/>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53" name="Freeform: Shape 257">
                <a:extLst>
                  <a:ext uri="{FF2B5EF4-FFF2-40B4-BE49-F238E27FC236}">
                    <a16:creationId xmlns:a16="http://schemas.microsoft.com/office/drawing/2014/main" id="{4B90E027-D5BB-4833-A5AE-3F4F0B27F2C4}"/>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54" name="Freeform: Shape 258">
                <a:extLst>
                  <a:ext uri="{FF2B5EF4-FFF2-40B4-BE49-F238E27FC236}">
                    <a16:creationId xmlns:a16="http://schemas.microsoft.com/office/drawing/2014/main" id="{2D15888D-BBA2-4083-879B-A6CB38DB76DC}"/>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55" name="Freeform: Shape 259">
                <a:extLst>
                  <a:ext uri="{FF2B5EF4-FFF2-40B4-BE49-F238E27FC236}">
                    <a16:creationId xmlns:a16="http://schemas.microsoft.com/office/drawing/2014/main" id="{00263495-99A9-475F-9FC1-1754C5F18383}"/>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40" name="Graphic 18">
              <a:extLst>
                <a:ext uri="{FF2B5EF4-FFF2-40B4-BE49-F238E27FC236}">
                  <a16:creationId xmlns:a16="http://schemas.microsoft.com/office/drawing/2014/main" id="{62E2E320-B6FB-4838-91AC-C5EAED5B32F6}"/>
                </a:ext>
              </a:extLst>
            </p:cNvPr>
            <p:cNvGrpSpPr/>
            <p:nvPr/>
          </p:nvGrpSpPr>
          <p:grpSpPr>
            <a:xfrm>
              <a:off x="6154419" y="2027842"/>
              <a:ext cx="191587" cy="274940"/>
              <a:chOff x="6696650" y="2050980"/>
              <a:chExt cx="191587" cy="274940"/>
            </a:xfrm>
            <a:noFill/>
          </p:grpSpPr>
          <p:sp>
            <p:nvSpPr>
              <p:cNvPr id="142" name="Freeform: Shape 248">
                <a:extLst>
                  <a:ext uri="{FF2B5EF4-FFF2-40B4-BE49-F238E27FC236}">
                    <a16:creationId xmlns:a16="http://schemas.microsoft.com/office/drawing/2014/main" id="{8571DBA3-AED8-44F0-9860-F1D76A30AEA1}"/>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3" name="Freeform: Shape 249">
                <a:extLst>
                  <a:ext uri="{FF2B5EF4-FFF2-40B4-BE49-F238E27FC236}">
                    <a16:creationId xmlns:a16="http://schemas.microsoft.com/office/drawing/2014/main" id="{BFB3F92A-9F08-4ABC-8B20-D3ED28D016BE}"/>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4" name="Freeform: Shape 250">
                <a:extLst>
                  <a:ext uri="{FF2B5EF4-FFF2-40B4-BE49-F238E27FC236}">
                    <a16:creationId xmlns:a16="http://schemas.microsoft.com/office/drawing/2014/main" id="{D39B1829-BCA1-42A0-9B19-F5124532000A}"/>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5" name="Freeform: Shape 251">
                <a:extLst>
                  <a:ext uri="{FF2B5EF4-FFF2-40B4-BE49-F238E27FC236}">
                    <a16:creationId xmlns:a16="http://schemas.microsoft.com/office/drawing/2014/main" id="{E27B0C99-0F09-4C64-BA7E-4E9B2A4AB132}"/>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6" name="Freeform: Shape 252">
                <a:extLst>
                  <a:ext uri="{FF2B5EF4-FFF2-40B4-BE49-F238E27FC236}">
                    <a16:creationId xmlns:a16="http://schemas.microsoft.com/office/drawing/2014/main" id="{BF3431DB-EB86-4FAF-82D7-C6CE3E5D51D2}"/>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7" name="Freeform: Shape 253">
                <a:extLst>
                  <a:ext uri="{FF2B5EF4-FFF2-40B4-BE49-F238E27FC236}">
                    <a16:creationId xmlns:a16="http://schemas.microsoft.com/office/drawing/2014/main" id="{609AD5BF-7B85-4973-82A5-1799734AC87D}"/>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8" name="Freeform: Shape 254">
                <a:extLst>
                  <a:ext uri="{FF2B5EF4-FFF2-40B4-BE49-F238E27FC236}">
                    <a16:creationId xmlns:a16="http://schemas.microsoft.com/office/drawing/2014/main" id="{33E89E72-B501-47EE-A0BB-89EF9BBA34C4}"/>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141" name="Freeform: Shape 247">
              <a:extLst>
                <a:ext uri="{FF2B5EF4-FFF2-40B4-BE49-F238E27FC236}">
                  <a16:creationId xmlns:a16="http://schemas.microsoft.com/office/drawing/2014/main" id="{3C6EC90D-1C08-4F12-BFC1-BFF2930ABDF5}"/>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195" name="TextBox 194">
            <a:extLst>
              <a:ext uri="{FF2B5EF4-FFF2-40B4-BE49-F238E27FC236}">
                <a16:creationId xmlns:a16="http://schemas.microsoft.com/office/drawing/2014/main" id="{13080813-FE5B-42B5-95F0-E6558B6BA1FF}"/>
              </a:ext>
            </a:extLst>
          </p:cNvPr>
          <p:cNvSpPr txBox="1"/>
          <p:nvPr/>
        </p:nvSpPr>
        <p:spPr>
          <a:xfrm>
            <a:off x="832803" y="3847228"/>
            <a:ext cx="1985398" cy="584775"/>
          </a:xfrm>
          <a:prstGeom prst="rect">
            <a:avLst/>
          </a:prstGeom>
          <a:noFill/>
        </p:spPr>
        <p:txBody>
          <a:bodyPr wrap="square" lIns="0" rIns="0" rtlCol="0">
            <a:spAutoFit/>
          </a:bodyPr>
          <a:lstStyle/>
          <a:p>
            <a:pPr algn="ctr"/>
            <a:r>
              <a:rPr lang="en-US" sz="1600" dirty="0">
                <a:solidFill>
                  <a:srgbClr val="38EF7D"/>
                </a:solidFill>
              </a:rPr>
              <a:t>Solutions Architect Agent</a:t>
            </a:r>
          </a:p>
        </p:txBody>
      </p:sp>
      <p:sp>
        <p:nvSpPr>
          <p:cNvPr id="196" name="TextBox 195">
            <a:extLst>
              <a:ext uri="{FF2B5EF4-FFF2-40B4-BE49-F238E27FC236}">
                <a16:creationId xmlns:a16="http://schemas.microsoft.com/office/drawing/2014/main" id="{BF0683E1-DD93-4F14-B109-4FC62958FDC8}"/>
              </a:ext>
            </a:extLst>
          </p:cNvPr>
          <p:cNvSpPr txBox="1"/>
          <p:nvPr/>
        </p:nvSpPr>
        <p:spPr>
          <a:xfrm>
            <a:off x="5157218" y="3146743"/>
            <a:ext cx="2019198" cy="307777"/>
          </a:xfrm>
          <a:prstGeom prst="rect">
            <a:avLst/>
          </a:prstGeom>
          <a:noFill/>
        </p:spPr>
        <p:txBody>
          <a:bodyPr wrap="square" lIns="0" rIns="0" rtlCol="0">
            <a:spAutoFit/>
          </a:bodyPr>
          <a:lstStyle>
            <a:defPPr>
              <a:defRPr lang="en-US"/>
            </a:defPPr>
            <a:lvl1pPr algn="ctr">
              <a:defRPr sz="1600">
                <a:solidFill>
                  <a:srgbClr val="38EF7D"/>
                </a:solidFill>
              </a:defRPr>
            </a:lvl1pPr>
          </a:lstStyle>
          <a:p>
            <a:r>
              <a:rPr lang="en-US" sz="1400" dirty="0"/>
              <a:t>Tool 2: Generate </a:t>
            </a:r>
            <a:r>
              <a:rPr lang="en-US" sz="1400" dirty="0" err="1"/>
              <a:t>IaC</a:t>
            </a:r>
            <a:endParaRPr lang="en-US" sz="1400" dirty="0"/>
          </a:p>
        </p:txBody>
      </p:sp>
      <p:sp>
        <p:nvSpPr>
          <p:cNvPr id="198" name="TextBox 197">
            <a:extLst>
              <a:ext uri="{FF2B5EF4-FFF2-40B4-BE49-F238E27FC236}">
                <a16:creationId xmlns:a16="http://schemas.microsoft.com/office/drawing/2014/main" id="{F642FA39-E973-4F1D-A21A-CBD4E011CE2E}"/>
              </a:ext>
            </a:extLst>
          </p:cNvPr>
          <p:cNvSpPr txBox="1"/>
          <p:nvPr/>
        </p:nvSpPr>
        <p:spPr>
          <a:xfrm>
            <a:off x="4893038" y="1383326"/>
            <a:ext cx="2348343" cy="307777"/>
          </a:xfrm>
          <a:prstGeom prst="rect">
            <a:avLst/>
          </a:prstGeom>
          <a:noFill/>
        </p:spPr>
        <p:txBody>
          <a:bodyPr wrap="square" lIns="0" rIns="0" rtlCol="0">
            <a:spAutoFit/>
          </a:bodyPr>
          <a:lstStyle/>
          <a:p>
            <a:pPr algn="ctr"/>
            <a:r>
              <a:rPr lang="en-US" sz="1400" dirty="0">
                <a:solidFill>
                  <a:srgbClr val="38EF7D"/>
                </a:solidFill>
              </a:rPr>
              <a:t>Tool 1: SA</a:t>
            </a:r>
            <a:r>
              <a:rPr lang="en-US" sz="1400" dirty="0">
                <a:solidFill>
                  <a:schemeClr val="accent4"/>
                </a:solidFill>
              </a:rPr>
              <a:t> </a:t>
            </a:r>
            <a:r>
              <a:rPr lang="en-US" sz="1400" dirty="0">
                <a:solidFill>
                  <a:srgbClr val="38EF7D"/>
                </a:solidFill>
              </a:rPr>
              <a:t>Q&amp;A</a:t>
            </a:r>
          </a:p>
        </p:txBody>
      </p:sp>
      <p:grpSp>
        <p:nvGrpSpPr>
          <p:cNvPr id="199" name="Graphic 1959">
            <a:extLst>
              <a:ext uri="{FF2B5EF4-FFF2-40B4-BE49-F238E27FC236}">
                <a16:creationId xmlns:a16="http://schemas.microsoft.com/office/drawing/2014/main" id="{14F6A86A-453D-4141-BCCF-1C43ED116D6D}"/>
              </a:ext>
            </a:extLst>
          </p:cNvPr>
          <p:cNvGrpSpPr/>
          <p:nvPr/>
        </p:nvGrpSpPr>
        <p:grpSpPr>
          <a:xfrm>
            <a:off x="5751379" y="1727824"/>
            <a:ext cx="709733" cy="693477"/>
            <a:chOff x="2106490" y="758377"/>
            <a:chExt cx="471991" cy="577656"/>
          </a:xfrm>
          <a:noFill/>
        </p:grpSpPr>
        <p:grpSp>
          <p:nvGrpSpPr>
            <p:cNvPr id="200" name="Graphic 1959">
              <a:extLst>
                <a:ext uri="{FF2B5EF4-FFF2-40B4-BE49-F238E27FC236}">
                  <a16:creationId xmlns:a16="http://schemas.microsoft.com/office/drawing/2014/main" id="{172BED84-1F76-44FC-B2E6-F016A642B2AB}"/>
                </a:ext>
              </a:extLst>
            </p:cNvPr>
            <p:cNvGrpSpPr/>
            <p:nvPr/>
          </p:nvGrpSpPr>
          <p:grpSpPr>
            <a:xfrm>
              <a:off x="2176187" y="758377"/>
              <a:ext cx="332597" cy="234289"/>
              <a:chOff x="2176187" y="758377"/>
              <a:chExt cx="332597" cy="234289"/>
            </a:xfrm>
            <a:noFill/>
          </p:grpSpPr>
          <p:sp>
            <p:nvSpPr>
              <p:cNvPr id="231" name="Freeform: Shape 63">
                <a:extLst>
                  <a:ext uri="{FF2B5EF4-FFF2-40B4-BE49-F238E27FC236}">
                    <a16:creationId xmlns:a16="http://schemas.microsoft.com/office/drawing/2014/main" id="{0C0944C8-7636-4AA6-88B5-02230952F7EF}"/>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232" name="Freeform: Shape 64">
                <a:extLst>
                  <a:ext uri="{FF2B5EF4-FFF2-40B4-BE49-F238E27FC236}">
                    <a16:creationId xmlns:a16="http://schemas.microsoft.com/office/drawing/2014/main" id="{E5AAF6E0-A36D-4286-9D9E-F34108CAAAB9}"/>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a:p>
            </p:txBody>
          </p:sp>
          <p:sp>
            <p:nvSpPr>
              <p:cNvPr id="233" name="Freeform: Shape 65">
                <a:extLst>
                  <a:ext uri="{FF2B5EF4-FFF2-40B4-BE49-F238E27FC236}">
                    <a16:creationId xmlns:a16="http://schemas.microsoft.com/office/drawing/2014/main" id="{034E8A5B-9F75-44E7-9789-4D17CA6C6682}"/>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234" name="Freeform: Shape 66">
                <a:extLst>
                  <a:ext uri="{FF2B5EF4-FFF2-40B4-BE49-F238E27FC236}">
                    <a16:creationId xmlns:a16="http://schemas.microsoft.com/office/drawing/2014/main" id="{771282F0-474E-47B0-B077-78A9277C240A}"/>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235" name="Freeform: Shape 67">
                <a:extLst>
                  <a:ext uri="{FF2B5EF4-FFF2-40B4-BE49-F238E27FC236}">
                    <a16:creationId xmlns:a16="http://schemas.microsoft.com/office/drawing/2014/main" id="{B910BA39-AC5E-4342-95FF-A8737E27F362}"/>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236" name="Freeform: Shape 68">
                <a:extLst>
                  <a:ext uri="{FF2B5EF4-FFF2-40B4-BE49-F238E27FC236}">
                    <a16:creationId xmlns:a16="http://schemas.microsoft.com/office/drawing/2014/main" id="{E8DFEA7E-36F5-4299-9E61-A258459C6957}"/>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237" name="Freeform: Shape 69">
                <a:extLst>
                  <a:ext uri="{FF2B5EF4-FFF2-40B4-BE49-F238E27FC236}">
                    <a16:creationId xmlns:a16="http://schemas.microsoft.com/office/drawing/2014/main" id="{2644BEED-46EA-4D05-A39A-A14B4E6CA3F2}"/>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238" name="Freeform: Shape 70">
                <a:extLst>
                  <a:ext uri="{FF2B5EF4-FFF2-40B4-BE49-F238E27FC236}">
                    <a16:creationId xmlns:a16="http://schemas.microsoft.com/office/drawing/2014/main" id="{4A2892D5-A815-446C-9CC4-78FB4564FB3B}"/>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239" name="Freeform: Shape 71">
                <a:extLst>
                  <a:ext uri="{FF2B5EF4-FFF2-40B4-BE49-F238E27FC236}">
                    <a16:creationId xmlns:a16="http://schemas.microsoft.com/office/drawing/2014/main" id="{1F5A279B-1542-4E98-8699-E8D02C4C255E}"/>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240" name="Freeform: Shape 72">
                <a:extLst>
                  <a:ext uri="{FF2B5EF4-FFF2-40B4-BE49-F238E27FC236}">
                    <a16:creationId xmlns:a16="http://schemas.microsoft.com/office/drawing/2014/main" id="{19204914-43A6-494E-ACD8-DEFCD69A782F}"/>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241" name="Freeform: Shape 73">
                <a:extLst>
                  <a:ext uri="{FF2B5EF4-FFF2-40B4-BE49-F238E27FC236}">
                    <a16:creationId xmlns:a16="http://schemas.microsoft.com/office/drawing/2014/main" id="{7F682BFC-D348-4F75-B315-6C0FD7C4895F}"/>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42" name="Freeform: Shape 74">
                <a:extLst>
                  <a:ext uri="{FF2B5EF4-FFF2-40B4-BE49-F238E27FC236}">
                    <a16:creationId xmlns:a16="http://schemas.microsoft.com/office/drawing/2014/main" id="{337C0928-2D98-42D3-9635-C8131114D24F}"/>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43" name="Freeform: Shape 75">
                <a:extLst>
                  <a:ext uri="{FF2B5EF4-FFF2-40B4-BE49-F238E27FC236}">
                    <a16:creationId xmlns:a16="http://schemas.microsoft.com/office/drawing/2014/main" id="{074AD633-FEF6-4FE4-AE82-DC74243FCE58}"/>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45" name="Freeform: Shape 76">
                <a:extLst>
                  <a:ext uri="{FF2B5EF4-FFF2-40B4-BE49-F238E27FC236}">
                    <a16:creationId xmlns:a16="http://schemas.microsoft.com/office/drawing/2014/main" id="{12017C19-FAA6-461C-8116-2B58E7B635A6}"/>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201" name="Graphic 1959">
              <a:extLst>
                <a:ext uri="{FF2B5EF4-FFF2-40B4-BE49-F238E27FC236}">
                  <a16:creationId xmlns:a16="http://schemas.microsoft.com/office/drawing/2014/main" id="{2E0F3A55-79BA-49A5-BBB9-DB2DAC587823}"/>
                </a:ext>
              </a:extLst>
            </p:cNvPr>
            <p:cNvGrpSpPr/>
            <p:nvPr/>
          </p:nvGrpSpPr>
          <p:grpSpPr>
            <a:xfrm>
              <a:off x="2106490" y="983533"/>
              <a:ext cx="471991" cy="352501"/>
              <a:chOff x="2106490" y="983533"/>
              <a:chExt cx="471991" cy="352501"/>
            </a:xfrm>
            <a:noFill/>
          </p:grpSpPr>
          <p:grpSp>
            <p:nvGrpSpPr>
              <p:cNvPr id="210" name="Graphic 1959">
                <a:extLst>
                  <a:ext uri="{FF2B5EF4-FFF2-40B4-BE49-F238E27FC236}">
                    <a16:creationId xmlns:a16="http://schemas.microsoft.com/office/drawing/2014/main" id="{0C1C261F-B820-48E1-94B5-93693A0F544F}"/>
                  </a:ext>
                </a:extLst>
              </p:cNvPr>
              <p:cNvGrpSpPr/>
              <p:nvPr/>
            </p:nvGrpSpPr>
            <p:grpSpPr>
              <a:xfrm>
                <a:off x="2106490" y="1205881"/>
                <a:ext cx="471991" cy="130153"/>
                <a:chOff x="2106490" y="1205881"/>
                <a:chExt cx="471991" cy="130153"/>
              </a:xfrm>
              <a:noFill/>
            </p:grpSpPr>
            <p:sp>
              <p:nvSpPr>
                <p:cNvPr id="228" name="Freeform: Shape 59">
                  <a:extLst>
                    <a:ext uri="{FF2B5EF4-FFF2-40B4-BE49-F238E27FC236}">
                      <a16:creationId xmlns:a16="http://schemas.microsoft.com/office/drawing/2014/main" id="{2DE9519E-67A8-4311-BB88-6D4D48DBC9C9}"/>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229" name="Freeform: Shape 60">
                  <a:extLst>
                    <a:ext uri="{FF2B5EF4-FFF2-40B4-BE49-F238E27FC236}">
                      <a16:creationId xmlns:a16="http://schemas.microsoft.com/office/drawing/2014/main" id="{40358C93-0561-414D-9DB5-C13641E189A6}"/>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230" name="Freeform: Shape 62">
                  <a:extLst>
                    <a:ext uri="{FF2B5EF4-FFF2-40B4-BE49-F238E27FC236}">
                      <a16:creationId xmlns:a16="http://schemas.microsoft.com/office/drawing/2014/main" id="{DFC0EE60-88F1-4883-AD2B-57A78BF4DA8F}"/>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227" name="Freeform: Shape 58">
                <a:extLst>
                  <a:ext uri="{FF2B5EF4-FFF2-40B4-BE49-F238E27FC236}">
                    <a16:creationId xmlns:a16="http://schemas.microsoft.com/office/drawing/2014/main" id="{C414B524-AF9D-4E76-AEFE-50597D42F03B}"/>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a:p>
            </p:txBody>
          </p:sp>
        </p:grpSp>
        <p:sp>
          <p:nvSpPr>
            <p:cNvPr id="202" name="Freeform: Shape 51">
              <a:extLst>
                <a:ext uri="{FF2B5EF4-FFF2-40B4-BE49-F238E27FC236}">
                  <a16:creationId xmlns:a16="http://schemas.microsoft.com/office/drawing/2014/main" id="{BAB0D4F4-49A6-4B5E-BF81-57E2390E7074}"/>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203" name="Freeform: Shape 52">
              <a:extLst>
                <a:ext uri="{FF2B5EF4-FFF2-40B4-BE49-F238E27FC236}">
                  <a16:creationId xmlns:a16="http://schemas.microsoft.com/office/drawing/2014/main" id="{1B0917AA-177E-46C3-84E5-65A1C708451C}"/>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13EF3ABB-6280-446B-A68A-9B6FF9899D4A}"/>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56F592C-EF49-4452-8A68-3DEB4F9BA03B}"/>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98DCF328-59CB-4D18-9FBC-F480816CF7AF}"/>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9112385A-96AB-4B22-BF80-6B33DACB2465}"/>
                </a:ext>
              </a:extLst>
            </p:cNvPr>
            <p:cNvSpPr/>
            <p:nvPr/>
          </p:nvSpPr>
          <p:spPr>
            <a:xfrm>
              <a:off x="2347995" y="952398"/>
              <a:ext cx="194589" cy="57790"/>
            </a:xfrm>
            <a:custGeom>
              <a:avLst/>
              <a:gdLst>
                <a:gd name="connsiteX0" fmla="*/ 194590 w 194589"/>
                <a:gd name="connsiteY0" fmla="*/ 36252 h 57790"/>
                <a:gd name="connsiteX1" fmla="*/ 194590 w 194589"/>
                <a:gd name="connsiteY1" fmla="*/ 0 h 57790"/>
                <a:gd name="connsiteX2" fmla="*/ 0 w 194589"/>
                <a:gd name="connsiteY2" fmla="*/ 57791 h 57790"/>
              </a:gdLst>
              <a:ahLst/>
              <a:cxnLst>
                <a:cxn ang="0">
                  <a:pos x="connsiteX0" y="connsiteY0"/>
                </a:cxn>
                <a:cxn ang="0">
                  <a:pos x="connsiteX1" y="connsiteY1"/>
                </a:cxn>
                <a:cxn ang="0">
                  <a:pos x="connsiteX2" y="connsiteY2"/>
                </a:cxn>
              </a:cxnLst>
              <a:rect l="l" t="t" r="r" b="b"/>
              <a:pathLst>
                <a:path w="194589" h="57790">
                  <a:moveTo>
                    <a:pt x="194590" y="36252"/>
                  </a:moveTo>
                  <a:lnTo>
                    <a:pt x="194590" y="0"/>
                  </a:lnTo>
                  <a:lnTo>
                    <a:pt x="0" y="57791"/>
                  </a:lnTo>
                </a:path>
              </a:pathLst>
            </a:custGeom>
            <a:noFill/>
            <a:ln w="12700" cap="flat">
              <a:solidFill>
                <a:srgbClr val="FFFFFF"/>
              </a:solidFill>
              <a:prstDash val="solid"/>
              <a:round/>
            </a:ln>
          </p:spPr>
          <p:txBody>
            <a:bodyPr rtlCol="0" anchor="ctr"/>
            <a:lstStyle/>
            <a:p>
              <a:endParaRPr lang="en-US"/>
            </a:p>
          </p:txBody>
        </p:sp>
      </p:grpSp>
      <p:grpSp>
        <p:nvGrpSpPr>
          <p:cNvPr id="251" name="Group 250">
            <a:extLst>
              <a:ext uri="{FF2B5EF4-FFF2-40B4-BE49-F238E27FC236}">
                <a16:creationId xmlns:a16="http://schemas.microsoft.com/office/drawing/2014/main" id="{A1814A35-61C3-4405-8AAF-B08D81AF16B0}"/>
              </a:ext>
            </a:extLst>
          </p:cNvPr>
          <p:cNvGrpSpPr/>
          <p:nvPr/>
        </p:nvGrpSpPr>
        <p:grpSpPr>
          <a:xfrm>
            <a:off x="5668665" y="3500321"/>
            <a:ext cx="890472" cy="581993"/>
            <a:chOff x="4898440" y="859854"/>
            <a:chExt cx="758718" cy="438608"/>
          </a:xfrm>
        </p:grpSpPr>
        <p:sp>
          <p:nvSpPr>
            <p:cNvPr id="252" name="Freeform: Shape 78">
              <a:extLst>
                <a:ext uri="{FF2B5EF4-FFF2-40B4-BE49-F238E27FC236}">
                  <a16:creationId xmlns:a16="http://schemas.microsoft.com/office/drawing/2014/main" id="{2D2B74A0-4032-4D4A-8F39-B7D3674812FE}"/>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253" name="Freeform: Shape 79">
              <a:extLst>
                <a:ext uri="{FF2B5EF4-FFF2-40B4-BE49-F238E27FC236}">
                  <a16:creationId xmlns:a16="http://schemas.microsoft.com/office/drawing/2014/main" id="{8CE68183-2DC3-4CA5-9CCB-ED831F7ECD83}"/>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54" name="Freeform: Shape 80">
              <a:extLst>
                <a:ext uri="{FF2B5EF4-FFF2-40B4-BE49-F238E27FC236}">
                  <a16:creationId xmlns:a16="http://schemas.microsoft.com/office/drawing/2014/main" id="{423C3980-4586-436B-916B-0EE9722B341F}"/>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55" name="Freeform: Shape 81">
              <a:extLst>
                <a:ext uri="{FF2B5EF4-FFF2-40B4-BE49-F238E27FC236}">
                  <a16:creationId xmlns:a16="http://schemas.microsoft.com/office/drawing/2014/main" id="{6A9EBE02-6AB8-4B69-846F-68144357CF25}"/>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256" name="Freeform: Shape 82">
              <a:extLst>
                <a:ext uri="{FF2B5EF4-FFF2-40B4-BE49-F238E27FC236}">
                  <a16:creationId xmlns:a16="http://schemas.microsoft.com/office/drawing/2014/main" id="{2F20B159-8C19-4214-BFAC-2A0B66466121}"/>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257" name="Freeform: Shape 83">
              <a:extLst>
                <a:ext uri="{FF2B5EF4-FFF2-40B4-BE49-F238E27FC236}">
                  <a16:creationId xmlns:a16="http://schemas.microsoft.com/office/drawing/2014/main" id="{69721F2B-4467-46C3-97CE-7047B3DC9DD9}"/>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258" name="Freeform: Shape 84">
              <a:extLst>
                <a:ext uri="{FF2B5EF4-FFF2-40B4-BE49-F238E27FC236}">
                  <a16:creationId xmlns:a16="http://schemas.microsoft.com/office/drawing/2014/main" id="{8DF58744-47A9-47BE-A936-CB05A3810F8C}"/>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59" name="Freeform: Shape 85">
              <a:extLst>
                <a:ext uri="{FF2B5EF4-FFF2-40B4-BE49-F238E27FC236}">
                  <a16:creationId xmlns:a16="http://schemas.microsoft.com/office/drawing/2014/main" id="{D4F89BE5-242D-4A50-B2CF-568AE273C4E1}"/>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260" name="Freeform: Shape 86">
              <a:extLst>
                <a:ext uri="{FF2B5EF4-FFF2-40B4-BE49-F238E27FC236}">
                  <a16:creationId xmlns:a16="http://schemas.microsoft.com/office/drawing/2014/main" id="{96F01415-B60F-4FF2-8B5B-A736AADC2198}"/>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261" name="Graphic 2034">
              <a:extLst>
                <a:ext uri="{FF2B5EF4-FFF2-40B4-BE49-F238E27FC236}">
                  <a16:creationId xmlns:a16="http://schemas.microsoft.com/office/drawing/2014/main" id="{01EF5F43-9285-4EB8-827A-FF8371922C0C}"/>
                </a:ext>
              </a:extLst>
            </p:cNvPr>
            <p:cNvGrpSpPr/>
            <p:nvPr/>
          </p:nvGrpSpPr>
          <p:grpSpPr>
            <a:xfrm>
              <a:off x="5282875" y="1228282"/>
              <a:ext cx="99626" cy="44568"/>
              <a:chOff x="5282875" y="1228282"/>
              <a:chExt cx="99626" cy="44568"/>
            </a:xfrm>
          </p:grpSpPr>
          <p:sp>
            <p:nvSpPr>
              <p:cNvPr id="266" name="Freeform: Shape 92">
                <a:extLst>
                  <a:ext uri="{FF2B5EF4-FFF2-40B4-BE49-F238E27FC236}">
                    <a16:creationId xmlns:a16="http://schemas.microsoft.com/office/drawing/2014/main" id="{BB6AF9D5-42F9-45DB-BD2D-AF5C33B7E47F}"/>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267" name="Freeform: Shape 93">
                <a:extLst>
                  <a:ext uri="{FF2B5EF4-FFF2-40B4-BE49-F238E27FC236}">
                    <a16:creationId xmlns:a16="http://schemas.microsoft.com/office/drawing/2014/main" id="{5D49D3CE-2EA6-4BFC-B515-183C61D715FB}"/>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262" name="Graphic 2034">
              <a:extLst>
                <a:ext uri="{FF2B5EF4-FFF2-40B4-BE49-F238E27FC236}">
                  <a16:creationId xmlns:a16="http://schemas.microsoft.com/office/drawing/2014/main" id="{61259F7D-3E07-4371-B6B8-24A666E4CFDA}"/>
                </a:ext>
              </a:extLst>
            </p:cNvPr>
            <p:cNvGrpSpPr/>
            <p:nvPr/>
          </p:nvGrpSpPr>
          <p:grpSpPr>
            <a:xfrm>
              <a:off x="5268300" y="1183671"/>
              <a:ext cx="100384" cy="44610"/>
              <a:chOff x="5268300" y="1183671"/>
              <a:chExt cx="100384" cy="44610"/>
            </a:xfrm>
          </p:grpSpPr>
          <p:sp>
            <p:nvSpPr>
              <p:cNvPr id="264" name="Freeform: Shape 90">
                <a:extLst>
                  <a:ext uri="{FF2B5EF4-FFF2-40B4-BE49-F238E27FC236}">
                    <a16:creationId xmlns:a16="http://schemas.microsoft.com/office/drawing/2014/main" id="{6D43EBEE-9AE0-4D62-B099-4995461386A2}"/>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265" name="Freeform: Shape 91">
                <a:extLst>
                  <a:ext uri="{FF2B5EF4-FFF2-40B4-BE49-F238E27FC236}">
                    <a16:creationId xmlns:a16="http://schemas.microsoft.com/office/drawing/2014/main" id="{A73EC62F-FAD5-4F68-939E-46E7446241EE}"/>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263" name="Connector: Elbow 89">
              <a:extLst>
                <a:ext uri="{FF2B5EF4-FFF2-40B4-BE49-F238E27FC236}">
                  <a16:creationId xmlns:a16="http://schemas.microsoft.com/office/drawing/2014/main" id="{CF1722CD-C630-400E-9C1A-8493585D20A9}"/>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cxnSp>
        <p:nvCxnSpPr>
          <p:cNvPr id="321" name="Straight Arrow Connector 320">
            <a:extLst>
              <a:ext uri="{FF2B5EF4-FFF2-40B4-BE49-F238E27FC236}">
                <a16:creationId xmlns:a16="http://schemas.microsoft.com/office/drawing/2014/main" id="{F38F3897-E89B-43D0-B707-5B5CFE3EA6EE}"/>
              </a:ext>
            </a:extLst>
          </p:cNvPr>
          <p:cNvCxnSpPr>
            <a:cxnSpLocks/>
          </p:cNvCxnSpPr>
          <p:nvPr/>
        </p:nvCxnSpPr>
        <p:spPr>
          <a:xfrm>
            <a:off x="3335867" y="3889464"/>
            <a:ext cx="214139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322" name="TextBox 321">
            <a:extLst>
              <a:ext uri="{FF2B5EF4-FFF2-40B4-BE49-F238E27FC236}">
                <a16:creationId xmlns:a16="http://schemas.microsoft.com/office/drawing/2014/main" id="{480715E9-A740-48AE-BCF3-4CAABFE9F11D}"/>
              </a:ext>
            </a:extLst>
          </p:cNvPr>
          <p:cNvSpPr txBox="1"/>
          <p:nvPr/>
        </p:nvSpPr>
        <p:spPr>
          <a:xfrm>
            <a:off x="3180833" y="3483676"/>
            <a:ext cx="2322702" cy="307777"/>
          </a:xfrm>
          <a:prstGeom prst="rect">
            <a:avLst/>
          </a:prstGeom>
          <a:noFill/>
        </p:spPr>
        <p:txBody>
          <a:bodyPr wrap="square" lIns="0" rIns="0" rtlCol="0">
            <a:spAutoFit/>
          </a:bodyPr>
          <a:lstStyle/>
          <a:p>
            <a:pPr algn="ctr"/>
            <a:r>
              <a:rPr lang="en-US" sz="1400" dirty="0"/>
              <a:t>Outline infrastructure </a:t>
            </a:r>
          </a:p>
        </p:txBody>
      </p:sp>
      <p:cxnSp>
        <p:nvCxnSpPr>
          <p:cNvPr id="323" name="Straight Arrow Connector 322">
            <a:extLst>
              <a:ext uri="{FF2B5EF4-FFF2-40B4-BE49-F238E27FC236}">
                <a16:creationId xmlns:a16="http://schemas.microsoft.com/office/drawing/2014/main" id="{12BA1654-C8C1-4915-8C60-971FB7670F48}"/>
              </a:ext>
            </a:extLst>
          </p:cNvPr>
          <p:cNvCxnSpPr>
            <a:cxnSpLocks/>
          </p:cNvCxnSpPr>
          <p:nvPr/>
        </p:nvCxnSpPr>
        <p:spPr>
          <a:xfrm>
            <a:off x="9071146" y="3613502"/>
            <a:ext cx="783951" cy="7433"/>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0BC5C068-0EC7-45A2-BAC2-027E0FAB4A83}"/>
              </a:ext>
            </a:extLst>
          </p:cNvPr>
          <p:cNvCxnSpPr>
            <a:cxnSpLocks/>
          </p:cNvCxnSpPr>
          <p:nvPr/>
        </p:nvCxnSpPr>
        <p:spPr>
          <a:xfrm flipH="1">
            <a:off x="9059948" y="3867962"/>
            <a:ext cx="750701"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94EC884F-B89E-4EF6-B25A-60466F78A32D}"/>
              </a:ext>
            </a:extLst>
          </p:cNvPr>
          <p:cNvCxnSpPr>
            <a:cxnSpLocks/>
          </p:cNvCxnSpPr>
          <p:nvPr/>
        </p:nvCxnSpPr>
        <p:spPr>
          <a:xfrm>
            <a:off x="7651871" y="3613502"/>
            <a:ext cx="59224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3393868B-AF5E-450C-9895-1E6A774B7F6B}"/>
              </a:ext>
            </a:extLst>
          </p:cNvPr>
          <p:cNvCxnSpPr>
            <a:cxnSpLocks/>
          </p:cNvCxnSpPr>
          <p:nvPr/>
        </p:nvCxnSpPr>
        <p:spPr>
          <a:xfrm flipH="1">
            <a:off x="7611920" y="3856084"/>
            <a:ext cx="59894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E9A10BD-8385-78CF-0229-4D8590094868}"/>
              </a:ext>
            </a:extLst>
          </p:cNvPr>
          <p:cNvGrpSpPr/>
          <p:nvPr/>
        </p:nvGrpSpPr>
        <p:grpSpPr>
          <a:xfrm>
            <a:off x="9628531" y="3403580"/>
            <a:ext cx="1321724" cy="1237480"/>
            <a:chOff x="9628531" y="3403580"/>
            <a:chExt cx="1321724" cy="1237480"/>
          </a:xfrm>
        </p:grpSpPr>
        <p:sp>
          <p:nvSpPr>
            <p:cNvPr id="320" name="TextBox 319">
              <a:extLst>
                <a:ext uri="{FF2B5EF4-FFF2-40B4-BE49-F238E27FC236}">
                  <a16:creationId xmlns:a16="http://schemas.microsoft.com/office/drawing/2014/main" id="{AEA888BD-AE4F-4B90-9940-85B17054CF0A}"/>
                </a:ext>
              </a:extLst>
            </p:cNvPr>
            <p:cNvSpPr txBox="1"/>
            <p:nvPr/>
          </p:nvSpPr>
          <p:spPr>
            <a:xfrm>
              <a:off x="9628531" y="4179395"/>
              <a:ext cx="1321724" cy="461665"/>
            </a:xfrm>
            <a:prstGeom prst="rect">
              <a:avLst/>
            </a:prstGeom>
            <a:noFill/>
          </p:spPr>
          <p:txBody>
            <a:bodyPr wrap="square" lIns="0" rIns="0" rtlCol="0">
              <a:spAutoFit/>
            </a:bodyPr>
            <a:lstStyle/>
            <a:p>
              <a:pPr algn="ctr"/>
              <a:r>
                <a:rPr lang="en-US" sz="1200" dirty="0"/>
                <a:t>Custom Code Repository</a:t>
              </a:r>
            </a:p>
          </p:txBody>
        </p:sp>
        <p:pic>
          <p:nvPicPr>
            <p:cNvPr id="328" name="Content Placeholder 92">
              <a:extLst>
                <a:ext uri="{FF2B5EF4-FFF2-40B4-BE49-F238E27FC236}">
                  <a16:creationId xmlns:a16="http://schemas.microsoft.com/office/drawing/2014/main" id="{CA88FB50-598B-434E-A448-6FE5011520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9959332" y="3403580"/>
              <a:ext cx="467638" cy="666602"/>
            </a:xfrm>
            <a:prstGeom prst="rect">
              <a:avLst/>
            </a:prstGeom>
          </p:spPr>
        </p:pic>
      </p:grpSp>
      <p:grpSp>
        <p:nvGrpSpPr>
          <p:cNvPr id="15" name="Group 14">
            <a:extLst>
              <a:ext uri="{FF2B5EF4-FFF2-40B4-BE49-F238E27FC236}">
                <a16:creationId xmlns:a16="http://schemas.microsoft.com/office/drawing/2014/main" id="{6479A964-E54C-ED1A-896D-9E69CD0B01F8}"/>
              </a:ext>
            </a:extLst>
          </p:cNvPr>
          <p:cNvGrpSpPr/>
          <p:nvPr/>
        </p:nvGrpSpPr>
        <p:grpSpPr>
          <a:xfrm>
            <a:off x="8064083" y="3368171"/>
            <a:ext cx="1321724" cy="1250395"/>
            <a:chOff x="8064083" y="3368171"/>
            <a:chExt cx="1321724" cy="1250395"/>
          </a:xfrm>
        </p:grpSpPr>
        <p:sp>
          <p:nvSpPr>
            <p:cNvPr id="327" name="TextBox 326">
              <a:extLst>
                <a:ext uri="{FF2B5EF4-FFF2-40B4-BE49-F238E27FC236}">
                  <a16:creationId xmlns:a16="http://schemas.microsoft.com/office/drawing/2014/main" id="{7CF19A08-4B4A-4192-BCB6-8CF55AD21E63}"/>
                </a:ext>
              </a:extLst>
            </p:cNvPr>
            <p:cNvSpPr txBox="1"/>
            <p:nvPr/>
          </p:nvSpPr>
          <p:spPr>
            <a:xfrm>
              <a:off x="8064083" y="4156901"/>
              <a:ext cx="1321724" cy="461665"/>
            </a:xfrm>
            <a:prstGeom prst="rect">
              <a:avLst/>
            </a:prstGeom>
            <a:noFill/>
          </p:spPr>
          <p:txBody>
            <a:bodyPr wrap="square" lIns="0" rIns="0" rtlCol="0">
              <a:spAutoFit/>
            </a:bodyPr>
            <a:lstStyle/>
            <a:p>
              <a:pPr algn="ctr"/>
              <a:r>
                <a:rPr lang="en-US" altLang="en-US" sz="1200" dirty="0">
                  <a:ea typeface="Amazon Ember" panose="020B0603020204020204" pitchFamily="34" charset="0"/>
                  <a:cs typeface="Amazon Ember" panose="020B0603020204020204" pitchFamily="34" charset="0"/>
                </a:rPr>
                <a:t>Multimodal Language Model</a:t>
              </a:r>
            </a:p>
          </p:txBody>
        </p:sp>
        <p:pic>
          <p:nvPicPr>
            <p:cNvPr id="329" name="Picture 328">
              <a:extLst>
                <a:ext uri="{FF2B5EF4-FFF2-40B4-BE49-F238E27FC236}">
                  <a16:creationId xmlns:a16="http://schemas.microsoft.com/office/drawing/2014/main" id="{7418655F-2DBC-43BE-A502-2CF6F25D9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6421" y="3368171"/>
              <a:ext cx="754453" cy="754453"/>
            </a:xfrm>
            <a:prstGeom prst="rect">
              <a:avLst/>
            </a:prstGeom>
          </p:spPr>
        </p:pic>
      </p:grpSp>
      <p:sp>
        <p:nvSpPr>
          <p:cNvPr id="3" name="TextBox 2">
            <a:extLst>
              <a:ext uri="{FF2B5EF4-FFF2-40B4-BE49-F238E27FC236}">
                <a16:creationId xmlns:a16="http://schemas.microsoft.com/office/drawing/2014/main" id="{BB5CC6C9-A79F-9E84-23D7-6947A5D03484}"/>
              </a:ext>
            </a:extLst>
          </p:cNvPr>
          <p:cNvSpPr txBox="1"/>
          <p:nvPr/>
        </p:nvSpPr>
        <p:spPr>
          <a:xfrm rot="20629110">
            <a:off x="3110906" y="2010948"/>
            <a:ext cx="2322702" cy="307777"/>
          </a:xfrm>
          <a:prstGeom prst="rect">
            <a:avLst/>
          </a:prstGeom>
          <a:noFill/>
        </p:spPr>
        <p:txBody>
          <a:bodyPr wrap="square" lIns="0" rIns="0" rtlCol="0">
            <a:spAutoFit/>
          </a:bodyPr>
          <a:lstStyle/>
          <a:p>
            <a:pPr algn="ctr"/>
            <a:r>
              <a:rPr lang="en-US" sz="1400" dirty="0"/>
              <a:t>How to…?</a:t>
            </a:r>
          </a:p>
        </p:txBody>
      </p:sp>
      <p:cxnSp>
        <p:nvCxnSpPr>
          <p:cNvPr id="4" name="Straight Arrow Connector 3">
            <a:extLst>
              <a:ext uri="{FF2B5EF4-FFF2-40B4-BE49-F238E27FC236}">
                <a16:creationId xmlns:a16="http://schemas.microsoft.com/office/drawing/2014/main" id="{CD0B46F0-458E-E169-F265-CA13C9188705}"/>
              </a:ext>
            </a:extLst>
          </p:cNvPr>
          <p:cNvCxnSpPr>
            <a:cxnSpLocks/>
          </p:cNvCxnSpPr>
          <p:nvPr/>
        </p:nvCxnSpPr>
        <p:spPr>
          <a:xfrm>
            <a:off x="7648222" y="1644705"/>
            <a:ext cx="120599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77A7C4C-67A2-B484-E0D6-1BB2E92481BE}"/>
              </a:ext>
            </a:extLst>
          </p:cNvPr>
          <p:cNvCxnSpPr>
            <a:cxnSpLocks/>
          </p:cNvCxnSpPr>
          <p:nvPr/>
        </p:nvCxnSpPr>
        <p:spPr>
          <a:xfrm flipH="1">
            <a:off x="7602936" y="1897309"/>
            <a:ext cx="1222615"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AED00F8-2BE0-57E1-9B92-4A99378D5074}"/>
              </a:ext>
            </a:extLst>
          </p:cNvPr>
          <p:cNvCxnSpPr>
            <a:cxnSpLocks/>
          </p:cNvCxnSpPr>
          <p:nvPr/>
        </p:nvCxnSpPr>
        <p:spPr>
          <a:xfrm flipV="1">
            <a:off x="3375487" y="2167765"/>
            <a:ext cx="2111897" cy="564689"/>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91B737C-C126-8798-80F6-1F776096FB77}"/>
              </a:ext>
            </a:extLst>
          </p:cNvPr>
          <p:cNvGrpSpPr/>
          <p:nvPr/>
        </p:nvGrpSpPr>
        <p:grpSpPr>
          <a:xfrm>
            <a:off x="8308884" y="1329521"/>
            <a:ext cx="2348343" cy="1151079"/>
            <a:chOff x="8308884" y="1329521"/>
            <a:chExt cx="2348343" cy="1151079"/>
          </a:xfrm>
        </p:grpSpPr>
        <p:sp>
          <p:nvSpPr>
            <p:cNvPr id="8" name="TextBox 7">
              <a:extLst>
                <a:ext uri="{FF2B5EF4-FFF2-40B4-BE49-F238E27FC236}">
                  <a16:creationId xmlns:a16="http://schemas.microsoft.com/office/drawing/2014/main" id="{94C70912-7813-BB55-1F86-37085A48C4A2}"/>
                </a:ext>
              </a:extLst>
            </p:cNvPr>
            <p:cNvSpPr txBox="1"/>
            <p:nvPr/>
          </p:nvSpPr>
          <p:spPr>
            <a:xfrm>
              <a:off x="8308884" y="2203601"/>
              <a:ext cx="2348343" cy="276999"/>
            </a:xfrm>
            <a:prstGeom prst="rect">
              <a:avLst/>
            </a:prstGeom>
            <a:noFill/>
          </p:spPr>
          <p:txBody>
            <a:bodyPr wrap="square" lIns="0" rIns="0" rtlCol="0">
              <a:spAutoFit/>
            </a:bodyPr>
            <a:lstStyle/>
            <a:p>
              <a:pPr algn="ctr"/>
              <a:r>
                <a:rPr lang="en-US" sz="1200" dirty="0" err="1"/>
                <a:t>SwissBox</a:t>
              </a:r>
              <a:r>
                <a:rPr lang="en-US" sz="1200" dirty="0"/>
                <a:t> information</a:t>
              </a:r>
            </a:p>
          </p:txBody>
        </p:sp>
        <p:grpSp>
          <p:nvGrpSpPr>
            <p:cNvPr id="9" name="Group 8">
              <a:extLst>
                <a:ext uri="{FF2B5EF4-FFF2-40B4-BE49-F238E27FC236}">
                  <a16:creationId xmlns:a16="http://schemas.microsoft.com/office/drawing/2014/main" id="{7CACB3AC-E0D7-C734-FD27-5EDB6F5C5F15}"/>
                </a:ext>
              </a:extLst>
            </p:cNvPr>
            <p:cNvGrpSpPr/>
            <p:nvPr/>
          </p:nvGrpSpPr>
          <p:grpSpPr>
            <a:xfrm>
              <a:off x="8999145" y="1329521"/>
              <a:ext cx="900660" cy="951421"/>
              <a:chOff x="9187718" y="4707528"/>
              <a:chExt cx="733920" cy="957043"/>
            </a:xfrm>
          </p:grpSpPr>
          <p:pic>
            <p:nvPicPr>
              <p:cNvPr id="10" name="Picture 9">
                <a:extLst>
                  <a:ext uri="{FF2B5EF4-FFF2-40B4-BE49-F238E27FC236}">
                    <a16:creationId xmlns:a16="http://schemas.microsoft.com/office/drawing/2014/main" id="{DF3855C1-86CA-39A5-D119-F139719EAE29}"/>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490816" y="4709172"/>
                <a:ext cx="412091" cy="541806"/>
              </a:xfrm>
              <a:prstGeom prst="rect">
                <a:avLst/>
              </a:prstGeom>
            </p:spPr>
          </p:pic>
          <p:pic>
            <p:nvPicPr>
              <p:cNvPr id="11" name="Picture 10">
                <a:extLst>
                  <a:ext uri="{FF2B5EF4-FFF2-40B4-BE49-F238E27FC236}">
                    <a16:creationId xmlns:a16="http://schemas.microsoft.com/office/drawing/2014/main" id="{F1B5F2FD-57A8-307E-1733-148A1A78DB44}"/>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509547" y="5122765"/>
                <a:ext cx="412091" cy="541806"/>
              </a:xfrm>
              <a:prstGeom prst="rect">
                <a:avLst/>
              </a:prstGeom>
            </p:spPr>
          </p:pic>
          <p:pic>
            <p:nvPicPr>
              <p:cNvPr id="12" name="Picture 11">
                <a:extLst>
                  <a:ext uri="{FF2B5EF4-FFF2-40B4-BE49-F238E27FC236}">
                    <a16:creationId xmlns:a16="http://schemas.microsoft.com/office/drawing/2014/main" id="{E59860B7-9625-DD83-C329-B4D45D6D5AE5}"/>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187718" y="4707528"/>
                <a:ext cx="412091" cy="541806"/>
              </a:xfrm>
              <a:prstGeom prst="rect">
                <a:avLst/>
              </a:prstGeom>
            </p:spPr>
          </p:pic>
          <p:pic>
            <p:nvPicPr>
              <p:cNvPr id="13" name="Picture 12">
                <a:extLst>
                  <a:ext uri="{FF2B5EF4-FFF2-40B4-BE49-F238E27FC236}">
                    <a16:creationId xmlns:a16="http://schemas.microsoft.com/office/drawing/2014/main" id="{147A4D7C-8859-C1C2-8AF7-01ED3AC5F24E}"/>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193555" y="5119444"/>
                <a:ext cx="412091" cy="541806"/>
              </a:xfrm>
              <a:prstGeom prst="rect">
                <a:avLst/>
              </a:prstGeom>
            </p:spPr>
          </p:pic>
        </p:grpSp>
      </p:grpSp>
    </p:spTree>
    <p:extLst>
      <p:ext uri="{BB962C8B-B14F-4D97-AF65-F5344CB8AC3E}">
        <p14:creationId xmlns:p14="http://schemas.microsoft.com/office/powerpoint/2010/main" val="43870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wipe(left)">
                                      <p:cBhvr>
                                        <p:cTn id="7" dur="500"/>
                                        <p:tgtEl>
                                          <p:spTgt spid="3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2"/>
                                        </p:tgtEl>
                                        <p:attrNameLst>
                                          <p:attrName>style.visibility</p:attrName>
                                        </p:attrNameLst>
                                      </p:cBhvr>
                                      <p:to>
                                        <p:strVal val="visible"/>
                                      </p:to>
                                    </p:set>
                                    <p:animEffect transition="in" filter="fade">
                                      <p:cBhvr>
                                        <p:cTn id="10" dur="500"/>
                                        <p:tgtEl>
                                          <p:spTgt spid="3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25"/>
                                        </p:tgtEl>
                                        <p:attrNameLst>
                                          <p:attrName>style.visibility</p:attrName>
                                        </p:attrNameLst>
                                      </p:cBhvr>
                                      <p:to>
                                        <p:strVal val="visible"/>
                                      </p:to>
                                    </p:set>
                                    <p:animEffect transition="in" filter="wipe(left)">
                                      <p:cBhvr>
                                        <p:cTn id="15" dur="500"/>
                                        <p:tgtEl>
                                          <p:spTgt spid="32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23"/>
                                        </p:tgtEl>
                                        <p:attrNameLst>
                                          <p:attrName>style.visibility</p:attrName>
                                        </p:attrNameLst>
                                      </p:cBhvr>
                                      <p:to>
                                        <p:strVal val="visible"/>
                                      </p:to>
                                    </p:set>
                                    <p:animEffect transition="in" filter="wipe(left)">
                                      <p:cBhvr>
                                        <p:cTn id="23" dur="500"/>
                                        <p:tgtEl>
                                          <p:spTgt spid="32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2000"/>
                            </p:stCondLst>
                            <p:childTnLst>
                              <p:par>
                                <p:cTn id="29" presetID="22" presetClass="entr" presetSubtype="2" fill="hold" nodeType="afterEffect">
                                  <p:stCondLst>
                                    <p:cond delay="0"/>
                                  </p:stCondLst>
                                  <p:childTnLst>
                                    <p:set>
                                      <p:cBhvr>
                                        <p:cTn id="30" dur="1" fill="hold">
                                          <p:stCondLst>
                                            <p:cond delay="0"/>
                                          </p:stCondLst>
                                        </p:cTn>
                                        <p:tgtEl>
                                          <p:spTgt spid="324"/>
                                        </p:tgtEl>
                                        <p:attrNameLst>
                                          <p:attrName>style.visibility</p:attrName>
                                        </p:attrNameLst>
                                      </p:cBhvr>
                                      <p:to>
                                        <p:strVal val="visible"/>
                                      </p:to>
                                    </p:set>
                                    <p:animEffect transition="in" filter="wipe(right)">
                                      <p:cBhvr>
                                        <p:cTn id="31" dur="500"/>
                                        <p:tgtEl>
                                          <p:spTgt spid="324"/>
                                        </p:tgtEl>
                                      </p:cBhvr>
                                    </p:animEffect>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326"/>
                                        </p:tgtEl>
                                        <p:attrNameLst>
                                          <p:attrName>style.visibility</p:attrName>
                                        </p:attrNameLst>
                                      </p:cBhvr>
                                      <p:to>
                                        <p:strVal val="visible"/>
                                      </p:to>
                                    </p:set>
                                    <p:animEffect transition="in" filter="wipe(right)">
                                      <p:cBhvr>
                                        <p:cTn id="35"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D795-5DD9-B6C7-A6D1-5E5457071A8A}"/>
              </a:ext>
            </a:extLst>
          </p:cNvPr>
          <p:cNvSpPr>
            <a:spLocks noGrp="1"/>
          </p:cNvSpPr>
          <p:nvPr>
            <p:ph type="title"/>
          </p:nvPr>
        </p:nvSpPr>
        <p:spPr/>
        <p:txBody>
          <a:bodyPr/>
          <a:lstStyle/>
          <a:p>
            <a:r>
              <a:rPr lang="en-US" sz="3600" dirty="0"/>
              <a:t>Tool 3: Estimate Cost</a:t>
            </a:r>
          </a:p>
        </p:txBody>
      </p:sp>
      <p:sp>
        <p:nvSpPr>
          <p:cNvPr id="186" name="Rectangle 185">
            <a:extLst>
              <a:ext uri="{FF2B5EF4-FFF2-40B4-BE49-F238E27FC236}">
                <a16:creationId xmlns:a16="http://schemas.microsoft.com/office/drawing/2014/main" id="{26A869F9-C04B-46BD-AD2F-FEA11ED5DCE7}"/>
              </a:ext>
            </a:extLst>
          </p:cNvPr>
          <p:cNvSpPr/>
          <p:nvPr/>
        </p:nvSpPr>
        <p:spPr>
          <a:xfrm>
            <a:off x="3087925" y="1094284"/>
            <a:ext cx="4479659" cy="5152906"/>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err="1">
              <a:solidFill>
                <a:schemeClr val="bg1"/>
              </a:solidFill>
            </a:endParaRPr>
          </a:p>
        </p:txBody>
      </p:sp>
      <p:grpSp>
        <p:nvGrpSpPr>
          <p:cNvPr id="187" name="Group 186">
            <a:extLst>
              <a:ext uri="{FF2B5EF4-FFF2-40B4-BE49-F238E27FC236}">
                <a16:creationId xmlns:a16="http://schemas.microsoft.com/office/drawing/2014/main" id="{F23922BC-42E2-47F7-8697-D385692D970F}"/>
              </a:ext>
            </a:extLst>
          </p:cNvPr>
          <p:cNvGrpSpPr/>
          <p:nvPr/>
        </p:nvGrpSpPr>
        <p:grpSpPr>
          <a:xfrm>
            <a:off x="1241312" y="2706046"/>
            <a:ext cx="1109517" cy="955888"/>
            <a:chOff x="5610344" y="1866942"/>
            <a:chExt cx="735662" cy="570615"/>
          </a:xfrm>
        </p:grpSpPr>
        <p:grpSp>
          <p:nvGrpSpPr>
            <p:cNvPr id="188" name="Graphic 18">
              <a:extLst>
                <a:ext uri="{FF2B5EF4-FFF2-40B4-BE49-F238E27FC236}">
                  <a16:creationId xmlns:a16="http://schemas.microsoft.com/office/drawing/2014/main" id="{853687DC-3EE7-44AF-9125-4692C5433DCE}"/>
                </a:ext>
              </a:extLst>
            </p:cNvPr>
            <p:cNvGrpSpPr/>
            <p:nvPr/>
          </p:nvGrpSpPr>
          <p:grpSpPr>
            <a:xfrm>
              <a:off x="5672963" y="1866942"/>
              <a:ext cx="496385" cy="570615"/>
              <a:chOff x="6215194" y="1890080"/>
              <a:chExt cx="496385" cy="570615"/>
            </a:xfrm>
            <a:noFill/>
          </p:grpSpPr>
          <p:sp>
            <p:nvSpPr>
              <p:cNvPr id="253" name="Freeform: Shape 260">
                <a:extLst>
                  <a:ext uri="{FF2B5EF4-FFF2-40B4-BE49-F238E27FC236}">
                    <a16:creationId xmlns:a16="http://schemas.microsoft.com/office/drawing/2014/main" id="{27A847E2-EA21-4180-922E-F55A911337A3}"/>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4" name="Freeform: Shape 261">
                <a:extLst>
                  <a:ext uri="{FF2B5EF4-FFF2-40B4-BE49-F238E27FC236}">
                    <a16:creationId xmlns:a16="http://schemas.microsoft.com/office/drawing/2014/main" id="{1370A1D8-4C1F-4B03-B1B7-247A8FA00A9A}"/>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5" name="Freeform: Shape 262">
                <a:extLst>
                  <a:ext uri="{FF2B5EF4-FFF2-40B4-BE49-F238E27FC236}">
                    <a16:creationId xmlns:a16="http://schemas.microsoft.com/office/drawing/2014/main" id="{6BF4A75C-B807-4591-AD19-ADB90BD9E072}"/>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6" name="Freeform: Shape 263">
                <a:extLst>
                  <a:ext uri="{FF2B5EF4-FFF2-40B4-BE49-F238E27FC236}">
                    <a16:creationId xmlns:a16="http://schemas.microsoft.com/office/drawing/2014/main" id="{DE4B65EE-EDC2-4C40-A2E2-F29C56629D54}"/>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7" name="Freeform: Shape 264">
                <a:extLst>
                  <a:ext uri="{FF2B5EF4-FFF2-40B4-BE49-F238E27FC236}">
                    <a16:creationId xmlns:a16="http://schemas.microsoft.com/office/drawing/2014/main" id="{B808FF5D-1C98-45DB-9484-FE958D7503C2}"/>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8" name="Freeform: Shape 265">
                <a:extLst>
                  <a:ext uri="{FF2B5EF4-FFF2-40B4-BE49-F238E27FC236}">
                    <a16:creationId xmlns:a16="http://schemas.microsoft.com/office/drawing/2014/main" id="{ABCD3CA3-CFB6-4C02-BD3B-46F670EFCA93}"/>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9" name="Freeform: Shape 266">
                <a:extLst>
                  <a:ext uri="{FF2B5EF4-FFF2-40B4-BE49-F238E27FC236}">
                    <a16:creationId xmlns:a16="http://schemas.microsoft.com/office/drawing/2014/main" id="{338B37EB-119A-4F39-8D17-61BBB803B929}"/>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60" name="Freeform: Shape 267">
                <a:extLst>
                  <a:ext uri="{FF2B5EF4-FFF2-40B4-BE49-F238E27FC236}">
                    <a16:creationId xmlns:a16="http://schemas.microsoft.com/office/drawing/2014/main" id="{5237A7B5-4575-43FD-9475-C53BEFB54C95}"/>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61" name="Freeform: Shape 268">
                <a:extLst>
                  <a:ext uri="{FF2B5EF4-FFF2-40B4-BE49-F238E27FC236}">
                    <a16:creationId xmlns:a16="http://schemas.microsoft.com/office/drawing/2014/main" id="{2AC69D09-0C19-4766-9E4A-6EEB5E0B4E8E}"/>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62" name="Freeform: Shape 269">
                <a:extLst>
                  <a:ext uri="{FF2B5EF4-FFF2-40B4-BE49-F238E27FC236}">
                    <a16:creationId xmlns:a16="http://schemas.microsoft.com/office/drawing/2014/main" id="{D2E53E76-2040-41DB-942E-CA8D5F4E9827}"/>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89" name="Graphic 18">
              <a:extLst>
                <a:ext uri="{FF2B5EF4-FFF2-40B4-BE49-F238E27FC236}">
                  <a16:creationId xmlns:a16="http://schemas.microsoft.com/office/drawing/2014/main" id="{6B13C1AB-33C6-4621-B2E0-8516CB093247}"/>
                </a:ext>
              </a:extLst>
            </p:cNvPr>
            <p:cNvGrpSpPr/>
            <p:nvPr/>
          </p:nvGrpSpPr>
          <p:grpSpPr>
            <a:xfrm>
              <a:off x="5872840" y="2023728"/>
              <a:ext cx="252965" cy="298130"/>
              <a:chOff x="6415071" y="2046866"/>
              <a:chExt cx="252965" cy="298130"/>
            </a:xfrm>
            <a:noFill/>
          </p:grpSpPr>
          <p:sp>
            <p:nvSpPr>
              <p:cNvPr id="199" name="Freeform: Shape 255">
                <a:extLst>
                  <a:ext uri="{FF2B5EF4-FFF2-40B4-BE49-F238E27FC236}">
                    <a16:creationId xmlns:a16="http://schemas.microsoft.com/office/drawing/2014/main" id="{F9B3CA1B-1EAE-46EC-B9F9-82BD82BFB4DA}"/>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00" name="Freeform: Shape 256">
                <a:extLst>
                  <a:ext uri="{FF2B5EF4-FFF2-40B4-BE49-F238E27FC236}">
                    <a16:creationId xmlns:a16="http://schemas.microsoft.com/office/drawing/2014/main" id="{2CEEEE29-E9FB-4CA2-8F16-336D6257AE6D}"/>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01" name="Freeform: Shape 257">
                <a:extLst>
                  <a:ext uri="{FF2B5EF4-FFF2-40B4-BE49-F238E27FC236}">
                    <a16:creationId xmlns:a16="http://schemas.microsoft.com/office/drawing/2014/main" id="{39544D51-788B-4EA1-892C-E1EEF8122453}"/>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02" name="Freeform: Shape 258">
                <a:extLst>
                  <a:ext uri="{FF2B5EF4-FFF2-40B4-BE49-F238E27FC236}">
                    <a16:creationId xmlns:a16="http://schemas.microsoft.com/office/drawing/2014/main" id="{58AF3631-DEDF-4BE9-BF6B-D916F6EBAF54}"/>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52" name="Freeform: Shape 259">
                <a:extLst>
                  <a:ext uri="{FF2B5EF4-FFF2-40B4-BE49-F238E27FC236}">
                    <a16:creationId xmlns:a16="http://schemas.microsoft.com/office/drawing/2014/main" id="{8827D241-EC4F-4E98-B740-C628190F050B}"/>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90" name="Graphic 18">
              <a:extLst>
                <a:ext uri="{FF2B5EF4-FFF2-40B4-BE49-F238E27FC236}">
                  <a16:creationId xmlns:a16="http://schemas.microsoft.com/office/drawing/2014/main" id="{20925C14-A535-44BC-998A-E12393E2E240}"/>
                </a:ext>
              </a:extLst>
            </p:cNvPr>
            <p:cNvGrpSpPr/>
            <p:nvPr/>
          </p:nvGrpSpPr>
          <p:grpSpPr>
            <a:xfrm>
              <a:off x="6154419" y="2027842"/>
              <a:ext cx="191587" cy="274940"/>
              <a:chOff x="6696650" y="2050980"/>
              <a:chExt cx="191587" cy="274940"/>
            </a:xfrm>
            <a:noFill/>
          </p:grpSpPr>
          <p:sp>
            <p:nvSpPr>
              <p:cNvPr id="192" name="Freeform: Shape 248">
                <a:extLst>
                  <a:ext uri="{FF2B5EF4-FFF2-40B4-BE49-F238E27FC236}">
                    <a16:creationId xmlns:a16="http://schemas.microsoft.com/office/drawing/2014/main" id="{87F71CBB-44C0-43AA-B332-CBD8F8D04760}"/>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3" name="Freeform: Shape 249">
                <a:extLst>
                  <a:ext uri="{FF2B5EF4-FFF2-40B4-BE49-F238E27FC236}">
                    <a16:creationId xmlns:a16="http://schemas.microsoft.com/office/drawing/2014/main" id="{8396B319-57FF-4CBE-B620-9AA3D5806651}"/>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4" name="Freeform: Shape 250">
                <a:extLst>
                  <a:ext uri="{FF2B5EF4-FFF2-40B4-BE49-F238E27FC236}">
                    <a16:creationId xmlns:a16="http://schemas.microsoft.com/office/drawing/2014/main" id="{82EF9060-AE0F-4D67-A505-F4871659DF5E}"/>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5" name="Freeform: Shape 251">
                <a:extLst>
                  <a:ext uri="{FF2B5EF4-FFF2-40B4-BE49-F238E27FC236}">
                    <a16:creationId xmlns:a16="http://schemas.microsoft.com/office/drawing/2014/main" id="{29AF3CC6-D6DE-4447-93D3-7AEF7BCEFE76}"/>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6" name="Freeform: Shape 252">
                <a:extLst>
                  <a:ext uri="{FF2B5EF4-FFF2-40B4-BE49-F238E27FC236}">
                    <a16:creationId xmlns:a16="http://schemas.microsoft.com/office/drawing/2014/main" id="{2701C46D-3934-40B1-AA24-D8118F437732}"/>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7" name="Freeform: Shape 253">
                <a:extLst>
                  <a:ext uri="{FF2B5EF4-FFF2-40B4-BE49-F238E27FC236}">
                    <a16:creationId xmlns:a16="http://schemas.microsoft.com/office/drawing/2014/main" id="{B52156AC-3804-4572-A127-6ABD1F7E6A1D}"/>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8" name="Freeform: Shape 254">
                <a:extLst>
                  <a:ext uri="{FF2B5EF4-FFF2-40B4-BE49-F238E27FC236}">
                    <a16:creationId xmlns:a16="http://schemas.microsoft.com/office/drawing/2014/main" id="{9D9697A2-E797-4457-8DD5-CF1C17E1329A}"/>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191" name="Freeform: Shape 247">
              <a:extLst>
                <a:ext uri="{FF2B5EF4-FFF2-40B4-BE49-F238E27FC236}">
                  <a16:creationId xmlns:a16="http://schemas.microsoft.com/office/drawing/2014/main" id="{761FACCB-3C8C-4470-9818-625BDD1E48AC}"/>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263" name="TextBox 262">
            <a:extLst>
              <a:ext uri="{FF2B5EF4-FFF2-40B4-BE49-F238E27FC236}">
                <a16:creationId xmlns:a16="http://schemas.microsoft.com/office/drawing/2014/main" id="{3406CCD3-5F9D-47F6-948C-DFB641E7225D}"/>
              </a:ext>
            </a:extLst>
          </p:cNvPr>
          <p:cNvSpPr txBox="1"/>
          <p:nvPr/>
        </p:nvSpPr>
        <p:spPr>
          <a:xfrm>
            <a:off x="832803" y="3847228"/>
            <a:ext cx="1985398" cy="584775"/>
          </a:xfrm>
          <a:prstGeom prst="rect">
            <a:avLst/>
          </a:prstGeom>
          <a:noFill/>
        </p:spPr>
        <p:txBody>
          <a:bodyPr wrap="square" lIns="0" rIns="0" rtlCol="0">
            <a:spAutoFit/>
          </a:bodyPr>
          <a:lstStyle/>
          <a:p>
            <a:pPr algn="ctr"/>
            <a:r>
              <a:rPr lang="en-US" sz="1600" dirty="0">
                <a:solidFill>
                  <a:srgbClr val="38EF7D"/>
                </a:solidFill>
              </a:rPr>
              <a:t>Solutions Architect Agent</a:t>
            </a:r>
          </a:p>
        </p:txBody>
      </p:sp>
      <p:sp>
        <p:nvSpPr>
          <p:cNvPr id="264" name="TextBox 263">
            <a:extLst>
              <a:ext uri="{FF2B5EF4-FFF2-40B4-BE49-F238E27FC236}">
                <a16:creationId xmlns:a16="http://schemas.microsoft.com/office/drawing/2014/main" id="{41385C78-70F0-4199-A8AD-63D8C10ACA09}"/>
              </a:ext>
            </a:extLst>
          </p:cNvPr>
          <p:cNvSpPr txBox="1"/>
          <p:nvPr/>
        </p:nvSpPr>
        <p:spPr>
          <a:xfrm>
            <a:off x="5157218" y="3146743"/>
            <a:ext cx="2019198" cy="307777"/>
          </a:xfrm>
          <a:prstGeom prst="rect">
            <a:avLst/>
          </a:prstGeom>
          <a:noFill/>
        </p:spPr>
        <p:txBody>
          <a:bodyPr wrap="square" lIns="0" rIns="0" rtlCol="0">
            <a:spAutoFit/>
          </a:bodyPr>
          <a:lstStyle>
            <a:defPPr>
              <a:defRPr lang="en-US"/>
            </a:defPPr>
            <a:lvl1pPr algn="ctr">
              <a:defRPr sz="1600">
                <a:solidFill>
                  <a:srgbClr val="38EF7D"/>
                </a:solidFill>
              </a:defRPr>
            </a:lvl1pPr>
          </a:lstStyle>
          <a:p>
            <a:r>
              <a:rPr lang="en-US" sz="1400" dirty="0"/>
              <a:t>Tool 2: Generate </a:t>
            </a:r>
            <a:r>
              <a:rPr lang="en-US" sz="1400" dirty="0" err="1"/>
              <a:t>IaC</a:t>
            </a:r>
            <a:endParaRPr lang="en-US" sz="1400" dirty="0"/>
          </a:p>
        </p:txBody>
      </p:sp>
      <p:sp>
        <p:nvSpPr>
          <p:cNvPr id="265" name="TextBox 264">
            <a:extLst>
              <a:ext uri="{FF2B5EF4-FFF2-40B4-BE49-F238E27FC236}">
                <a16:creationId xmlns:a16="http://schemas.microsoft.com/office/drawing/2014/main" id="{A81FC573-7B7B-4403-8122-7269A50C193B}"/>
              </a:ext>
            </a:extLst>
          </p:cNvPr>
          <p:cNvSpPr txBox="1"/>
          <p:nvPr/>
        </p:nvSpPr>
        <p:spPr>
          <a:xfrm>
            <a:off x="5034196" y="4766683"/>
            <a:ext cx="2212841" cy="307777"/>
          </a:xfrm>
          <a:prstGeom prst="rect">
            <a:avLst/>
          </a:prstGeom>
          <a:noFill/>
        </p:spPr>
        <p:txBody>
          <a:bodyPr wrap="square" lIns="0" rIns="0" rtlCol="0">
            <a:spAutoFit/>
          </a:bodyPr>
          <a:lstStyle/>
          <a:p>
            <a:pPr algn="ctr"/>
            <a:r>
              <a:rPr lang="en-US" sz="1400" dirty="0">
                <a:solidFill>
                  <a:srgbClr val="38EF7D"/>
                </a:solidFill>
              </a:rPr>
              <a:t>Tool 3: Estimate</a:t>
            </a:r>
            <a:r>
              <a:rPr lang="en-US" sz="1400" dirty="0">
                <a:solidFill>
                  <a:schemeClr val="accent4"/>
                </a:solidFill>
              </a:rPr>
              <a:t> </a:t>
            </a:r>
            <a:r>
              <a:rPr lang="en-US" sz="1400" dirty="0">
                <a:solidFill>
                  <a:srgbClr val="38EF7D"/>
                </a:solidFill>
              </a:rPr>
              <a:t>Cost</a:t>
            </a:r>
          </a:p>
        </p:txBody>
      </p:sp>
      <p:sp>
        <p:nvSpPr>
          <p:cNvPr id="266" name="TextBox 265">
            <a:extLst>
              <a:ext uri="{FF2B5EF4-FFF2-40B4-BE49-F238E27FC236}">
                <a16:creationId xmlns:a16="http://schemas.microsoft.com/office/drawing/2014/main" id="{77F9F67D-D1E3-4238-8A10-9BD154039D13}"/>
              </a:ext>
            </a:extLst>
          </p:cNvPr>
          <p:cNvSpPr txBox="1"/>
          <p:nvPr/>
        </p:nvSpPr>
        <p:spPr>
          <a:xfrm>
            <a:off x="4893038" y="1383326"/>
            <a:ext cx="2348343" cy="307777"/>
          </a:xfrm>
          <a:prstGeom prst="rect">
            <a:avLst/>
          </a:prstGeom>
          <a:noFill/>
        </p:spPr>
        <p:txBody>
          <a:bodyPr wrap="square" lIns="0" rIns="0" rtlCol="0">
            <a:spAutoFit/>
          </a:bodyPr>
          <a:lstStyle/>
          <a:p>
            <a:pPr algn="ctr"/>
            <a:r>
              <a:rPr lang="en-US" sz="1400" dirty="0">
                <a:solidFill>
                  <a:srgbClr val="38EF7D"/>
                </a:solidFill>
              </a:rPr>
              <a:t>Tool 1: SA</a:t>
            </a:r>
            <a:r>
              <a:rPr lang="en-US" sz="1400" dirty="0">
                <a:solidFill>
                  <a:schemeClr val="accent4"/>
                </a:solidFill>
              </a:rPr>
              <a:t> </a:t>
            </a:r>
            <a:r>
              <a:rPr lang="en-US" sz="1400" dirty="0">
                <a:solidFill>
                  <a:srgbClr val="38EF7D"/>
                </a:solidFill>
              </a:rPr>
              <a:t>Q&amp;A</a:t>
            </a:r>
          </a:p>
        </p:txBody>
      </p:sp>
      <p:grpSp>
        <p:nvGrpSpPr>
          <p:cNvPr id="267" name="Graphic 1959">
            <a:extLst>
              <a:ext uri="{FF2B5EF4-FFF2-40B4-BE49-F238E27FC236}">
                <a16:creationId xmlns:a16="http://schemas.microsoft.com/office/drawing/2014/main" id="{F7C9E134-CC12-4E9A-BA71-1652F94832EC}"/>
              </a:ext>
            </a:extLst>
          </p:cNvPr>
          <p:cNvGrpSpPr/>
          <p:nvPr/>
        </p:nvGrpSpPr>
        <p:grpSpPr>
          <a:xfrm>
            <a:off x="5751379" y="1727824"/>
            <a:ext cx="709733" cy="693477"/>
            <a:chOff x="2106490" y="758377"/>
            <a:chExt cx="471991" cy="577656"/>
          </a:xfrm>
          <a:noFill/>
        </p:grpSpPr>
        <p:grpSp>
          <p:nvGrpSpPr>
            <p:cNvPr id="268" name="Graphic 1959">
              <a:extLst>
                <a:ext uri="{FF2B5EF4-FFF2-40B4-BE49-F238E27FC236}">
                  <a16:creationId xmlns:a16="http://schemas.microsoft.com/office/drawing/2014/main" id="{F712D318-5BCA-497B-954A-E7ACF39AE5B2}"/>
                </a:ext>
              </a:extLst>
            </p:cNvPr>
            <p:cNvGrpSpPr/>
            <p:nvPr/>
          </p:nvGrpSpPr>
          <p:grpSpPr>
            <a:xfrm>
              <a:off x="2176187" y="758377"/>
              <a:ext cx="332597" cy="234289"/>
              <a:chOff x="2176187" y="758377"/>
              <a:chExt cx="332597" cy="234289"/>
            </a:xfrm>
            <a:noFill/>
          </p:grpSpPr>
          <p:sp>
            <p:nvSpPr>
              <p:cNvPr id="281" name="Freeform: Shape 63">
                <a:extLst>
                  <a:ext uri="{FF2B5EF4-FFF2-40B4-BE49-F238E27FC236}">
                    <a16:creationId xmlns:a16="http://schemas.microsoft.com/office/drawing/2014/main" id="{D838D5D4-8A82-4175-9B33-2EF9A1EEB470}"/>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282" name="Freeform: Shape 64">
                <a:extLst>
                  <a:ext uri="{FF2B5EF4-FFF2-40B4-BE49-F238E27FC236}">
                    <a16:creationId xmlns:a16="http://schemas.microsoft.com/office/drawing/2014/main" id="{A4B975B5-FE5F-4C98-AA0C-C3FA71DA62A7}"/>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a:p>
            </p:txBody>
          </p:sp>
          <p:sp>
            <p:nvSpPr>
              <p:cNvPr id="283" name="Freeform: Shape 65">
                <a:extLst>
                  <a:ext uri="{FF2B5EF4-FFF2-40B4-BE49-F238E27FC236}">
                    <a16:creationId xmlns:a16="http://schemas.microsoft.com/office/drawing/2014/main" id="{01EBBB44-7A16-404A-A406-A84EFD443DBF}"/>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284" name="Freeform: Shape 66">
                <a:extLst>
                  <a:ext uri="{FF2B5EF4-FFF2-40B4-BE49-F238E27FC236}">
                    <a16:creationId xmlns:a16="http://schemas.microsoft.com/office/drawing/2014/main" id="{9497678D-BDD8-4E18-99B3-B6CC473675C9}"/>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285" name="Freeform: Shape 67">
                <a:extLst>
                  <a:ext uri="{FF2B5EF4-FFF2-40B4-BE49-F238E27FC236}">
                    <a16:creationId xmlns:a16="http://schemas.microsoft.com/office/drawing/2014/main" id="{3436A29A-16D1-4EB1-B9C6-E47760CABBF4}"/>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286" name="Freeform: Shape 68">
                <a:extLst>
                  <a:ext uri="{FF2B5EF4-FFF2-40B4-BE49-F238E27FC236}">
                    <a16:creationId xmlns:a16="http://schemas.microsoft.com/office/drawing/2014/main" id="{1ACA5DD2-056A-4FFF-A45A-D29C10E69080}"/>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287" name="Freeform: Shape 69">
                <a:extLst>
                  <a:ext uri="{FF2B5EF4-FFF2-40B4-BE49-F238E27FC236}">
                    <a16:creationId xmlns:a16="http://schemas.microsoft.com/office/drawing/2014/main" id="{E814EF4A-FC54-4717-89EF-87385DCDA035}"/>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288" name="Freeform: Shape 70">
                <a:extLst>
                  <a:ext uri="{FF2B5EF4-FFF2-40B4-BE49-F238E27FC236}">
                    <a16:creationId xmlns:a16="http://schemas.microsoft.com/office/drawing/2014/main" id="{DB50F23C-0DCC-48F6-B195-04C63C71724E}"/>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289" name="Freeform: Shape 71">
                <a:extLst>
                  <a:ext uri="{FF2B5EF4-FFF2-40B4-BE49-F238E27FC236}">
                    <a16:creationId xmlns:a16="http://schemas.microsoft.com/office/drawing/2014/main" id="{02F9FCE7-D04C-4162-9701-12F4417AB200}"/>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290" name="Freeform: Shape 72">
                <a:extLst>
                  <a:ext uri="{FF2B5EF4-FFF2-40B4-BE49-F238E27FC236}">
                    <a16:creationId xmlns:a16="http://schemas.microsoft.com/office/drawing/2014/main" id="{40186276-EBED-4FC1-9E87-82AE0BA81D0D}"/>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291" name="Freeform: Shape 73">
                <a:extLst>
                  <a:ext uri="{FF2B5EF4-FFF2-40B4-BE49-F238E27FC236}">
                    <a16:creationId xmlns:a16="http://schemas.microsoft.com/office/drawing/2014/main" id="{3B64EF79-F5AA-468A-9A0E-18606AB02405}"/>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2" name="Freeform: Shape 74">
                <a:extLst>
                  <a:ext uri="{FF2B5EF4-FFF2-40B4-BE49-F238E27FC236}">
                    <a16:creationId xmlns:a16="http://schemas.microsoft.com/office/drawing/2014/main" id="{E1EAB82F-8511-434A-A8BD-1A114028BE05}"/>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3" name="Freeform: Shape 75">
                <a:extLst>
                  <a:ext uri="{FF2B5EF4-FFF2-40B4-BE49-F238E27FC236}">
                    <a16:creationId xmlns:a16="http://schemas.microsoft.com/office/drawing/2014/main" id="{A05E7C9D-4817-4F86-A1F3-F22D2A8623FE}"/>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294" name="Freeform: Shape 76">
                <a:extLst>
                  <a:ext uri="{FF2B5EF4-FFF2-40B4-BE49-F238E27FC236}">
                    <a16:creationId xmlns:a16="http://schemas.microsoft.com/office/drawing/2014/main" id="{5A9556BB-6039-4530-B886-C0A5B8910127}"/>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269" name="Graphic 1959">
              <a:extLst>
                <a:ext uri="{FF2B5EF4-FFF2-40B4-BE49-F238E27FC236}">
                  <a16:creationId xmlns:a16="http://schemas.microsoft.com/office/drawing/2014/main" id="{8A9E3FA2-BD03-4949-8F3F-A6F0E63F1CA4}"/>
                </a:ext>
              </a:extLst>
            </p:cNvPr>
            <p:cNvGrpSpPr/>
            <p:nvPr/>
          </p:nvGrpSpPr>
          <p:grpSpPr>
            <a:xfrm>
              <a:off x="2106490" y="983533"/>
              <a:ext cx="471991" cy="352501"/>
              <a:chOff x="2106490" y="983533"/>
              <a:chExt cx="471991" cy="352501"/>
            </a:xfrm>
            <a:noFill/>
          </p:grpSpPr>
          <p:grpSp>
            <p:nvGrpSpPr>
              <p:cNvPr id="276" name="Graphic 1959">
                <a:extLst>
                  <a:ext uri="{FF2B5EF4-FFF2-40B4-BE49-F238E27FC236}">
                    <a16:creationId xmlns:a16="http://schemas.microsoft.com/office/drawing/2014/main" id="{52E54115-299E-492A-A16E-8B64272B38C2}"/>
                  </a:ext>
                </a:extLst>
              </p:cNvPr>
              <p:cNvGrpSpPr/>
              <p:nvPr/>
            </p:nvGrpSpPr>
            <p:grpSpPr>
              <a:xfrm>
                <a:off x="2106490" y="1205881"/>
                <a:ext cx="471991" cy="130153"/>
                <a:chOff x="2106490" y="1205881"/>
                <a:chExt cx="471991" cy="130153"/>
              </a:xfrm>
              <a:noFill/>
            </p:grpSpPr>
            <p:sp>
              <p:nvSpPr>
                <p:cNvPr id="278" name="Freeform: Shape 59">
                  <a:extLst>
                    <a:ext uri="{FF2B5EF4-FFF2-40B4-BE49-F238E27FC236}">
                      <a16:creationId xmlns:a16="http://schemas.microsoft.com/office/drawing/2014/main" id="{E233B63F-09D6-447F-9C54-BC897CCC77B7}"/>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279" name="Freeform: Shape 60">
                  <a:extLst>
                    <a:ext uri="{FF2B5EF4-FFF2-40B4-BE49-F238E27FC236}">
                      <a16:creationId xmlns:a16="http://schemas.microsoft.com/office/drawing/2014/main" id="{A7A53BAE-6D9E-4552-BD14-88B4BC39531F}"/>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280" name="Freeform: Shape 62">
                  <a:extLst>
                    <a:ext uri="{FF2B5EF4-FFF2-40B4-BE49-F238E27FC236}">
                      <a16:creationId xmlns:a16="http://schemas.microsoft.com/office/drawing/2014/main" id="{74889959-0B7E-4F92-B302-8076BBC6184F}"/>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277" name="Freeform: Shape 58">
                <a:extLst>
                  <a:ext uri="{FF2B5EF4-FFF2-40B4-BE49-F238E27FC236}">
                    <a16:creationId xmlns:a16="http://schemas.microsoft.com/office/drawing/2014/main" id="{02B039AF-E2D7-4B95-BE6A-0ADD246A5283}"/>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a:p>
            </p:txBody>
          </p:sp>
        </p:grpSp>
        <p:sp>
          <p:nvSpPr>
            <p:cNvPr id="270" name="Freeform: Shape 51">
              <a:extLst>
                <a:ext uri="{FF2B5EF4-FFF2-40B4-BE49-F238E27FC236}">
                  <a16:creationId xmlns:a16="http://schemas.microsoft.com/office/drawing/2014/main" id="{B56AB227-A863-4D47-85C1-B657C0CCF119}"/>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271" name="Freeform: Shape 52">
              <a:extLst>
                <a:ext uri="{FF2B5EF4-FFF2-40B4-BE49-F238E27FC236}">
                  <a16:creationId xmlns:a16="http://schemas.microsoft.com/office/drawing/2014/main" id="{2861D08E-26C2-4C7E-B6EA-524FC5B12AE3}"/>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7747CAB8-A001-4289-8532-51AF1668B7FE}"/>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4A4EF11-1906-45B5-A76F-8BEAF027F1DD}"/>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1867BF93-E7E7-4C7B-8B53-975CB6F362E2}"/>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B6D12586-45B3-4C25-BDA9-5AFC6592BC6F}"/>
                </a:ext>
              </a:extLst>
            </p:cNvPr>
            <p:cNvSpPr/>
            <p:nvPr/>
          </p:nvSpPr>
          <p:spPr>
            <a:xfrm>
              <a:off x="2347995" y="952398"/>
              <a:ext cx="194589" cy="57790"/>
            </a:xfrm>
            <a:custGeom>
              <a:avLst/>
              <a:gdLst>
                <a:gd name="connsiteX0" fmla="*/ 194590 w 194589"/>
                <a:gd name="connsiteY0" fmla="*/ 36252 h 57790"/>
                <a:gd name="connsiteX1" fmla="*/ 194590 w 194589"/>
                <a:gd name="connsiteY1" fmla="*/ 0 h 57790"/>
                <a:gd name="connsiteX2" fmla="*/ 0 w 194589"/>
                <a:gd name="connsiteY2" fmla="*/ 57791 h 57790"/>
              </a:gdLst>
              <a:ahLst/>
              <a:cxnLst>
                <a:cxn ang="0">
                  <a:pos x="connsiteX0" y="connsiteY0"/>
                </a:cxn>
                <a:cxn ang="0">
                  <a:pos x="connsiteX1" y="connsiteY1"/>
                </a:cxn>
                <a:cxn ang="0">
                  <a:pos x="connsiteX2" y="connsiteY2"/>
                </a:cxn>
              </a:cxnLst>
              <a:rect l="l" t="t" r="r" b="b"/>
              <a:pathLst>
                <a:path w="194589" h="57790">
                  <a:moveTo>
                    <a:pt x="194590" y="36252"/>
                  </a:moveTo>
                  <a:lnTo>
                    <a:pt x="194590" y="0"/>
                  </a:lnTo>
                  <a:lnTo>
                    <a:pt x="0" y="57791"/>
                  </a:lnTo>
                </a:path>
              </a:pathLst>
            </a:custGeom>
            <a:noFill/>
            <a:ln w="12700" cap="flat">
              <a:solidFill>
                <a:srgbClr val="FFFFFF"/>
              </a:solidFill>
              <a:prstDash val="solid"/>
              <a:round/>
            </a:ln>
          </p:spPr>
          <p:txBody>
            <a:bodyPr rtlCol="0" anchor="ctr"/>
            <a:lstStyle/>
            <a:p>
              <a:endParaRPr lang="en-US"/>
            </a:p>
          </p:txBody>
        </p:sp>
      </p:grpSp>
      <p:grpSp>
        <p:nvGrpSpPr>
          <p:cNvPr id="295" name="Group 294">
            <a:extLst>
              <a:ext uri="{FF2B5EF4-FFF2-40B4-BE49-F238E27FC236}">
                <a16:creationId xmlns:a16="http://schemas.microsoft.com/office/drawing/2014/main" id="{26EED92B-572F-4F4E-9569-A3C147B6D688}"/>
              </a:ext>
            </a:extLst>
          </p:cNvPr>
          <p:cNvGrpSpPr/>
          <p:nvPr/>
        </p:nvGrpSpPr>
        <p:grpSpPr>
          <a:xfrm>
            <a:off x="5668665" y="3500321"/>
            <a:ext cx="890472" cy="581993"/>
            <a:chOff x="4898440" y="859854"/>
            <a:chExt cx="758718" cy="438608"/>
          </a:xfrm>
        </p:grpSpPr>
        <p:sp>
          <p:nvSpPr>
            <p:cNvPr id="296" name="Freeform: Shape 78">
              <a:extLst>
                <a:ext uri="{FF2B5EF4-FFF2-40B4-BE49-F238E27FC236}">
                  <a16:creationId xmlns:a16="http://schemas.microsoft.com/office/drawing/2014/main" id="{BD67C53A-1A08-4639-9AE0-856EAB34F20E}"/>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297" name="Freeform: Shape 79">
              <a:extLst>
                <a:ext uri="{FF2B5EF4-FFF2-40B4-BE49-F238E27FC236}">
                  <a16:creationId xmlns:a16="http://schemas.microsoft.com/office/drawing/2014/main" id="{1F025D4F-8B3E-4866-ABBC-C5AE14F7CC2A}"/>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98" name="Freeform: Shape 80">
              <a:extLst>
                <a:ext uri="{FF2B5EF4-FFF2-40B4-BE49-F238E27FC236}">
                  <a16:creationId xmlns:a16="http://schemas.microsoft.com/office/drawing/2014/main" id="{A8FDB4AC-51CE-49DE-AEAB-453FA21DFE05}"/>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299" name="Freeform: Shape 81">
              <a:extLst>
                <a:ext uri="{FF2B5EF4-FFF2-40B4-BE49-F238E27FC236}">
                  <a16:creationId xmlns:a16="http://schemas.microsoft.com/office/drawing/2014/main" id="{2EF76EDA-A3FF-471B-A8E6-B24831846CED}"/>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300" name="Freeform: Shape 82">
              <a:extLst>
                <a:ext uri="{FF2B5EF4-FFF2-40B4-BE49-F238E27FC236}">
                  <a16:creationId xmlns:a16="http://schemas.microsoft.com/office/drawing/2014/main" id="{DE4E64FA-BEBA-4D28-A6F3-34C132ECF30E}"/>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301" name="Freeform: Shape 83">
              <a:extLst>
                <a:ext uri="{FF2B5EF4-FFF2-40B4-BE49-F238E27FC236}">
                  <a16:creationId xmlns:a16="http://schemas.microsoft.com/office/drawing/2014/main" id="{3A6FE613-F979-431E-AE82-BD8BA5E6241A}"/>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302" name="Freeform: Shape 84">
              <a:extLst>
                <a:ext uri="{FF2B5EF4-FFF2-40B4-BE49-F238E27FC236}">
                  <a16:creationId xmlns:a16="http://schemas.microsoft.com/office/drawing/2014/main" id="{D385BBB2-005D-4974-B29D-55002CDFE2F9}"/>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303" name="Freeform: Shape 85">
              <a:extLst>
                <a:ext uri="{FF2B5EF4-FFF2-40B4-BE49-F238E27FC236}">
                  <a16:creationId xmlns:a16="http://schemas.microsoft.com/office/drawing/2014/main" id="{EE38C63D-441B-4A36-8647-E336BB947A41}"/>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304" name="Freeform: Shape 86">
              <a:extLst>
                <a:ext uri="{FF2B5EF4-FFF2-40B4-BE49-F238E27FC236}">
                  <a16:creationId xmlns:a16="http://schemas.microsoft.com/office/drawing/2014/main" id="{27A75508-E872-4236-8368-C1728B80371A}"/>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305" name="Graphic 2034">
              <a:extLst>
                <a:ext uri="{FF2B5EF4-FFF2-40B4-BE49-F238E27FC236}">
                  <a16:creationId xmlns:a16="http://schemas.microsoft.com/office/drawing/2014/main" id="{F8D3AAEB-5024-4E7A-8453-8DC079FAAFCF}"/>
                </a:ext>
              </a:extLst>
            </p:cNvPr>
            <p:cNvGrpSpPr/>
            <p:nvPr/>
          </p:nvGrpSpPr>
          <p:grpSpPr>
            <a:xfrm>
              <a:off x="5282875" y="1228282"/>
              <a:ext cx="99626" cy="44568"/>
              <a:chOff x="5282875" y="1228282"/>
              <a:chExt cx="99626" cy="44568"/>
            </a:xfrm>
          </p:grpSpPr>
          <p:sp>
            <p:nvSpPr>
              <p:cNvPr id="310" name="Freeform: Shape 92">
                <a:extLst>
                  <a:ext uri="{FF2B5EF4-FFF2-40B4-BE49-F238E27FC236}">
                    <a16:creationId xmlns:a16="http://schemas.microsoft.com/office/drawing/2014/main" id="{59681EA0-DE40-44E2-B321-ABFBA9511F1F}"/>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311" name="Freeform: Shape 93">
                <a:extLst>
                  <a:ext uri="{FF2B5EF4-FFF2-40B4-BE49-F238E27FC236}">
                    <a16:creationId xmlns:a16="http://schemas.microsoft.com/office/drawing/2014/main" id="{12CF4993-1CF0-4CFA-8D96-15CEDFC4B340}"/>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306" name="Graphic 2034">
              <a:extLst>
                <a:ext uri="{FF2B5EF4-FFF2-40B4-BE49-F238E27FC236}">
                  <a16:creationId xmlns:a16="http://schemas.microsoft.com/office/drawing/2014/main" id="{8F9D21F2-04F1-4548-B584-39E19377589B}"/>
                </a:ext>
              </a:extLst>
            </p:cNvPr>
            <p:cNvGrpSpPr/>
            <p:nvPr/>
          </p:nvGrpSpPr>
          <p:grpSpPr>
            <a:xfrm>
              <a:off x="5268300" y="1183671"/>
              <a:ext cx="100384" cy="44610"/>
              <a:chOff x="5268300" y="1183671"/>
              <a:chExt cx="100384" cy="44610"/>
            </a:xfrm>
          </p:grpSpPr>
          <p:sp>
            <p:nvSpPr>
              <p:cNvPr id="308" name="Freeform: Shape 90">
                <a:extLst>
                  <a:ext uri="{FF2B5EF4-FFF2-40B4-BE49-F238E27FC236}">
                    <a16:creationId xmlns:a16="http://schemas.microsoft.com/office/drawing/2014/main" id="{06336FAA-546E-47BD-9D9D-BFC70E40F771}"/>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309" name="Freeform: Shape 91">
                <a:extLst>
                  <a:ext uri="{FF2B5EF4-FFF2-40B4-BE49-F238E27FC236}">
                    <a16:creationId xmlns:a16="http://schemas.microsoft.com/office/drawing/2014/main" id="{76751937-103D-4543-A82E-CD5FA5F8E28B}"/>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307" name="Connector: Elbow 89">
              <a:extLst>
                <a:ext uri="{FF2B5EF4-FFF2-40B4-BE49-F238E27FC236}">
                  <a16:creationId xmlns:a16="http://schemas.microsoft.com/office/drawing/2014/main" id="{256212AB-1012-49EB-B312-4C931439ACF9}"/>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323" name="Group 322">
            <a:extLst>
              <a:ext uri="{FF2B5EF4-FFF2-40B4-BE49-F238E27FC236}">
                <a16:creationId xmlns:a16="http://schemas.microsoft.com/office/drawing/2014/main" id="{BAA5EA18-530D-48FB-B5A7-BB4C9151378A}"/>
              </a:ext>
            </a:extLst>
          </p:cNvPr>
          <p:cNvGrpSpPr/>
          <p:nvPr/>
        </p:nvGrpSpPr>
        <p:grpSpPr>
          <a:xfrm>
            <a:off x="5671543" y="5169070"/>
            <a:ext cx="890472" cy="581993"/>
            <a:chOff x="4898440" y="859854"/>
            <a:chExt cx="758718" cy="438608"/>
          </a:xfrm>
        </p:grpSpPr>
        <p:sp>
          <p:nvSpPr>
            <p:cNvPr id="324" name="Freeform: Shape 78">
              <a:extLst>
                <a:ext uri="{FF2B5EF4-FFF2-40B4-BE49-F238E27FC236}">
                  <a16:creationId xmlns:a16="http://schemas.microsoft.com/office/drawing/2014/main" id="{A24FF76E-350F-4DC7-A65F-F1F74066FC95}"/>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a:p>
          </p:txBody>
        </p:sp>
        <p:sp>
          <p:nvSpPr>
            <p:cNvPr id="325" name="Freeform: Shape 79">
              <a:extLst>
                <a:ext uri="{FF2B5EF4-FFF2-40B4-BE49-F238E27FC236}">
                  <a16:creationId xmlns:a16="http://schemas.microsoft.com/office/drawing/2014/main" id="{9DF405C8-4A06-46BD-BAB3-13E86031FA2D}"/>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326" name="Freeform: Shape 80">
              <a:extLst>
                <a:ext uri="{FF2B5EF4-FFF2-40B4-BE49-F238E27FC236}">
                  <a16:creationId xmlns:a16="http://schemas.microsoft.com/office/drawing/2014/main" id="{2CBB9DFD-8683-401D-9AC5-309A57AB4C65}"/>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327" name="Freeform: Shape 81">
              <a:extLst>
                <a:ext uri="{FF2B5EF4-FFF2-40B4-BE49-F238E27FC236}">
                  <a16:creationId xmlns:a16="http://schemas.microsoft.com/office/drawing/2014/main" id="{66A75C5E-B642-462B-8527-4F38706C7B7F}"/>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328" name="Freeform: Shape 82">
              <a:extLst>
                <a:ext uri="{FF2B5EF4-FFF2-40B4-BE49-F238E27FC236}">
                  <a16:creationId xmlns:a16="http://schemas.microsoft.com/office/drawing/2014/main" id="{995C88D2-030D-4A45-8F94-D5E4BAFF49B6}"/>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329" name="Freeform: Shape 83">
              <a:extLst>
                <a:ext uri="{FF2B5EF4-FFF2-40B4-BE49-F238E27FC236}">
                  <a16:creationId xmlns:a16="http://schemas.microsoft.com/office/drawing/2014/main" id="{20C96B66-4EFB-43B1-96AF-39B9DC2FE077}"/>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330" name="Freeform: Shape 84">
              <a:extLst>
                <a:ext uri="{FF2B5EF4-FFF2-40B4-BE49-F238E27FC236}">
                  <a16:creationId xmlns:a16="http://schemas.microsoft.com/office/drawing/2014/main" id="{41A335DD-3531-4FF8-9580-31B52BE36350}"/>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331" name="Freeform: Shape 85">
              <a:extLst>
                <a:ext uri="{FF2B5EF4-FFF2-40B4-BE49-F238E27FC236}">
                  <a16:creationId xmlns:a16="http://schemas.microsoft.com/office/drawing/2014/main" id="{8B2D3367-F3A4-40BD-86F5-C8315679CD39}"/>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332" name="Freeform: Shape 86">
              <a:extLst>
                <a:ext uri="{FF2B5EF4-FFF2-40B4-BE49-F238E27FC236}">
                  <a16:creationId xmlns:a16="http://schemas.microsoft.com/office/drawing/2014/main" id="{F2D60765-87B5-4381-91CC-FC8A844FB9FF}"/>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333" name="Graphic 2034">
              <a:extLst>
                <a:ext uri="{FF2B5EF4-FFF2-40B4-BE49-F238E27FC236}">
                  <a16:creationId xmlns:a16="http://schemas.microsoft.com/office/drawing/2014/main" id="{FA50AA01-EF98-48DE-A6BA-7158EF8EF679}"/>
                </a:ext>
              </a:extLst>
            </p:cNvPr>
            <p:cNvGrpSpPr/>
            <p:nvPr/>
          </p:nvGrpSpPr>
          <p:grpSpPr>
            <a:xfrm>
              <a:off x="5282875" y="1228282"/>
              <a:ext cx="99626" cy="44568"/>
              <a:chOff x="5282875" y="1228282"/>
              <a:chExt cx="99626" cy="44568"/>
            </a:xfrm>
          </p:grpSpPr>
          <p:sp>
            <p:nvSpPr>
              <p:cNvPr id="338" name="Freeform: Shape 92">
                <a:extLst>
                  <a:ext uri="{FF2B5EF4-FFF2-40B4-BE49-F238E27FC236}">
                    <a16:creationId xmlns:a16="http://schemas.microsoft.com/office/drawing/2014/main" id="{E7EDE6C9-38C7-4009-B146-145EAD7F970E}"/>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339" name="Freeform: Shape 93">
                <a:extLst>
                  <a:ext uri="{FF2B5EF4-FFF2-40B4-BE49-F238E27FC236}">
                    <a16:creationId xmlns:a16="http://schemas.microsoft.com/office/drawing/2014/main" id="{40512C29-057E-4DD6-923B-AC25D0D1521D}"/>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334" name="Graphic 2034">
              <a:extLst>
                <a:ext uri="{FF2B5EF4-FFF2-40B4-BE49-F238E27FC236}">
                  <a16:creationId xmlns:a16="http://schemas.microsoft.com/office/drawing/2014/main" id="{EA11978C-2AAA-4D3F-9120-3154BDC64738}"/>
                </a:ext>
              </a:extLst>
            </p:cNvPr>
            <p:cNvGrpSpPr/>
            <p:nvPr/>
          </p:nvGrpSpPr>
          <p:grpSpPr>
            <a:xfrm>
              <a:off x="5268300" y="1183671"/>
              <a:ext cx="100384" cy="44610"/>
              <a:chOff x="5268300" y="1183671"/>
              <a:chExt cx="100384" cy="44610"/>
            </a:xfrm>
          </p:grpSpPr>
          <p:sp>
            <p:nvSpPr>
              <p:cNvPr id="336" name="Freeform: Shape 90">
                <a:extLst>
                  <a:ext uri="{FF2B5EF4-FFF2-40B4-BE49-F238E27FC236}">
                    <a16:creationId xmlns:a16="http://schemas.microsoft.com/office/drawing/2014/main" id="{0C1FA4CB-50F4-4ECF-B1B6-042220C2E035}"/>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337" name="Freeform: Shape 91">
                <a:extLst>
                  <a:ext uri="{FF2B5EF4-FFF2-40B4-BE49-F238E27FC236}">
                    <a16:creationId xmlns:a16="http://schemas.microsoft.com/office/drawing/2014/main" id="{3FE8428F-A3B0-4032-AC2F-129A09FFA966}"/>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335" name="Connector: Elbow 89">
              <a:extLst>
                <a:ext uri="{FF2B5EF4-FFF2-40B4-BE49-F238E27FC236}">
                  <a16:creationId xmlns:a16="http://schemas.microsoft.com/office/drawing/2014/main" id="{6B35007A-3465-496D-9331-DF5B9A713603}"/>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358" name="TextBox 357">
            <a:extLst>
              <a:ext uri="{FF2B5EF4-FFF2-40B4-BE49-F238E27FC236}">
                <a16:creationId xmlns:a16="http://schemas.microsoft.com/office/drawing/2014/main" id="{8D1E26A3-573C-4E40-B2F5-2F6A44E79FA1}"/>
              </a:ext>
            </a:extLst>
          </p:cNvPr>
          <p:cNvSpPr txBox="1"/>
          <p:nvPr/>
        </p:nvSpPr>
        <p:spPr>
          <a:xfrm rot="874465">
            <a:off x="3119788" y="4714860"/>
            <a:ext cx="2206389" cy="307777"/>
          </a:xfrm>
          <a:prstGeom prst="rect">
            <a:avLst/>
          </a:prstGeom>
          <a:noFill/>
        </p:spPr>
        <p:txBody>
          <a:bodyPr wrap="square" lIns="0" rIns="0" rtlCol="0">
            <a:spAutoFit/>
          </a:bodyPr>
          <a:lstStyle/>
          <a:p>
            <a:pPr algn="ctr"/>
            <a:r>
              <a:rPr lang="en-US" sz="1400" dirty="0"/>
              <a:t>Estimate cost</a:t>
            </a:r>
          </a:p>
        </p:txBody>
      </p:sp>
      <p:cxnSp>
        <p:nvCxnSpPr>
          <p:cNvPr id="360" name="Straight Arrow Connector 359">
            <a:extLst>
              <a:ext uri="{FF2B5EF4-FFF2-40B4-BE49-F238E27FC236}">
                <a16:creationId xmlns:a16="http://schemas.microsoft.com/office/drawing/2014/main" id="{417DD275-F961-41F6-9FE9-6AE0871E7677}"/>
              </a:ext>
            </a:extLst>
          </p:cNvPr>
          <p:cNvCxnSpPr>
            <a:cxnSpLocks/>
          </p:cNvCxnSpPr>
          <p:nvPr/>
        </p:nvCxnSpPr>
        <p:spPr>
          <a:xfrm>
            <a:off x="7732207" y="5348411"/>
            <a:ext cx="1191348"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7C909875-44DE-46B0-B436-29DC6CAD8FE7}"/>
              </a:ext>
            </a:extLst>
          </p:cNvPr>
          <p:cNvCxnSpPr>
            <a:cxnSpLocks/>
          </p:cNvCxnSpPr>
          <p:nvPr/>
        </p:nvCxnSpPr>
        <p:spPr>
          <a:xfrm flipH="1">
            <a:off x="7672272" y="5601015"/>
            <a:ext cx="1222615"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1F795A3A-E314-49DA-A912-7B69E5C61D0D}"/>
              </a:ext>
            </a:extLst>
          </p:cNvPr>
          <p:cNvCxnSpPr>
            <a:cxnSpLocks/>
          </p:cNvCxnSpPr>
          <p:nvPr/>
        </p:nvCxnSpPr>
        <p:spPr>
          <a:xfrm>
            <a:off x="3361954" y="4946006"/>
            <a:ext cx="2111897" cy="564689"/>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7B7E90D-149A-6A62-D7BF-39ADC3A66FEC}"/>
              </a:ext>
            </a:extLst>
          </p:cNvPr>
          <p:cNvGrpSpPr/>
          <p:nvPr/>
        </p:nvGrpSpPr>
        <p:grpSpPr>
          <a:xfrm>
            <a:off x="8454683" y="5106274"/>
            <a:ext cx="1890128" cy="1170072"/>
            <a:chOff x="8454683" y="5106274"/>
            <a:chExt cx="1890128" cy="1170072"/>
          </a:xfrm>
        </p:grpSpPr>
        <p:grpSp>
          <p:nvGrpSpPr>
            <p:cNvPr id="15" name="Group 14">
              <a:extLst>
                <a:ext uri="{FF2B5EF4-FFF2-40B4-BE49-F238E27FC236}">
                  <a16:creationId xmlns:a16="http://schemas.microsoft.com/office/drawing/2014/main" id="{3B64EE0C-6D8C-71A7-AA9B-BA7A0625E11F}"/>
                </a:ext>
              </a:extLst>
            </p:cNvPr>
            <p:cNvGrpSpPr/>
            <p:nvPr/>
          </p:nvGrpSpPr>
          <p:grpSpPr>
            <a:xfrm>
              <a:off x="8454683" y="5106274"/>
              <a:ext cx="1890128" cy="1170072"/>
              <a:chOff x="8454683" y="5106274"/>
              <a:chExt cx="1890128" cy="1170072"/>
            </a:xfrm>
          </p:grpSpPr>
          <p:sp>
            <p:nvSpPr>
              <p:cNvPr id="359" name="TextBox 358">
                <a:extLst>
                  <a:ext uri="{FF2B5EF4-FFF2-40B4-BE49-F238E27FC236}">
                    <a16:creationId xmlns:a16="http://schemas.microsoft.com/office/drawing/2014/main" id="{E45477E8-23BE-4CA6-B290-A5E47AE133D9}"/>
                  </a:ext>
                </a:extLst>
              </p:cNvPr>
              <p:cNvSpPr txBox="1"/>
              <p:nvPr/>
            </p:nvSpPr>
            <p:spPr>
              <a:xfrm>
                <a:off x="8454683" y="5999347"/>
                <a:ext cx="1890128" cy="276999"/>
              </a:xfrm>
              <a:prstGeom prst="rect">
                <a:avLst/>
              </a:prstGeom>
              <a:noFill/>
            </p:spPr>
            <p:txBody>
              <a:bodyPr wrap="square" lIns="0" rIns="0" rtlCol="0">
                <a:spAutoFit/>
              </a:bodyPr>
              <a:lstStyle/>
              <a:p>
                <a:pPr algn="ctr"/>
                <a:r>
                  <a:rPr lang="en-US" sz="1200" dirty="0"/>
                  <a:t>Cost Estimator</a:t>
                </a:r>
              </a:p>
            </p:txBody>
          </p:sp>
          <p:grpSp>
            <p:nvGrpSpPr>
              <p:cNvPr id="344" name="Group 343">
                <a:extLst>
                  <a:ext uri="{FF2B5EF4-FFF2-40B4-BE49-F238E27FC236}">
                    <a16:creationId xmlns:a16="http://schemas.microsoft.com/office/drawing/2014/main" id="{5EEE62D6-73AB-46B6-86E9-8934035EE487}"/>
                  </a:ext>
                </a:extLst>
              </p:cNvPr>
              <p:cNvGrpSpPr/>
              <p:nvPr/>
            </p:nvGrpSpPr>
            <p:grpSpPr>
              <a:xfrm>
                <a:off x="9089793" y="5106274"/>
                <a:ext cx="772623" cy="771520"/>
                <a:chOff x="10639029" y="4915533"/>
                <a:chExt cx="772623" cy="771520"/>
              </a:xfrm>
            </p:grpSpPr>
            <p:sp>
              <p:nvSpPr>
                <p:cNvPr id="345" name="TextBox 344">
                  <a:extLst>
                    <a:ext uri="{FF2B5EF4-FFF2-40B4-BE49-F238E27FC236}">
                      <a16:creationId xmlns:a16="http://schemas.microsoft.com/office/drawing/2014/main" id="{45FF648C-84DC-4FFD-BCED-11F91D5521D4}"/>
                    </a:ext>
                  </a:extLst>
                </p:cNvPr>
                <p:cNvSpPr txBox="1"/>
                <p:nvPr/>
              </p:nvSpPr>
              <p:spPr>
                <a:xfrm>
                  <a:off x="11100067" y="5301997"/>
                  <a:ext cx="241258" cy="338554"/>
                </a:xfrm>
                <a:prstGeom prst="rect">
                  <a:avLst/>
                </a:prstGeom>
                <a:noFill/>
              </p:spPr>
              <p:txBody>
                <a:bodyPr wrap="square" lIns="0" rIns="0" rtlCol="0">
                  <a:spAutoFit/>
                </a:bodyPr>
                <a:lstStyle/>
                <a:p>
                  <a:pPr algn="ctr"/>
                  <a:r>
                    <a:rPr lang="en-US" sz="1600" dirty="0">
                      <a:solidFill>
                        <a:schemeClr val="accent2"/>
                      </a:solidFill>
                    </a:rPr>
                    <a:t>$</a:t>
                  </a:r>
                </a:p>
              </p:txBody>
            </p:sp>
            <p:grpSp>
              <p:nvGrpSpPr>
                <p:cNvPr id="346" name="Graphic 1491">
                  <a:extLst>
                    <a:ext uri="{FF2B5EF4-FFF2-40B4-BE49-F238E27FC236}">
                      <a16:creationId xmlns:a16="http://schemas.microsoft.com/office/drawing/2014/main" id="{DBC3365A-BBE4-4E89-987C-515212DC03B0}"/>
                    </a:ext>
                  </a:extLst>
                </p:cNvPr>
                <p:cNvGrpSpPr/>
                <p:nvPr/>
              </p:nvGrpSpPr>
              <p:grpSpPr>
                <a:xfrm>
                  <a:off x="10639029" y="4915533"/>
                  <a:ext cx="614280" cy="720473"/>
                  <a:chOff x="617732" y="3225219"/>
                  <a:chExt cx="372542" cy="450514"/>
                </a:xfrm>
                <a:noFill/>
              </p:grpSpPr>
              <p:grpSp>
                <p:nvGrpSpPr>
                  <p:cNvPr id="351" name="Graphic 1491">
                    <a:extLst>
                      <a:ext uri="{FF2B5EF4-FFF2-40B4-BE49-F238E27FC236}">
                        <a16:creationId xmlns:a16="http://schemas.microsoft.com/office/drawing/2014/main" id="{D9C79216-A0A2-4F42-812D-7F3C28FE5BE9}"/>
                      </a:ext>
                    </a:extLst>
                  </p:cNvPr>
                  <p:cNvGrpSpPr/>
                  <p:nvPr/>
                </p:nvGrpSpPr>
                <p:grpSpPr>
                  <a:xfrm>
                    <a:off x="617732" y="3225219"/>
                    <a:ext cx="344815" cy="348135"/>
                    <a:chOff x="617732" y="3225219"/>
                    <a:chExt cx="344815" cy="348135"/>
                  </a:xfrm>
                  <a:noFill/>
                </p:grpSpPr>
                <p:sp>
                  <p:nvSpPr>
                    <p:cNvPr id="355" name="Freeform: Shape 1123">
                      <a:extLst>
                        <a:ext uri="{FF2B5EF4-FFF2-40B4-BE49-F238E27FC236}">
                          <a16:creationId xmlns:a16="http://schemas.microsoft.com/office/drawing/2014/main" id="{0D1EC422-71D0-4920-8EF8-4498DD963E9B}"/>
                        </a:ext>
                      </a:extLst>
                    </p:cNvPr>
                    <p:cNvSpPr/>
                    <p:nvPr/>
                  </p:nvSpPr>
                  <p:spPr>
                    <a:xfrm>
                      <a:off x="617732" y="3225219"/>
                      <a:ext cx="344815" cy="116582"/>
                    </a:xfrm>
                    <a:custGeom>
                      <a:avLst/>
                      <a:gdLst>
                        <a:gd name="connsiteX0" fmla="*/ 375433 w 375433"/>
                        <a:gd name="connsiteY0" fmla="*/ 65651 h 124115"/>
                        <a:gd name="connsiteX1" fmla="*/ 187740 w 375433"/>
                        <a:gd name="connsiteY1" fmla="*/ 124116 h 124115"/>
                        <a:gd name="connsiteX2" fmla="*/ 0 w 375433"/>
                        <a:gd name="connsiteY2" fmla="*/ 65651 h 124115"/>
                        <a:gd name="connsiteX3" fmla="*/ 187694 w 375433"/>
                        <a:gd name="connsiteY3" fmla="*/ 0 h 124115"/>
                        <a:gd name="connsiteX4" fmla="*/ 375433 w 375433"/>
                        <a:gd name="connsiteY4" fmla="*/ 65651 h 124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33" h="124115">
                          <a:moveTo>
                            <a:pt x="375433" y="65651"/>
                          </a:moveTo>
                          <a:cubicBezTo>
                            <a:pt x="375433" y="97947"/>
                            <a:pt x="296375" y="124116"/>
                            <a:pt x="187740" y="124116"/>
                          </a:cubicBezTo>
                          <a:cubicBezTo>
                            <a:pt x="79104" y="124116"/>
                            <a:pt x="0" y="97947"/>
                            <a:pt x="0" y="65651"/>
                          </a:cubicBezTo>
                          <a:cubicBezTo>
                            <a:pt x="0" y="33355"/>
                            <a:pt x="79058" y="0"/>
                            <a:pt x="187694" y="0"/>
                          </a:cubicBezTo>
                          <a:cubicBezTo>
                            <a:pt x="296329" y="0"/>
                            <a:pt x="375433" y="33355"/>
                            <a:pt x="375433" y="65651"/>
                          </a:cubicBezTo>
                          <a:close/>
                        </a:path>
                      </a:pathLst>
                    </a:custGeom>
                    <a:noFill/>
                    <a:ln w="12700" cap="flat">
                      <a:solidFill>
                        <a:srgbClr val="FFFFFF"/>
                      </a:solidFill>
                      <a:prstDash val="solid"/>
                      <a:round/>
                    </a:ln>
                  </p:spPr>
                  <p:txBody>
                    <a:bodyPr rtlCol="0" anchor="ctr"/>
                    <a:lstStyle/>
                    <a:p>
                      <a:endParaRPr lang="en-US"/>
                    </a:p>
                  </p:txBody>
                </p:sp>
                <p:sp>
                  <p:nvSpPr>
                    <p:cNvPr id="356" name="Freeform: Shape 1124">
                      <a:extLst>
                        <a:ext uri="{FF2B5EF4-FFF2-40B4-BE49-F238E27FC236}">
                          <a16:creationId xmlns:a16="http://schemas.microsoft.com/office/drawing/2014/main" id="{33C9B73B-4861-4742-A5A7-26C0CBCC477C}"/>
                        </a:ext>
                      </a:extLst>
                    </p:cNvPr>
                    <p:cNvSpPr/>
                    <p:nvPr/>
                  </p:nvSpPr>
                  <p:spPr>
                    <a:xfrm>
                      <a:off x="618738" y="3403261"/>
                      <a:ext cx="254149" cy="54915"/>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a:p>
                  </p:txBody>
                </p:sp>
                <p:sp>
                  <p:nvSpPr>
                    <p:cNvPr id="357" name="Freeform: Shape 1125">
                      <a:extLst>
                        <a:ext uri="{FF2B5EF4-FFF2-40B4-BE49-F238E27FC236}">
                          <a16:creationId xmlns:a16="http://schemas.microsoft.com/office/drawing/2014/main" id="{6E1ED6B1-5DD3-4657-B6C3-DCC58159A3C2}"/>
                        </a:ext>
                      </a:extLst>
                    </p:cNvPr>
                    <p:cNvSpPr/>
                    <p:nvPr/>
                  </p:nvSpPr>
                  <p:spPr>
                    <a:xfrm>
                      <a:off x="619357" y="3518439"/>
                      <a:ext cx="252605" cy="54915"/>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dirty="0"/>
                    </a:p>
                  </p:txBody>
                </p:sp>
              </p:grpSp>
              <p:sp>
                <p:nvSpPr>
                  <p:cNvPr id="352" name="Freeform: Shape 1120">
                    <a:extLst>
                      <a:ext uri="{FF2B5EF4-FFF2-40B4-BE49-F238E27FC236}">
                        <a16:creationId xmlns:a16="http://schemas.microsoft.com/office/drawing/2014/main" id="{C90F6C0C-0C97-4F2F-9EF3-FB24E1BF38BD}"/>
                      </a:ext>
                    </a:extLst>
                  </p:cNvPr>
                  <p:cNvSpPr/>
                  <p:nvPr/>
                </p:nvSpPr>
                <p:spPr>
                  <a:xfrm>
                    <a:off x="618076" y="3295893"/>
                    <a:ext cx="27727" cy="323044"/>
                  </a:xfrm>
                  <a:custGeom>
                    <a:avLst/>
                    <a:gdLst>
                      <a:gd name="connsiteX0" fmla="*/ 0 w 4607"/>
                      <a:gd name="connsiteY0" fmla="*/ 0 h 343920"/>
                      <a:gd name="connsiteX1" fmla="*/ 0 w 4607"/>
                      <a:gd name="connsiteY1" fmla="*/ 343921 h 343920"/>
                    </a:gdLst>
                    <a:ahLst/>
                    <a:cxnLst>
                      <a:cxn ang="0">
                        <a:pos x="connsiteX0" y="connsiteY0"/>
                      </a:cxn>
                      <a:cxn ang="0">
                        <a:pos x="connsiteX1" y="connsiteY1"/>
                      </a:cxn>
                    </a:cxnLst>
                    <a:rect l="l" t="t" r="r" b="b"/>
                    <a:pathLst>
                      <a:path w="4607" h="343920">
                        <a:moveTo>
                          <a:pt x="0" y="0"/>
                        </a:moveTo>
                        <a:lnTo>
                          <a:pt x="0" y="343921"/>
                        </a:lnTo>
                      </a:path>
                    </a:pathLst>
                  </a:custGeom>
                  <a:ln w="12700" cap="flat">
                    <a:solidFill>
                      <a:srgbClr val="FFFFFF"/>
                    </a:solidFill>
                    <a:prstDash val="solid"/>
                    <a:round/>
                  </a:ln>
                </p:spPr>
                <p:txBody>
                  <a:bodyPr rtlCol="0" anchor="ctr"/>
                  <a:lstStyle/>
                  <a:p>
                    <a:endParaRPr lang="en-US"/>
                  </a:p>
                </p:txBody>
              </p:sp>
              <p:sp>
                <p:nvSpPr>
                  <p:cNvPr id="353" name="Freeform: Shape 1121">
                    <a:extLst>
                      <a:ext uri="{FF2B5EF4-FFF2-40B4-BE49-F238E27FC236}">
                        <a16:creationId xmlns:a16="http://schemas.microsoft.com/office/drawing/2014/main" id="{9B9CB830-7F3C-49CB-BCA9-E8CC2B9603A9}"/>
                      </a:ext>
                    </a:extLst>
                  </p:cNvPr>
                  <p:cNvSpPr/>
                  <p:nvPr/>
                </p:nvSpPr>
                <p:spPr>
                  <a:xfrm>
                    <a:off x="962547" y="3283336"/>
                    <a:ext cx="27727" cy="116503"/>
                  </a:xfrm>
                  <a:custGeom>
                    <a:avLst/>
                    <a:gdLst>
                      <a:gd name="connsiteX0" fmla="*/ 0 w 4607"/>
                      <a:gd name="connsiteY0" fmla="*/ 0 h 80854"/>
                      <a:gd name="connsiteX1" fmla="*/ 0 w 4607"/>
                      <a:gd name="connsiteY1" fmla="*/ 80855 h 80854"/>
                    </a:gdLst>
                    <a:ahLst/>
                    <a:cxnLst>
                      <a:cxn ang="0">
                        <a:pos x="connsiteX0" y="connsiteY0"/>
                      </a:cxn>
                      <a:cxn ang="0">
                        <a:pos x="connsiteX1" y="connsiteY1"/>
                      </a:cxn>
                    </a:cxnLst>
                    <a:rect l="l" t="t" r="r" b="b"/>
                    <a:pathLst>
                      <a:path w="4607" h="80854">
                        <a:moveTo>
                          <a:pt x="0" y="0"/>
                        </a:moveTo>
                        <a:lnTo>
                          <a:pt x="0" y="80855"/>
                        </a:lnTo>
                      </a:path>
                    </a:pathLst>
                  </a:custGeom>
                  <a:ln w="12700" cap="flat">
                    <a:solidFill>
                      <a:srgbClr val="FFFFFF"/>
                    </a:solidFill>
                    <a:prstDash val="solid"/>
                    <a:round/>
                  </a:ln>
                </p:spPr>
                <p:txBody>
                  <a:bodyPr rtlCol="0" anchor="ctr"/>
                  <a:lstStyle/>
                  <a:p>
                    <a:endParaRPr lang="en-US"/>
                  </a:p>
                </p:txBody>
              </p:sp>
              <p:sp>
                <p:nvSpPr>
                  <p:cNvPr id="354" name="Freeform: Shape 1122">
                    <a:extLst>
                      <a:ext uri="{FF2B5EF4-FFF2-40B4-BE49-F238E27FC236}">
                        <a16:creationId xmlns:a16="http://schemas.microsoft.com/office/drawing/2014/main" id="{6287CAB1-1849-4466-9E9C-1A71555BD722}"/>
                      </a:ext>
                    </a:extLst>
                  </p:cNvPr>
                  <p:cNvSpPr/>
                  <p:nvPr/>
                </p:nvSpPr>
                <p:spPr>
                  <a:xfrm>
                    <a:off x="618741" y="3620818"/>
                    <a:ext cx="252605" cy="54915"/>
                  </a:xfrm>
                  <a:custGeom>
                    <a:avLst/>
                    <a:gdLst>
                      <a:gd name="connsiteX0" fmla="*/ 0 w 241090"/>
                      <a:gd name="connsiteY0" fmla="*/ 0 h 58464"/>
                      <a:gd name="connsiteX1" fmla="*/ 195986 w 241090"/>
                      <a:gd name="connsiteY1" fmla="*/ 58464 h 58464"/>
                      <a:gd name="connsiteX2" fmla="*/ 241090 w 241090"/>
                      <a:gd name="connsiteY2" fmla="*/ 58464 h 58464"/>
                    </a:gdLst>
                    <a:ahLst/>
                    <a:cxnLst>
                      <a:cxn ang="0">
                        <a:pos x="connsiteX0" y="connsiteY0"/>
                      </a:cxn>
                      <a:cxn ang="0">
                        <a:pos x="connsiteX1" y="connsiteY1"/>
                      </a:cxn>
                      <a:cxn ang="0">
                        <a:pos x="connsiteX2" y="connsiteY2"/>
                      </a:cxn>
                    </a:cxnLst>
                    <a:rect l="l" t="t" r="r" b="b"/>
                    <a:pathLst>
                      <a:path w="241090" h="58464">
                        <a:moveTo>
                          <a:pt x="0" y="0"/>
                        </a:moveTo>
                        <a:cubicBezTo>
                          <a:pt x="0" y="32296"/>
                          <a:pt x="87305" y="58464"/>
                          <a:pt x="195986" y="58464"/>
                        </a:cubicBezTo>
                        <a:lnTo>
                          <a:pt x="241090" y="58464"/>
                        </a:lnTo>
                      </a:path>
                    </a:pathLst>
                  </a:custGeom>
                  <a:noFill/>
                  <a:ln w="12700" cap="flat">
                    <a:solidFill>
                      <a:srgbClr val="FFFFFF"/>
                    </a:solidFill>
                    <a:prstDash val="solid"/>
                    <a:round/>
                  </a:ln>
                </p:spPr>
                <p:txBody>
                  <a:bodyPr rtlCol="0" anchor="ctr"/>
                  <a:lstStyle/>
                  <a:p>
                    <a:endParaRPr lang="en-US"/>
                  </a:p>
                </p:txBody>
              </p:sp>
            </p:grpSp>
            <p:grpSp>
              <p:nvGrpSpPr>
                <p:cNvPr id="347" name="Content Placeholder 92">
                  <a:extLst>
                    <a:ext uri="{FF2B5EF4-FFF2-40B4-BE49-F238E27FC236}">
                      <a16:creationId xmlns:a16="http://schemas.microsoft.com/office/drawing/2014/main" id="{A34292D8-6569-436B-9B30-BCDD33434369}"/>
                    </a:ext>
                  </a:extLst>
                </p:cNvPr>
                <p:cNvGrpSpPr/>
                <p:nvPr/>
              </p:nvGrpSpPr>
              <p:grpSpPr>
                <a:xfrm>
                  <a:off x="11073750" y="5179132"/>
                  <a:ext cx="337902" cy="507921"/>
                  <a:chOff x="11073750" y="5179132"/>
                  <a:chExt cx="337902" cy="507921"/>
                </a:xfrm>
              </p:grpSpPr>
              <p:sp>
                <p:nvSpPr>
                  <p:cNvPr id="348" name="Freeform: Shape 347">
                    <a:extLst>
                      <a:ext uri="{FF2B5EF4-FFF2-40B4-BE49-F238E27FC236}">
                        <a16:creationId xmlns:a16="http://schemas.microsoft.com/office/drawing/2014/main" id="{BE15EF65-FCE4-4A8C-8135-094A155D673F}"/>
                      </a:ext>
                    </a:extLst>
                  </p:cNvPr>
                  <p:cNvSpPr/>
                  <p:nvPr/>
                </p:nvSpPr>
                <p:spPr>
                  <a:xfrm>
                    <a:off x="11073750" y="5194789"/>
                    <a:ext cx="337902" cy="492264"/>
                  </a:xfrm>
                  <a:custGeom>
                    <a:avLst/>
                    <a:gdLst>
                      <a:gd name="connsiteX0" fmla="*/ 348571 w 367905"/>
                      <a:gd name="connsiteY0" fmla="*/ 523861 h 524074"/>
                      <a:gd name="connsiteX1" fmla="*/ 19761 w 367905"/>
                      <a:gd name="connsiteY1" fmla="*/ 523861 h 524074"/>
                      <a:gd name="connsiteX2" fmla="*/ 640 w 367905"/>
                      <a:gd name="connsiteY2" fmla="*/ 504711 h 524074"/>
                      <a:gd name="connsiteX3" fmla="*/ 640 w 367905"/>
                      <a:gd name="connsiteY3" fmla="*/ 19792 h 524074"/>
                      <a:gd name="connsiteX4" fmla="*/ 19761 w 367905"/>
                      <a:gd name="connsiteY4" fmla="*/ 641 h 524074"/>
                      <a:gd name="connsiteX5" fmla="*/ 243407 w 367905"/>
                      <a:gd name="connsiteY5" fmla="*/ 641 h 524074"/>
                      <a:gd name="connsiteX6" fmla="*/ 246992 w 367905"/>
                      <a:gd name="connsiteY6" fmla="*/ 2180 h 524074"/>
                      <a:gd name="connsiteX7" fmla="*/ 366156 w 367905"/>
                      <a:gd name="connsiteY7" fmla="*/ 121529 h 524074"/>
                      <a:gd name="connsiteX8" fmla="*/ 367692 w 367905"/>
                      <a:gd name="connsiteY8" fmla="*/ 125120 h 524074"/>
                      <a:gd name="connsiteX9" fmla="*/ 367692 w 367905"/>
                      <a:gd name="connsiteY9" fmla="*/ 504796 h 524074"/>
                      <a:gd name="connsiteX10" fmla="*/ 348571 w 367905"/>
                      <a:gd name="connsiteY10" fmla="*/ 523861 h 524074"/>
                      <a:gd name="connsiteX11" fmla="*/ 19761 w 367905"/>
                      <a:gd name="connsiteY11" fmla="*/ 10900 h 524074"/>
                      <a:gd name="connsiteX12" fmla="*/ 10884 w 367905"/>
                      <a:gd name="connsiteY12" fmla="*/ 19792 h 524074"/>
                      <a:gd name="connsiteX13" fmla="*/ 10884 w 367905"/>
                      <a:gd name="connsiteY13" fmla="*/ 504796 h 524074"/>
                      <a:gd name="connsiteX14" fmla="*/ 19761 w 367905"/>
                      <a:gd name="connsiteY14" fmla="*/ 513687 h 524074"/>
                      <a:gd name="connsiteX15" fmla="*/ 348571 w 367905"/>
                      <a:gd name="connsiteY15" fmla="*/ 513687 h 524074"/>
                      <a:gd name="connsiteX16" fmla="*/ 357449 w 367905"/>
                      <a:gd name="connsiteY16" fmla="*/ 504796 h 524074"/>
                      <a:gd name="connsiteX17" fmla="*/ 357449 w 367905"/>
                      <a:gd name="connsiteY17" fmla="*/ 127172 h 524074"/>
                      <a:gd name="connsiteX18" fmla="*/ 241358 w 367905"/>
                      <a:gd name="connsiteY18" fmla="*/ 10900 h 524074"/>
                      <a:gd name="connsiteX19" fmla="*/ 19761 w 367905"/>
                      <a:gd name="connsiteY19" fmla="*/ 10900 h 5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7905" h="524074">
                        <a:moveTo>
                          <a:pt x="348571" y="523861"/>
                        </a:moveTo>
                        <a:lnTo>
                          <a:pt x="19761" y="523861"/>
                        </a:lnTo>
                        <a:cubicBezTo>
                          <a:pt x="9176" y="523861"/>
                          <a:pt x="640" y="515312"/>
                          <a:pt x="640" y="504711"/>
                        </a:cubicBezTo>
                        <a:lnTo>
                          <a:pt x="640" y="19792"/>
                        </a:lnTo>
                        <a:cubicBezTo>
                          <a:pt x="640" y="9191"/>
                          <a:pt x="9176" y="641"/>
                          <a:pt x="19761" y="641"/>
                        </a:cubicBezTo>
                        <a:lnTo>
                          <a:pt x="243407" y="641"/>
                        </a:lnTo>
                        <a:cubicBezTo>
                          <a:pt x="244772" y="641"/>
                          <a:pt x="246053" y="1154"/>
                          <a:pt x="246992" y="2180"/>
                        </a:cubicBezTo>
                        <a:lnTo>
                          <a:pt x="366156" y="121529"/>
                        </a:lnTo>
                        <a:cubicBezTo>
                          <a:pt x="367095" y="122469"/>
                          <a:pt x="367692" y="123837"/>
                          <a:pt x="367692" y="125120"/>
                        </a:cubicBezTo>
                        <a:lnTo>
                          <a:pt x="367692" y="504796"/>
                        </a:lnTo>
                        <a:cubicBezTo>
                          <a:pt x="367607" y="515312"/>
                          <a:pt x="359071" y="523861"/>
                          <a:pt x="348571" y="523861"/>
                        </a:cubicBezTo>
                        <a:close/>
                        <a:moveTo>
                          <a:pt x="19761" y="10900"/>
                        </a:moveTo>
                        <a:cubicBezTo>
                          <a:pt x="14895" y="10900"/>
                          <a:pt x="10884" y="14919"/>
                          <a:pt x="10884" y="19792"/>
                        </a:cubicBezTo>
                        <a:lnTo>
                          <a:pt x="10884" y="504796"/>
                        </a:lnTo>
                        <a:cubicBezTo>
                          <a:pt x="10884" y="509669"/>
                          <a:pt x="14895" y="513687"/>
                          <a:pt x="19761" y="513687"/>
                        </a:cubicBezTo>
                        <a:lnTo>
                          <a:pt x="348571" y="513687"/>
                        </a:lnTo>
                        <a:cubicBezTo>
                          <a:pt x="353437" y="513687"/>
                          <a:pt x="357449" y="509669"/>
                          <a:pt x="357449" y="504796"/>
                        </a:cubicBezTo>
                        <a:lnTo>
                          <a:pt x="357449" y="127172"/>
                        </a:lnTo>
                        <a:lnTo>
                          <a:pt x="241358" y="10900"/>
                        </a:lnTo>
                        <a:lnTo>
                          <a:pt x="19761" y="10900"/>
                        </a:lnTo>
                        <a:close/>
                      </a:path>
                    </a:pathLst>
                  </a:custGeom>
                  <a:solidFill>
                    <a:srgbClr val="FFFFFF"/>
                  </a:solid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73807AB-A27F-4A03-82CB-F5DC714A8D98}"/>
                      </a:ext>
                    </a:extLst>
                  </p:cNvPr>
                  <p:cNvSpPr/>
                  <p:nvPr/>
                </p:nvSpPr>
                <p:spPr>
                  <a:xfrm>
                    <a:off x="11283877" y="5179132"/>
                    <a:ext cx="119951" cy="122865"/>
                  </a:xfrm>
                  <a:custGeom>
                    <a:avLst/>
                    <a:gdLst>
                      <a:gd name="connsiteX0" fmla="*/ 124840 w 130602"/>
                      <a:gd name="connsiteY0" fmla="*/ 130199 h 130805"/>
                      <a:gd name="connsiteX1" fmla="*/ 5762 w 130602"/>
                      <a:gd name="connsiteY1" fmla="*/ 130199 h 130805"/>
                      <a:gd name="connsiteX2" fmla="*/ 640 w 130602"/>
                      <a:gd name="connsiteY2" fmla="*/ 125069 h 130805"/>
                      <a:gd name="connsiteX3" fmla="*/ 640 w 130602"/>
                      <a:gd name="connsiteY3" fmla="*/ 5720 h 130805"/>
                      <a:gd name="connsiteX4" fmla="*/ 3799 w 130602"/>
                      <a:gd name="connsiteY4" fmla="*/ 1018 h 130805"/>
                      <a:gd name="connsiteX5" fmla="*/ 9347 w 130602"/>
                      <a:gd name="connsiteY5" fmla="*/ 2129 h 130805"/>
                      <a:gd name="connsiteX6" fmla="*/ 128511 w 130602"/>
                      <a:gd name="connsiteY6" fmla="*/ 121478 h 130805"/>
                      <a:gd name="connsiteX7" fmla="*/ 129621 w 130602"/>
                      <a:gd name="connsiteY7" fmla="*/ 127035 h 130805"/>
                      <a:gd name="connsiteX8" fmla="*/ 124840 w 130602"/>
                      <a:gd name="connsiteY8" fmla="*/ 130199 h 130805"/>
                      <a:gd name="connsiteX9" fmla="*/ 10884 w 130602"/>
                      <a:gd name="connsiteY9" fmla="*/ 119939 h 130805"/>
                      <a:gd name="connsiteX10" fmla="*/ 112548 w 130602"/>
                      <a:gd name="connsiteY10" fmla="*/ 119939 h 130805"/>
                      <a:gd name="connsiteX11" fmla="*/ 10884 w 130602"/>
                      <a:gd name="connsiteY11" fmla="*/ 18117 h 130805"/>
                      <a:gd name="connsiteX12" fmla="*/ 10884 w 130602"/>
                      <a:gd name="connsiteY12" fmla="*/ 119939 h 13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602" h="130805">
                        <a:moveTo>
                          <a:pt x="124840" y="130199"/>
                        </a:moveTo>
                        <a:lnTo>
                          <a:pt x="5762" y="130199"/>
                        </a:lnTo>
                        <a:cubicBezTo>
                          <a:pt x="2945" y="130199"/>
                          <a:pt x="640" y="127890"/>
                          <a:pt x="640" y="125069"/>
                        </a:cubicBezTo>
                        <a:lnTo>
                          <a:pt x="640" y="5720"/>
                        </a:lnTo>
                        <a:cubicBezTo>
                          <a:pt x="640" y="3668"/>
                          <a:pt x="1921" y="1788"/>
                          <a:pt x="3799" y="1018"/>
                        </a:cubicBezTo>
                        <a:cubicBezTo>
                          <a:pt x="5676" y="249"/>
                          <a:pt x="7896" y="676"/>
                          <a:pt x="9347" y="2129"/>
                        </a:cubicBezTo>
                        <a:lnTo>
                          <a:pt x="128511" y="121478"/>
                        </a:lnTo>
                        <a:cubicBezTo>
                          <a:pt x="129962" y="122932"/>
                          <a:pt x="130389" y="125155"/>
                          <a:pt x="129621" y="127035"/>
                        </a:cubicBezTo>
                        <a:cubicBezTo>
                          <a:pt x="128767" y="128916"/>
                          <a:pt x="126974" y="130199"/>
                          <a:pt x="124840" y="130199"/>
                        </a:cubicBezTo>
                        <a:close/>
                        <a:moveTo>
                          <a:pt x="10884" y="119939"/>
                        </a:moveTo>
                        <a:lnTo>
                          <a:pt x="112548" y="119939"/>
                        </a:lnTo>
                        <a:lnTo>
                          <a:pt x="10884" y="18117"/>
                        </a:lnTo>
                        <a:lnTo>
                          <a:pt x="10884" y="119939"/>
                        </a:lnTo>
                        <a:close/>
                      </a:path>
                    </a:pathLst>
                  </a:custGeom>
                  <a:solidFill>
                    <a:srgbClr val="FFFFFF"/>
                  </a:solid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2791677-ACB3-45D5-9D36-1BE50C8896FA}"/>
                      </a:ext>
                    </a:extLst>
                  </p:cNvPr>
                  <p:cNvSpPr/>
                  <p:nvPr/>
                </p:nvSpPr>
                <p:spPr>
                  <a:xfrm>
                    <a:off x="11101621" y="5588308"/>
                    <a:ext cx="255229" cy="11114"/>
                  </a:xfrm>
                  <a:custGeom>
                    <a:avLst/>
                    <a:gdLst>
                      <a:gd name="connsiteX0" fmla="*/ 640 w 255229"/>
                      <a:gd name="connsiteY0" fmla="*/ 641 h 11114"/>
                      <a:gd name="connsiteX1" fmla="*/ 255016 w 255229"/>
                      <a:gd name="connsiteY1" fmla="*/ 641 h 11114"/>
                      <a:gd name="connsiteX2" fmla="*/ 255016 w 255229"/>
                      <a:gd name="connsiteY2" fmla="*/ 10900 h 11114"/>
                      <a:gd name="connsiteX3" fmla="*/ 640 w 255229"/>
                      <a:gd name="connsiteY3" fmla="*/ 10900 h 11114"/>
                    </a:gdLst>
                    <a:ahLst/>
                    <a:cxnLst>
                      <a:cxn ang="0">
                        <a:pos x="connsiteX0" y="connsiteY0"/>
                      </a:cxn>
                      <a:cxn ang="0">
                        <a:pos x="connsiteX1" y="connsiteY1"/>
                      </a:cxn>
                      <a:cxn ang="0">
                        <a:pos x="connsiteX2" y="connsiteY2"/>
                      </a:cxn>
                      <a:cxn ang="0">
                        <a:pos x="connsiteX3" y="connsiteY3"/>
                      </a:cxn>
                    </a:cxnLst>
                    <a:rect l="l" t="t" r="r" b="b"/>
                    <a:pathLst>
                      <a:path w="255229" h="11114">
                        <a:moveTo>
                          <a:pt x="640" y="641"/>
                        </a:moveTo>
                        <a:lnTo>
                          <a:pt x="255016" y="641"/>
                        </a:lnTo>
                        <a:lnTo>
                          <a:pt x="255016" y="10900"/>
                        </a:lnTo>
                        <a:lnTo>
                          <a:pt x="640" y="10900"/>
                        </a:lnTo>
                        <a:close/>
                      </a:path>
                    </a:pathLst>
                  </a:custGeom>
                  <a:solidFill>
                    <a:srgbClr val="FFFFFF"/>
                  </a:solidFill>
                  <a:ln w="9525" cap="flat">
                    <a:noFill/>
                    <a:prstDash val="solid"/>
                    <a:miter/>
                  </a:ln>
                </p:spPr>
                <p:txBody>
                  <a:bodyPr rtlCol="0" anchor="ctr"/>
                  <a:lstStyle/>
                  <a:p>
                    <a:endParaRPr lang="en-US"/>
                  </a:p>
                </p:txBody>
              </p:sp>
            </p:grpSp>
          </p:grpSp>
        </p:grpSp>
        <p:sp>
          <p:nvSpPr>
            <p:cNvPr id="342" name="Freeform: Shape 341">
              <a:extLst>
                <a:ext uri="{FF2B5EF4-FFF2-40B4-BE49-F238E27FC236}">
                  <a16:creationId xmlns:a16="http://schemas.microsoft.com/office/drawing/2014/main" id="{927DDBD8-2D0A-4A6D-9645-85E356EE0F33}"/>
                </a:ext>
              </a:extLst>
            </p:cNvPr>
            <p:cNvSpPr/>
            <p:nvPr/>
          </p:nvSpPr>
          <p:spPr>
            <a:xfrm>
              <a:off x="9552385" y="5519882"/>
              <a:ext cx="255229" cy="11114"/>
            </a:xfrm>
            <a:custGeom>
              <a:avLst/>
              <a:gdLst>
                <a:gd name="connsiteX0" fmla="*/ 640 w 255229"/>
                <a:gd name="connsiteY0" fmla="*/ 641 h 11114"/>
                <a:gd name="connsiteX1" fmla="*/ 255016 w 255229"/>
                <a:gd name="connsiteY1" fmla="*/ 641 h 11114"/>
                <a:gd name="connsiteX2" fmla="*/ 255016 w 255229"/>
                <a:gd name="connsiteY2" fmla="*/ 10900 h 11114"/>
                <a:gd name="connsiteX3" fmla="*/ 640 w 255229"/>
                <a:gd name="connsiteY3" fmla="*/ 10900 h 11114"/>
              </a:gdLst>
              <a:ahLst/>
              <a:cxnLst>
                <a:cxn ang="0">
                  <a:pos x="connsiteX0" y="connsiteY0"/>
                </a:cxn>
                <a:cxn ang="0">
                  <a:pos x="connsiteX1" y="connsiteY1"/>
                </a:cxn>
                <a:cxn ang="0">
                  <a:pos x="connsiteX2" y="connsiteY2"/>
                </a:cxn>
                <a:cxn ang="0">
                  <a:pos x="connsiteX3" y="connsiteY3"/>
                </a:cxn>
              </a:cxnLst>
              <a:rect l="l" t="t" r="r" b="b"/>
              <a:pathLst>
                <a:path w="255229" h="11114">
                  <a:moveTo>
                    <a:pt x="640" y="641"/>
                  </a:moveTo>
                  <a:lnTo>
                    <a:pt x="255016" y="641"/>
                  </a:lnTo>
                  <a:lnTo>
                    <a:pt x="255016" y="10900"/>
                  </a:lnTo>
                  <a:lnTo>
                    <a:pt x="640" y="10900"/>
                  </a:lnTo>
                  <a:close/>
                </a:path>
              </a:pathLst>
            </a:custGeom>
            <a:solidFill>
              <a:srgbClr val="FFFFFF"/>
            </a:solidFill>
            <a:ln w="9525" cap="flat">
              <a:noFill/>
              <a:prstDash val="solid"/>
              <a:miter/>
            </a:ln>
          </p:spPr>
          <p:txBody>
            <a:bodyPr rtlCol="0" anchor="ctr"/>
            <a:lstStyle/>
            <a:p>
              <a:endParaRPr lang="en-US"/>
            </a:p>
          </p:txBody>
        </p:sp>
      </p:grpSp>
      <p:grpSp>
        <p:nvGrpSpPr>
          <p:cNvPr id="363" name="Group 362">
            <a:extLst>
              <a:ext uri="{FF2B5EF4-FFF2-40B4-BE49-F238E27FC236}">
                <a16:creationId xmlns:a16="http://schemas.microsoft.com/office/drawing/2014/main" id="{F8408A99-2C16-4F53-BDE6-D0C7B8A1FD9F}"/>
              </a:ext>
            </a:extLst>
          </p:cNvPr>
          <p:cNvGrpSpPr/>
          <p:nvPr/>
        </p:nvGrpSpPr>
        <p:grpSpPr>
          <a:xfrm>
            <a:off x="3180833" y="3368171"/>
            <a:ext cx="7769422" cy="1272889"/>
            <a:chOff x="3180833" y="3923342"/>
            <a:chExt cx="7769422" cy="1272889"/>
          </a:xfrm>
        </p:grpSpPr>
        <p:sp>
          <p:nvSpPr>
            <p:cNvPr id="364" name="TextBox 363">
              <a:extLst>
                <a:ext uri="{FF2B5EF4-FFF2-40B4-BE49-F238E27FC236}">
                  <a16:creationId xmlns:a16="http://schemas.microsoft.com/office/drawing/2014/main" id="{F251459F-48B3-4C77-99B8-B9B1B0EABEF9}"/>
                </a:ext>
              </a:extLst>
            </p:cNvPr>
            <p:cNvSpPr txBox="1"/>
            <p:nvPr/>
          </p:nvSpPr>
          <p:spPr>
            <a:xfrm>
              <a:off x="9628531" y="4734566"/>
              <a:ext cx="1321724" cy="461665"/>
            </a:xfrm>
            <a:prstGeom prst="rect">
              <a:avLst/>
            </a:prstGeom>
            <a:noFill/>
          </p:spPr>
          <p:txBody>
            <a:bodyPr wrap="square" lIns="0" rIns="0" rtlCol="0">
              <a:spAutoFit/>
            </a:bodyPr>
            <a:lstStyle/>
            <a:p>
              <a:pPr algn="ctr"/>
              <a:r>
                <a:rPr lang="en-US" sz="1200" dirty="0"/>
                <a:t>Custom Code Repository</a:t>
              </a:r>
            </a:p>
          </p:txBody>
        </p:sp>
        <p:cxnSp>
          <p:nvCxnSpPr>
            <p:cNvPr id="365" name="Straight Arrow Connector 364">
              <a:extLst>
                <a:ext uri="{FF2B5EF4-FFF2-40B4-BE49-F238E27FC236}">
                  <a16:creationId xmlns:a16="http://schemas.microsoft.com/office/drawing/2014/main" id="{B01BA867-476E-4E1F-9E1A-75E1FA2345AC}"/>
                </a:ext>
              </a:extLst>
            </p:cNvPr>
            <p:cNvCxnSpPr>
              <a:cxnSpLocks/>
            </p:cNvCxnSpPr>
            <p:nvPr/>
          </p:nvCxnSpPr>
          <p:spPr>
            <a:xfrm flipV="1">
              <a:off x="3357993" y="4444635"/>
              <a:ext cx="2119271" cy="6604"/>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366" name="TextBox 365">
              <a:extLst>
                <a:ext uri="{FF2B5EF4-FFF2-40B4-BE49-F238E27FC236}">
                  <a16:creationId xmlns:a16="http://schemas.microsoft.com/office/drawing/2014/main" id="{812D44F2-0BAD-4C2A-B831-B3309DB0AC9B}"/>
                </a:ext>
              </a:extLst>
            </p:cNvPr>
            <p:cNvSpPr txBox="1"/>
            <p:nvPr/>
          </p:nvSpPr>
          <p:spPr>
            <a:xfrm>
              <a:off x="3180833" y="4038847"/>
              <a:ext cx="2322702" cy="307777"/>
            </a:xfrm>
            <a:prstGeom prst="rect">
              <a:avLst/>
            </a:prstGeom>
            <a:noFill/>
          </p:spPr>
          <p:txBody>
            <a:bodyPr wrap="square" lIns="0" rIns="0" rtlCol="0">
              <a:spAutoFit/>
            </a:bodyPr>
            <a:lstStyle/>
            <a:p>
              <a:pPr algn="ctr"/>
              <a:r>
                <a:rPr lang="en-US" sz="1400" dirty="0"/>
                <a:t>Outline infrastructure </a:t>
              </a:r>
            </a:p>
          </p:txBody>
        </p:sp>
        <p:cxnSp>
          <p:nvCxnSpPr>
            <p:cNvPr id="367" name="Straight Arrow Connector 366">
              <a:extLst>
                <a:ext uri="{FF2B5EF4-FFF2-40B4-BE49-F238E27FC236}">
                  <a16:creationId xmlns:a16="http://schemas.microsoft.com/office/drawing/2014/main" id="{66B7474D-E87C-42DD-ADAB-23D38BF51BE4}"/>
                </a:ext>
              </a:extLst>
            </p:cNvPr>
            <p:cNvCxnSpPr>
              <a:cxnSpLocks/>
            </p:cNvCxnSpPr>
            <p:nvPr/>
          </p:nvCxnSpPr>
          <p:spPr>
            <a:xfrm>
              <a:off x="9071146" y="4168673"/>
              <a:ext cx="783951" cy="7433"/>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1DAB355C-BB83-4CEB-A5FE-6BD8B12189ED}"/>
                </a:ext>
              </a:extLst>
            </p:cNvPr>
            <p:cNvCxnSpPr>
              <a:cxnSpLocks/>
            </p:cNvCxnSpPr>
            <p:nvPr/>
          </p:nvCxnSpPr>
          <p:spPr>
            <a:xfrm flipH="1">
              <a:off x="9059948" y="4423133"/>
              <a:ext cx="750701"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7614B6F3-6EAB-4D6F-9197-C12ADD797BA9}"/>
                </a:ext>
              </a:extLst>
            </p:cNvPr>
            <p:cNvCxnSpPr>
              <a:cxnSpLocks/>
            </p:cNvCxnSpPr>
            <p:nvPr/>
          </p:nvCxnSpPr>
          <p:spPr>
            <a:xfrm>
              <a:off x="7651871" y="4168673"/>
              <a:ext cx="59224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AC0F2D4B-4305-4E03-8529-BE30C1E33659}"/>
                </a:ext>
              </a:extLst>
            </p:cNvPr>
            <p:cNvCxnSpPr>
              <a:cxnSpLocks/>
            </p:cNvCxnSpPr>
            <p:nvPr/>
          </p:nvCxnSpPr>
          <p:spPr>
            <a:xfrm flipH="1">
              <a:off x="7611920" y="4411255"/>
              <a:ext cx="59894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49A50105-DF27-4C1E-96BB-E8CE0C88BFEB}"/>
                </a:ext>
              </a:extLst>
            </p:cNvPr>
            <p:cNvSpPr txBox="1"/>
            <p:nvPr/>
          </p:nvSpPr>
          <p:spPr>
            <a:xfrm>
              <a:off x="8064083" y="4712072"/>
              <a:ext cx="1321724" cy="461665"/>
            </a:xfrm>
            <a:prstGeom prst="rect">
              <a:avLst/>
            </a:prstGeom>
            <a:noFill/>
          </p:spPr>
          <p:txBody>
            <a:bodyPr wrap="square" lIns="0" rIns="0" rtlCol="0">
              <a:spAutoFit/>
            </a:bodyPr>
            <a:lstStyle/>
            <a:p>
              <a:pPr algn="ctr"/>
              <a:r>
                <a:rPr lang="en-US" altLang="en-US" sz="1200" dirty="0">
                  <a:ea typeface="Amazon Ember" panose="020B0603020204020204" pitchFamily="34" charset="0"/>
                  <a:cs typeface="Amazon Ember" panose="020B0603020204020204" pitchFamily="34" charset="0"/>
                </a:rPr>
                <a:t>Multimodal Language Model</a:t>
              </a:r>
            </a:p>
          </p:txBody>
        </p:sp>
        <p:pic>
          <p:nvPicPr>
            <p:cNvPr id="372" name="Content Placeholder 92">
              <a:extLst>
                <a:ext uri="{FF2B5EF4-FFF2-40B4-BE49-F238E27FC236}">
                  <a16:creationId xmlns:a16="http://schemas.microsoft.com/office/drawing/2014/main" id="{9593D08F-CA75-4B70-930F-90CD2C5A50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9959332" y="3958751"/>
              <a:ext cx="467638" cy="666602"/>
            </a:xfrm>
            <a:prstGeom prst="rect">
              <a:avLst/>
            </a:prstGeom>
          </p:spPr>
        </p:pic>
        <p:pic>
          <p:nvPicPr>
            <p:cNvPr id="373" name="Picture 372">
              <a:extLst>
                <a:ext uri="{FF2B5EF4-FFF2-40B4-BE49-F238E27FC236}">
                  <a16:creationId xmlns:a16="http://schemas.microsoft.com/office/drawing/2014/main" id="{ACB1FDEA-8D27-4FFE-8612-9995510DA8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6421" y="3923342"/>
              <a:ext cx="754453" cy="754453"/>
            </a:xfrm>
            <a:prstGeom prst="rect">
              <a:avLst/>
            </a:prstGeom>
          </p:spPr>
        </p:pic>
      </p:grpSp>
      <p:sp>
        <p:nvSpPr>
          <p:cNvPr id="3" name="TextBox 2">
            <a:extLst>
              <a:ext uri="{FF2B5EF4-FFF2-40B4-BE49-F238E27FC236}">
                <a16:creationId xmlns:a16="http://schemas.microsoft.com/office/drawing/2014/main" id="{692D2254-CB33-4417-F72C-2ED36D1C959F}"/>
              </a:ext>
            </a:extLst>
          </p:cNvPr>
          <p:cNvSpPr txBox="1"/>
          <p:nvPr/>
        </p:nvSpPr>
        <p:spPr>
          <a:xfrm rot="20629110">
            <a:off x="3110906" y="2010948"/>
            <a:ext cx="2322702" cy="307777"/>
          </a:xfrm>
          <a:prstGeom prst="rect">
            <a:avLst/>
          </a:prstGeom>
          <a:noFill/>
        </p:spPr>
        <p:txBody>
          <a:bodyPr wrap="square" lIns="0" rIns="0" rtlCol="0">
            <a:spAutoFit/>
          </a:bodyPr>
          <a:lstStyle/>
          <a:p>
            <a:pPr algn="ctr"/>
            <a:r>
              <a:rPr lang="en-US" sz="1400" dirty="0"/>
              <a:t>How to…?</a:t>
            </a:r>
          </a:p>
        </p:txBody>
      </p:sp>
      <p:cxnSp>
        <p:nvCxnSpPr>
          <p:cNvPr id="4" name="Straight Arrow Connector 3">
            <a:extLst>
              <a:ext uri="{FF2B5EF4-FFF2-40B4-BE49-F238E27FC236}">
                <a16:creationId xmlns:a16="http://schemas.microsoft.com/office/drawing/2014/main" id="{BBBF20D9-870C-EBF9-5715-7645880099EF}"/>
              </a:ext>
            </a:extLst>
          </p:cNvPr>
          <p:cNvCxnSpPr>
            <a:cxnSpLocks/>
          </p:cNvCxnSpPr>
          <p:nvPr/>
        </p:nvCxnSpPr>
        <p:spPr>
          <a:xfrm>
            <a:off x="7648222" y="1644705"/>
            <a:ext cx="120599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B8CECF9-A6A2-E49A-C6DF-2EE1280496D7}"/>
              </a:ext>
            </a:extLst>
          </p:cNvPr>
          <p:cNvCxnSpPr>
            <a:cxnSpLocks/>
          </p:cNvCxnSpPr>
          <p:nvPr/>
        </p:nvCxnSpPr>
        <p:spPr>
          <a:xfrm flipH="1">
            <a:off x="7602936" y="1897309"/>
            <a:ext cx="1222615"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1F2616B-E388-63F2-A4E3-2FE2EFFE87E7}"/>
              </a:ext>
            </a:extLst>
          </p:cNvPr>
          <p:cNvCxnSpPr>
            <a:cxnSpLocks/>
          </p:cNvCxnSpPr>
          <p:nvPr/>
        </p:nvCxnSpPr>
        <p:spPr>
          <a:xfrm flipV="1">
            <a:off x="3375487" y="2167765"/>
            <a:ext cx="2111897" cy="564689"/>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20AAA72-BCC8-A2BC-D002-D046203B90DA}"/>
              </a:ext>
            </a:extLst>
          </p:cNvPr>
          <p:cNvGrpSpPr/>
          <p:nvPr/>
        </p:nvGrpSpPr>
        <p:grpSpPr>
          <a:xfrm>
            <a:off x="8308884" y="1329521"/>
            <a:ext cx="2348343" cy="1151079"/>
            <a:chOff x="8308884" y="1329521"/>
            <a:chExt cx="2348343" cy="1151079"/>
          </a:xfrm>
        </p:grpSpPr>
        <p:sp>
          <p:nvSpPr>
            <p:cNvPr id="8" name="TextBox 7">
              <a:extLst>
                <a:ext uri="{FF2B5EF4-FFF2-40B4-BE49-F238E27FC236}">
                  <a16:creationId xmlns:a16="http://schemas.microsoft.com/office/drawing/2014/main" id="{57B0D4E9-C5F3-28B0-DB3A-BED15170E970}"/>
                </a:ext>
              </a:extLst>
            </p:cNvPr>
            <p:cNvSpPr txBox="1"/>
            <p:nvPr/>
          </p:nvSpPr>
          <p:spPr>
            <a:xfrm>
              <a:off x="8308884" y="2203601"/>
              <a:ext cx="2348343" cy="276999"/>
            </a:xfrm>
            <a:prstGeom prst="rect">
              <a:avLst/>
            </a:prstGeom>
            <a:noFill/>
          </p:spPr>
          <p:txBody>
            <a:bodyPr wrap="square" lIns="0" rIns="0" rtlCol="0">
              <a:spAutoFit/>
            </a:bodyPr>
            <a:lstStyle/>
            <a:p>
              <a:pPr algn="ctr"/>
              <a:r>
                <a:rPr lang="en-US" sz="1200" dirty="0" err="1"/>
                <a:t>SwissBox</a:t>
              </a:r>
              <a:r>
                <a:rPr lang="en-US" sz="1200" dirty="0"/>
                <a:t> information</a:t>
              </a:r>
            </a:p>
          </p:txBody>
        </p:sp>
        <p:grpSp>
          <p:nvGrpSpPr>
            <p:cNvPr id="9" name="Group 8">
              <a:extLst>
                <a:ext uri="{FF2B5EF4-FFF2-40B4-BE49-F238E27FC236}">
                  <a16:creationId xmlns:a16="http://schemas.microsoft.com/office/drawing/2014/main" id="{F37D1164-D447-39F5-5D2B-0C02FC3EA7B1}"/>
                </a:ext>
              </a:extLst>
            </p:cNvPr>
            <p:cNvGrpSpPr/>
            <p:nvPr/>
          </p:nvGrpSpPr>
          <p:grpSpPr>
            <a:xfrm>
              <a:off x="8999145" y="1329521"/>
              <a:ext cx="900660" cy="951421"/>
              <a:chOff x="9187718" y="4707528"/>
              <a:chExt cx="733920" cy="957043"/>
            </a:xfrm>
          </p:grpSpPr>
          <p:pic>
            <p:nvPicPr>
              <p:cNvPr id="10" name="Picture 9">
                <a:extLst>
                  <a:ext uri="{FF2B5EF4-FFF2-40B4-BE49-F238E27FC236}">
                    <a16:creationId xmlns:a16="http://schemas.microsoft.com/office/drawing/2014/main" id="{B6BE0424-1ECF-024E-7686-64FD4727C110}"/>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490816" y="4709172"/>
                <a:ext cx="412091" cy="541806"/>
              </a:xfrm>
              <a:prstGeom prst="rect">
                <a:avLst/>
              </a:prstGeom>
            </p:spPr>
          </p:pic>
          <p:pic>
            <p:nvPicPr>
              <p:cNvPr id="11" name="Picture 10">
                <a:extLst>
                  <a:ext uri="{FF2B5EF4-FFF2-40B4-BE49-F238E27FC236}">
                    <a16:creationId xmlns:a16="http://schemas.microsoft.com/office/drawing/2014/main" id="{C0165576-6A61-4DA9-32AA-CA9FCA23CC22}"/>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509547" y="5122765"/>
                <a:ext cx="412091" cy="541806"/>
              </a:xfrm>
              <a:prstGeom prst="rect">
                <a:avLst/>
              </a:prstGeom>
            </p:spPr>
          </p:pic>
          <p:pic>
            <p:nvPicPr>
              <p:cNvPr id="12" name="Picture 11">
                <a:extLst>
                  <a:ext uri="{FF2B5EF4-FFF2-40B4-BE49-F238E27FC236}">
                    <a16:creationId xmlns:a16="http://schemas.microsoft.com/office/drawing/2014/main" id="{5612DB11-DB52-41E1-00DD-A76A60B45C89}"/>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187718" y="4707528"/>
                <a:ext cx="412091" cy="541806"/>
              </a:xfrm>
              <a:prstGeom prst="rect">
                <a:avLst/>
              </a:prstGeom>
            </p:spPr>
          </p:pic>
          <p:pic>
            <p:nvPicPr>
              <p:cNvPr id="13" name="Picture 12">
                <a:extLst>
                  <a:ext uri="{FF2B5EF4-FFF2-40B4-BE49-F238E27FC236}">
                    <a16:creationId xmlns:a16="http://schemas.microsoft.com/office/drawing/2014/main" id="{E1666C92-892B-A8AC-77B9-E5407CBCB72C}"/>
                  </a:ext>
                </a:extLst>
              </p:cNvPr>
              <p:cNvPicPr>
                <a:picLocks noChangeAspect="1"/>
              </p:cNvPicPr>
              <p:nvPr/>
            </p:nvPicPr>
            <p:blipFill rotWithShape="1">
              <a:blip r:embed="rId6">
                <a:extLst>
                  <a:ext uri="{28A0092B-C50C-407E-A947-70E740481C1C}">
                    <a14:useLocalDpi xmlns:a14="http://schemas.microsoft.com/office/drawing/2010/main" val="0"/>
                  </a:ext>
                </a:extLst>
              </a:blip>
              <a:srcRect l="12491" r="11451"/>
              <a:stretch/>
            </p:blipFill>
            <p:spPr>
              <a:xfrm>
                <a:off x="9193555" y="5119444"/>
                <a:ext cx="412091" cy="541806"/>
              </a:xfrm>
              <a:prstGeom prst="rect">
                <a:avLst/>
              </a:prstGeom>
            </p:spPr>
          </p:pic>
        </p:grpSp>
      </p:grpSp>
    </p:spTree>
    <p:extLst>
      <p:ext uri="{BB962C8B-B14F-4D97-AF65-F5344CB8AC3E}">
        <p14:creationId xmlns:p14="http://schemas.microsoft.com/office/powerpoint/2010/main" val="4210942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wipe(left)">
                                      <p:cBhvr>
                                        <p:cTn id="7" dur="500"/>
                                        <p:tgtEl>
                                          <p:spTgt spid="3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5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60"/>
                                        </p:tgtEl>
                                        <p:attrNameLst>
                                          <p:attrName>style.visibility</p:attrName>
                                        </p:attrNameLst>
                                      </p:cBhvr>
                                      <p:to>
                                        <p:strVal val="visible"/>
                                      </p:to>
                                    </p:set>
                                    <p:animEffect transition="in" filter="wipe(left)">
                                      <p:cBhvr>
                                        <p:cTn id="15" dur="500"/>
                                        <p:tgtEl>
                                          <p:spTgt spid="36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361"/>
                                        </p:tgtEl>
                                        <p:attrNameLst>
                                          <p:attrName>style.visibility</p:attrName>
                                        </p:attrNameLst>
                                      </p:cBhvr>
                                      <p:to>
                                        <p:strVal val="visible"/>
                                      </p:to>
                                    </p:set>
                                    <p:animEffect transition="in" filter="wipe(right)">
                                      <p:cBhvr>
                                        <p:cTn id="23"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4907-4AEF-44FA-9A97-020722118D3B}"/>
              </a:ext>
            </a:extLst>
          </p:cNvPr>
          <p:cNvSpPr>
            <a:spLocks noGrp="1"/>
          </p:cNvSpPr>
          <p:nvPr>
            <p:ph type="title"/>
          </p:nvPr>
        </p:nvSpPr>
        <p:spPr>
          <a:xfrm>
            <a:off x="304800" y="304800"/>
            <a:ext cx="11582400" cy="638175"/>
          </a:xfrm>
        </p:spPr>
        <p:txBody>
          <a:bodyPr/>
          <a:lstStyle/>
          <a:p>
            <a:r>
              <a:rPr lang="en-US" sz="3600" dirty="0"/>
              <a:t>Cost Estimator: Configuration</a:t>
            </a:r>
          </a:p>
        </p:txBody>
      </p:sp>
      <p:sp>
        <p:nvSpPr>
          <p:cNvPr id="4" name="Slide Number Placeholder 3">
            <a:extLst>
              <a:ext uri="{FF2B5EF4-FFF2-40B4-BE49-F238E27FC236}">
                <a16:creationId xmlns:a16="http://schemas.microsoft.com/office/drawing/2014/main" id="{ADA61296-C897-664C-E584-EA61826646E1}"/>
              </a:ext>
            </a:extLst>
          </p:cNvPr>
          <p:cNvSpPr>
            <a:spLocks noGrp="1"/>
          </p:cNvSpPr>
          <p:nvPr>
            <p:ph type="sldNum" sz="quarter" idx="4294967295"/>
          </p:nvPr>
        </p:nvSpPr>
        <p:spPr>
          <a:xfrm>
            <a:off x="9448800" y="62896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cxnSp>
        <p:nvCxnSpPr>
          <p:cNvPr id="8" name="Straight Arrow Connector 7">
            <a:extLst>
              <a:ext uri="{FF2B5EF4-FFF2-40B4-BE49-F238E27FC236}">
                <a16:creationId xmlns:a16="http://schemas.microsoft.com/office/drawing/2014/main" id="{7F1FC535-47F6-431C-B505-33DFC275085E}"/>
              </a:ext>
            </a:extLst>
          </p:cNvPr>
          <p:cNvCxnSpPr>
            <a:cxnSpLocks/>
          </p:cNvCxnSpPr>
          <p:nvPr/>
        </p:nvCxnSpPr>
        <p:spPr>
          <a:xfrm>
            <a:off x="4524104" y="2534462"/>
            <a:ext cx="756930" cy="0"/>
          </a:xfrm>
          <a:prstGeom prst="straightConnector1">
            <a:avLst/>
          </a:prstGeom>
          <a:ln w="15875">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7122BA-7184-C708-A7FD-CD745A4C53C4}"/>
              </a:ext>
            </a:extLst>
          </p:cNvPr>
          <p:cNvSpPr txBox="1"/>
          <p:nvPr/>
        </p:nvSpPr>
        <p:spPr>
          <a:xfrm>
            <a:off x="10467297" y="2850591"/>
            <a:ext cx="969817" cy="369332"/>
          </a:xfrm>
          <a:prstGeom prst="rect">
            <a:avLst/>
          </a:prstGeom>
          <a:noFill/>
        </p:spPr>
        <p:txBody>
          <a:bodyPr wrap="none" lIns="0" rIns="0" rtlCol="0">
            <a:spAutoFit/>
          </a:bodyPr>
          <a:lstStyle/>
          <a:p>
            <a:pPr algn="l"/>
            <a:r>
              <a:rPr lang="en-US" dirty="0">
                <a:solidFill>
                  <a:schemeClr val="tx2"/>
                </a:solidFill>
              </a:rPr>
              <a:t>Database</a:t>
            </a:r>
          </a:p>
        </p:txBody>
      </p:sp>
      <p:sp>
        <p:nvSpPr>
          <p:cNvPr id="15" name="TextBox 14">
            <a:extLst>
              <a:ext uri="{FF2B5EF4-FFF2-40B4-BE49-F238E27FC236}">
                <a16:creationId xmlns:a16="http://schemas.microsoft.com/office/drawing/2014/main" id="{5DBFC9DF-54EC-9C15-D333-7CDE145F25D2}"/>
              </a:ext>
            </a:extLst>
          </p:cNvPr>
          <p:cNvSpPr txBox="1"/>
          <p:nvPr/>
        </p:nvSpPr>
        <p:spPr>
          <a:xfrm>
            <a:off x="8977213" y="2850591"/>
            <a:ext cx="960199" cy="369332"/>
          </a:xfrm>
          <a:prstGeom prst="rect">
            <a:avLst/>
          </a:prstGeom>
          <a:noFill/>
        </p:spPr>
        <p:txBody>
          <a:bodyPr wrap="none" lIns="0" rIns="0" rtlCol="0">
            <a:spAutoFit/>
          </a:bodyPr>
          <a:lstStyle/>
          <a:p>
            <a:pPr algn="l"/>
            <a:r>
              <a:rPr lang="en-US" dirty="0">
                <a:solidFill>
                  <a:schemeClr val="tx2"/>
                </a:solidFill>
              </a:rPr>
              <a:t>Compute</a:t>
            </a:r>
          </a:p>
        </p:txBody>
      </p:sp>
      <p:grpSp>
        <p:nvGrpSpPr>
          <p:cNvPr id="23" name="Group 22">
            <a:extLst>
              <a:ext uri="{FF2B5EF4-FFF2-40B4-BE49-F238E27FC236}">
                <a16:creationId xmlns:a16="http://schemas.microsoft.com/office/drawing/2014/main" id="{B67E3217-C3D6-570D-BABF-DB450396B72B}"/>
              </a:ext>
            </a:extLst>
          </p:cNvPr>
          <p:cNvGrpSpPr/>
          <p:nvPr/>
        </p:nvGrpSpPr>
        <p:grpSpPr>
          <a:xfrm>
            <a:off x="8318403" y="1469515"/>
            <a:ext cx="3722057" cy="2016670"/>
            <a:chOff x="7240945" y="2884156"/>
            <a:chExt cx="3722057" cy="2016670"/>
          </a:xfrm>
        </p:grpSpPr>
        <p:sp>
          <p:nvSpPr>
            <p:cNvPr id="17" name="Rectangle 16">
              <a:extLst>
                <a:ext uri="{FF2B5EF4-FFF2-40B4-BE49-F238E27FC236}">
                  <a16:creationId xmlns:a16="http://schemas.microsoft.com/office/drawing/2014/main" id="{B313A9EA-78A8-8136-D1A5-DC4997AEA3F9}"/>
                </a:ext>
              </a:extLst>
            </p:cNvPr>
            <p:cNvSpPr/>
            <p:nvPr/>
          </p:nvSpPr>
          <p:spPr>
            <a:xfrm>
              <a:off x="7240945" y="2884156"/>
              <a:ext cx="3722057" cy="2016670"/>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p:txBody>
        </p:sp>
        <p:pic>
          <p:nvPicPr>
            <p:cNvPr id="20" name="Graphic 19">
              <a:extLst>
                <a:ext uri="{FF2B5EF4-FFF2-40B4-BE49-F238E27FC236}">
                  <a16:creationId xmlns:a16="http://schemas.microsoft.com/office/drawing/2014/main" id="{AE9A708D-4D79-4EAB-8968-AE9E1F92C09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48565" y="2900225"/>
              <a:ext cx="419100" cy="419100"/>
            </a:xfrm>
            <a:prstGeom prst="rect">
              <a:avLst/>
            </a:prstGeom>
          </p:spPr>
        </p:pic>
      </p:grpSp>
      <p:sp>
        <p:nvSpPr>
          <p:cNvPr id="9" name="Rectangle 8">
            <a:extLst>
              <a:ext uri="{FF2B5EF4-FFF2-40B4-BE49-F238E27FC236}">
                <a16:creationId xmlns:a16="http://schemas.microsoft.com/office/drawing/2014/main" id="{B037DFAA-D584-48C1-F3A2-E9674439C27A}"/>
              </a:ext>
            </a:extLst>
          </p:cNvPr>
          <p:cNvSpPr/>
          <p:nvPr/>
        </p:nvSpPr>
        <p:spPr>
          <a:xfrm>
            <a:off x="304800" y="1282541"/>
            <a:ext cx="4219304" cy="2730184"/>
          </a:xfrm>
          <a:prstGeom prst="rect">
            <a:avLst/>
          </a:prstGeom>
          <a:solidFill>
            <a:srgbClr val="232F3E"/>
          </a:solidFill>
          <a:ln w="15875" cap="flat" cmpd="sng" algn="ctr">
            <a:solidFill>
              <a:srgbClr val="38EF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a:ea typeface="+mn-ea"/>
              <a:cs typeface="+mn-cs"/>
            </a:endParaRPr>
          </a:p>
        </p:txBody>
      </p:sp>
      <p:sp>
        <p:nvSpPr>
          <p:cNvPr id="10" name="TextBox 9">
            <a:extLst>
              <a:ext uri="{FF2B5EF4-FFF2-40B4-BE49-F238E27FC236}">
                <a16:creationId xmlns:a16="http://schemas.microsoft.com/office/drawing/2014/main" id="{7B88C71F-98CF-3603-9599-6C09DD0EEA02}"/>
              </a:ext>
            </a:extLst>
          </p:cNvPr>
          <p:cNvSpPr txBox="1"/>
          <p:nvPr/>
        </p:nvSpPr>
        <p:spPr>
          <a:xfrm>
            <a:off x="498152" y="1397702"/>
            <a:ext cx="3793318" cy="2462213"/>
          </a:xfrm>
          <a:prstGeom prst="rect">
            <a:avLst/>
          </a:prstGeom>
          <a:noFill/>
        </p:spPr>
        <p:txBody>
          <a:bodyPr wrap="square" lIns="0" rtlCol="0">
            <a:spAutoFit/>
          </a:bodyPr>
          <a:lstStyle/>
          <a:p>
            <a:r>
              <a:rPr lang="en-US" sz="1400" dirty="0">
                <a:solidFill>
                  <a:srgbClr val="D4D4D4"/>
                </a:solidFill>
                <a:latin typeface="Lucida Console" panose="020B0609040504020204" pitchFamily="49" charset="0"/>
                <a:cs typeface="Consolas" panose="020B0609020204030204" pitchFamily="49" charset="0"/>
              </a:rPr>
              <a:t>resource </a:t>
            </a:r>
            <a:r>
              <a:rPr lang="en-US" sz="1400" dirty="0">
                <a:solidFill>
                  <a:srgbClr val="B5CEA8"/>
                </a:solidFill>
                <a:latin typeface="Lucida Console" panose="020B0609040504020204" pitchFamily="49" charset="0"/>
                <a:cs typeface="Consolas" panose="020B0609020204030204" pitchFamily="49" charset="0"/>
              </a:rPr>
              <a:t>"aws_db_instance"</a:t>
            </a:r>
            <a:r>
              <a:rPr lang="en-US" sz="1400" dirty="0">
                <a:solidFill>
                  <a:srgbClr val="D4D4D4"/>
                </a:solidFill>
                <a:latin typeface="Lucida Console" panose="020B0609040504020204" pitchFamily="49" charset="0"/>
                <a:cs typeface="Consolas" panose="020B0609020204030204" pitchFamily="49" charset="0"/>
              </a:rPr>
              <a:t> </a:t>
            </a:r>
            <a:r>
              <a:rPr lang="en-US" sz="1400" dirty="0">
                <a:solidFill>
                  <a:srgbClr val="B5CEA8"/>
                </a:solidFill>
                <a:latin typeface="Lucida Console" panose="020B0609040504020204" pitchFamily="49" charset="0"/>
                <a:cs typeface="Consolas" panose="020B0609020204030204" pitchFamily="49" charset="0"/>
              </a:rPr>
              <a:t>"db"</a:t>
            </a:r>
            <a:r>
              <a:rPr lang="en-US" sz="1400" dirty="0">
                <a:solidFill>
                  <a:srgbClr val="D4D4D4"/>
                </a:solidFill>
                <a:latin typeface="Lucida Console" panose="020B0609040504020204" pitchFamily="49" charset="0"/>
                <a:cs typeface="Consolas" panose="020B0609020204030204" pitchFamily="49" charset="0"/>
              </a:rPr>
              <a:t> {</a:t>
            </a:r>
          </a:p>
          <a:p>
            <a:r>
              <a:rPr lang="en-US" sz="1400" dirty="0">
                <a:solidFill>
                  <a:srgbClr val="D4D4D4"/>
                </a:solidFill>
                <a:latin typeface="Lucida Console" panose="020B0609040504020204" pitchFamily="49" charset="0"/>
                <a:cs typeface="Consolas" panose="020B0609020204030204" pitchFamily="49" charset="0"/>
              </a:rPr>
              <a:t>  allocated_storage = </a:t>
            </a:r>
            <a:r>
              <a:rPr lang="en-US" sz="1400" dirty="0">
                <a:solidFill>
                  <a:srgbClr val="B5CEA8"/>
                </a:solidFill>
                <a:latin typeface="Lucida Console" panose="020B0609040504020204" pitchFamily="49" charset="0"/>
                <a:cs typeface="Consolas" panose="020B0609020204030204" pitchFamily="49" charset="0"/>
              </a:rPr>
              <a:t>100</a:t>
            </a:r>
          </a:p>
          <a:p>
            <a:r>
              <a:rPr lang="en-US" sz="1400" dirty="0">
                <a:solidFill>
                  <a:srgbClr val="B5CEA8"/>
                </a:solidFill>
                <a:latin typeface="Lucida Console" panose="020B0609040504020204" pitchFamily="49" charset="0"/>
                <a:cs typeface="Consolas" panose="020B0609020204030204" pitchFamily="49" charset="0"/>
              </a:rPr>
              <a:t>  </a:t>
            </a:r>
            <a:r>
              <a:rPr lang="en-US" sz="1400" dirty="0">
                <a:solidFill>
                  <a:srgbClr val="D4D4D4"/>
                </a:solidFill>
                <a:latin typeface="Lucida Console" panose="020B0609040504020204" pitchFamily="49" charset="0"/>
                <a:cs typeface="Consolas" panose="020B0609020204030204" pitchFamily="49" charset="0"/>
              </a:rPr>
              <a:t>instance_class    = </a:t>
            </a:r>
            <a:r>
              <a:rPr lang="en-US" sz="1400" dirty="0">
                <a:solidFill>
                  <a:srgbClr val="B5CEA8"/>
                </a:solidFill>
                <a:latin typeface="Lucida Console" panose="020B0609040504020204" pitchFamily="49" charset="0"/>
                <a:cs typeface="Consolas" panose="020B0609020204030204" pitchFamily="49" charset="0"/>
              </a:rPr>
              <a:t>db.r5.large</a:t>
            </a:r>
            <a:endParaRPr lang="en-US" sz="1400" dirty="0">
              <a:solidFill>
                <a:srgbClr val="D4D4D4"/>
              </a:solidFill>
              <a:latin typeface="Lucida Console" panose="020B0609040504020204" pitchFamily="49" charset="0"/>
              <a:cs typeface="Consolas" panose="020B0609020204030204" pitchFamily="49" charset="0"/>
            </a:endParaRPr>
          </a:p>
          <a:p>
            <a:r>
              <a:rPr lang="en-US" sz="1400" dirty="0">
                <a:solidFill>
                  <a:srgbClr val="D4D4D4"/>
                </a:solidFill>
                <a:latin typeface="Lucida Console" panose="020B0609040504020204" pitchFamily="49" charset="0"/>
                <a:cs typeface="Consolas" panose="020B0609020204030204" pitchFamily="49" charset="0"/>
              </a:rPr>
              <a:t>  ...</a:t>
            </a:r>
          </a:p>
          <a:p>
            <a:r>
              <a:rPr lang="en-US" sz="1400" dirty="0">
                <a:solidFill>
                  <a:srgbClr val="D4D4D4"/>
                </a:solidFill>
                <a:latin typeface="Lucida Console" panose="020B0609040504020204" pitchFamily="49" charset="0"/>
                <a:cs typeface="Consolas" panose="020B0609020204030204" pitchFamily="49" charset="0"/>
              </a:rPr>
              <a:t>}</a:t>
            </a:r>
          </a:p>
          <a:p>
            <a:br>
              <a:rPr lang="en-US" sz="1400" dirty="0">
                <a:solidFill>
                  <a:srgbClr val="D4D4D4"/>
                </a:solidFill>
                <a:latin typeface="Lucida Console" panose="020B0609040504020204" pitchFamily="49" charset="0"/>
                <a:cs typeface="Consolas" panose="020B0609020204030204" pitchFamily="49" charset="0"/>
              </a:rPr>
            </a:br>
            <a:r>
              <a:rPr lang="en-US" sz="1400" dirty="0">
                <a:solidFill>
                  <a:srgbClr val="D4D4D4"/>
                </a:solidFill>
                <a:latin typeface="Lucida Console" panose="020B0609040504020204" pitchFamily="49" charset="0"/>
                <a:cs typeface="Consolas" panose="020B0609020204030204" pitchFamily="49" charset="0"/>
              </a:rPr>
              <a:t>resource </a:t>
            </a:r>
            <a:r>
              <a:rPr lang="en-US" sz="1400" dirty="0">
                <a:solidFill>
                  <a:srgbClr val="B5CEA8"/>
                </a:solidFill>
                <a:latin typeface="Lucida Console" panose="020B0609040504020204" pitchFamily="49" charset="0"/>
                <a:cs typeface="Consolas" panose="020B0609020204030204" pitchFamily="49" charset="0"/>
              </a:rPr>
              <a:t>"aws_instance"</a:t>
            </a:r>
            <a:r>
              <a:rPr lang="en-US" sz="1400" dirty="0">
                <a:solidFill>
                  <a:srgbClr val="D4D4D4"/>
                </a:solidFill>
                <a:latin typeface="Lucida Console" panose="020B0609040504020204" pitchFamily="49" charset="0"/>
                <a:cs typeface="Consolas" panose="020B0609020204030204" pitchFamily="49" charset="0"/>
              </a:rPr>
              <a:t> </a:t>
            </a:r>
            <a:r>
              <a:rPr lang="en-US" sz="1400" dirty="0">
                <a:solidFill>
                  <a:srgbClr val="B5CEA8"/>
                </a:solidFill>
                <a:latin typeface="Lucida Console" panose="020B0609040504020204" pitchFamily="49" charset="0"/>
                <a:cs typeface="Consolas" panose="020B0609020204030204" pitchFamily="49" charset="0"/>
              </a:rPr>
              <a:t>”ec2"</a:t>
            </a:r>
            <a:r>
              <a:rPr lang="en-US" sz="1400" dirty="0">
                <a:solidFill>
                  <a:srgbClr val="D4D4D4"/>
                </a:solidFill>
                <a:latin typeface="Lucida Console" panose="020B0609040504020204" pitchFamily="49" charset="0"/>
                <a:cs typeface="Consolas" panose="020B0609020204030204" pitchFamily="49" charset="0"/>
              </a:rPr>
              <a:t> {</a:t>
            </a:r>
          </a:p>
          <a:p>
            <a:r>
              <a:rPr lang="en-US" sz="1400" dirty="0">
                <a:solidFill>
                  <a:srgbClr val="D4D4D4"/>
                </a:solidFill>
                <a:latin typeface="Lucida Console" panose="020B0609040504020204" pitchFamily="49" charset="0"/>
                <a:cs typeface="Consolas" panose="020B0609020204030204" pitchFamily="49" charset="0"/>
              </a:rPr>
              <a:t>  count         = </a:t>
            </a:r>
            <a:r>
              <a:rPr lang="en-US" sz="1400" dirty="0">
                <a:solidFill>
                  <a:srgbClr val="B5CEA8"/>
                </a:solidFill>
                <a:latin typeface="Lucida Console" panose="020B0609040504020204" pitchFamily="49" charset="0"/>
                <a:cs typeface="Consolas" panose="020B0609020204030204" pitchFamily="49" charset="0"/>
              </a:rPr>
              <a:t>2</a:t>
            </a:r>
          </a:p>
          <a:p>
            <a:r>
              <a:rPr lang="en-US" sz="1400" dirty="0">
                <a:solidFill>
                  <a:srgbClr val="D4D4D4"/>
                </a:solidFill>
                <a:latin typeface="Lucida Console" panose="020B0609040504020204" pitchFamily="49" charset="0"/>
                <a:cs typeface="Consolas" panose="020B0609020204030204" pitchFamily="49" charset="0"/>
              </a:rPr>
              <a:t>  instance_type = </a:t>
            </a:r>
            <a:r>
              <a:rPr lang="en-US" sz="1400" dirty="0">
                <a:solidFill>
                  <a:srgbClr val="B5CEA8"/>
                </a:solidFill>
                <a:latin typeface="Lucida Console" panose="020B0609040504020204" pitchFamily="49" charset="0"/>
                <a:cs typeface="Consolas" panose="020B0609020204030204" pitchFamily="49" charset="0"/>
              </a:rPr>
              <a:t>m5.xlarge</a:t>
            </a:r>
          </a:p>
          <a:p>
            <a:r>
              <a:rPr lang="en-US" sz="1400" dirty="0">
                <a:solidFill>
                  <a:srgbClr val="D4D4D4"/>
                </a:solidFill>
                <a:latin typeface="Lucida Console" panose="020B0609040504020204" pitchFamily="49" charset="0"/>
                <a:cs typeface="Consolas" panose="020B0609020204030204" pitchFamily="49" charset="0"/>
              </a:rPr>
              <a:t>  ...</a:t>
            </a:r>
          </a:p>
          <a:p>
            <a:r>
              <a:rPr lang="en-US" sz="1400" dirty="0">
                <a:solidFill>
                  <a:srgbClr val="D4D4D4"/>
                </a:solidFill>
                <a:latin typeface="Lucida Console" panose="020B060904050402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03FA2BF4-AC8D-4792-40BA-2AEC96AA4248}"/>
              </a:ext>
            </a:extLst>
          </p:cNvPr>
          <p:cNvSpPr txBox="1"/>
          <p:nvPr/>
        </p:nvSpPr>
        <p:spPr>
          <a:xfrm>
            <a:off x="8491235" y="3612615"/>
            <a:ext cx="1528673" cy="400110"/>
          </a:xfrm>
          <a:prstGeom prst="rect">
            <a:avLst/>
          </a:prstGeom>
          <a:noFill/>
        </p:spPr>
        <p:txBody>
          <a:bodyPr wrap="square" lIns="0" rIns="0" rtlCol="0">
            <a:spAutoFit/>
          </a:bodyPr>
          <a:lstStyle/>
          <a:p>
            <a:pPr algn="ctr"/>
            <a:r>
              <a:rPr lang="en-DE" sz="2000" dirty="0"/>
              <a:t>Cost – $637 </a:t>
            </a:r>
          </a:p>
        </p:txBody>
      </p:sp>
      <p:pic>
        <p:nvPicPr>
          <p:cNvPr id="5" name="lambda" descr="Lambda service icon.">
            <a:extLst>
              <a:ext uri="{FF2B5EF4-FFF2-40B4-BE49-F238E27FC236}">
                <a16:creationId xmlns:a16="http://schemas.microsoft.com/office/drawing/2014/main" id="{9D3913A9-3724-C0AE-4F7E-C840D1262E6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743485" y="20357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abel5">
            <a:extLst>
              <a:ext uri="{FF2B5EF4-FFF2-40B4-BE49-F238E27FC236}">
                <a16:creationId xmlns:a16="http://schemas.microsoft.com/office/drawing/2014/main" id="{807D9601-7418-032C-43FC-C2C1E2247736}"/>
              </a:ext>
            </a:extLst>
          </p:cNvPr>
          <p:cNvSpPr txBox="1">
            <a:spLocks noChangeArrowheads="1"/>
          </p:cNvSpPr>
          <p:nvPr/>
        </p:nvSpPr>
        <p:spPr bwMode="auto">
          <a:xfrm>
            <a:off x="6366575" y="2896757"/>
            <a:ext cx="15065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2"/>
                </a:solidFill>
                <a:latin typeface="+mn-lt"/>
              </a:rPr>
              <a:t>AWS</a:t>
            </a:r>
            <a:r>
              <a:rPr lang="en-US" altLang="en-US" sz="1200" dirty="0">
                <a:latin typeface="Arial" panose="020B0604020202020204" pitchFamily="34" charset="0"/>
                <a:cs typeface="Arial" panose="020B0604020202020204" pitchFamily="34" charset="0"/>
              </a:rPr>
              <a:t> </a:t>
            </a:r>
            <a:r>
              <a:rPr lang="en-US" altLang="en-US" dirty="0">
                <a:solidFill>
                  <a:schemeClr val="tx2"/>
                </a:solidFill>
                <a:latin typeface="+mn-lt"/>
              </a:rPr>
              <a:t>Lambda</a:t>
            </a:r>
          </a:p>
        </p:txBody>
      </p:sp>
      <p:cxnSp>
        <p:nvCxnSpPr>
          <p:cNvPr id="21" name="Straight Arrow Connector 20">
            <a:extLst>
              <a:ext uri="{FF2B5EF4-FFF2-40B4-BE49-F238E27FC236}">
                <a16:creationId xmlns:a16="http://schemas.microsoft.com/office/drawing/2014/main" id="{8D102B63-ED68-AECE-57A8-90FBE94A6EA1}"/>
              </a:ext>
            </a:extLst>
          </p:cNvPr>
          <p:cNvCxnSpPr>
            <a:cxnSpLocks/>
          </p:cNvCxnSpPr>
          <p:nvPr/>
        </p:nvCxnSpPr>
        <p:spPr>
          <a:xfrm>
            <a:off x="7541731" y="2489290"/>
            <a:ext cx="756930" cy="0"/>
          </a:xfrm>
          <a:prstGeom prst="straightConnector1">
            <a:avLst/>
          </a:prstGeom>
          <a:ln w="15875">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pic>
        <p:nvPicPr>
          <p:cNvPr id="22" name="Graphic 31" descr="Bucket with objects resource icon for the S3 service.">
            <a:extLst>
              <a:ext uri="{FF2B5EF4-FFF2-40B4-BE49-F238E27FC236}">
                <a16:creationId xmlns:a16="http://schemas.microsoft.com/office/drawing/2014/main" id="{80CC5AF0-6945-B74F-2263-9CD766840AD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189680" y="2021774"/>
            <a:ext cx="846086" cy="84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abel4">
            <a:extLst>
              <a:ext uri="{FF2B5EF4-FFF2-40B4-BE49-F238E27FC236}">
                <a16:creationId xmlns:a16="http://schemas.microsoft.com/office/drawing/2014/main" id="{9A4F1581-B8EF-DF80-F100-331DF9203C7D}"/>
              </a:ext>
            </a:extLst>
          </p:cNvPr>
          <p:cNvSpPr txBox="1">
            <a:spLocks noChangeArrowheads="1"/>
          </p:cNvSpPr>
          <p:nvPr/>
        </p:nvSpPr>
        <p:spPr bwMode="auto">
          <a:xfrm>
            <a:off x="4860038" y="2902946"/>
            <a:ext cx="1506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chemeClr val="tx2"/>
                </a:solidFill>
                <a:latin typeface="+mn-lt"/>
              </a:rPr>
              <a:t>Amazon S3 </a:t>
            </a:r>
          </a:p>
          <a:p>
            <a:pPr algn="ctr" eaLnBrk="1" hangingPunct="1"/>
            <a:r>
              <a:rPr lang="en-US" altLang="en-US" dirty="0" err="1">
                <a:solidFill>
                  <a:schemeClr val="tx2"/>
                </a:solidFill>
                <a:latin typeface="+mn-lt"/>
              </a:rPr>
              <a:t>IaC</a:t>
            </a:r>
            <a:r>
              <a:rPr lang="en-US" altLang="en-US" dirty="0">
                <a:solidFill>
                  <a:schemeClr val="tx2"/>
                </a:solidFill>
                <a:latin typeface="+mn-lt"/>
              </a:rPr>
              <a:t> script</a:t>
            </a:r>
          </a:p>
        </p:txBody>
      </p:sp>
      <p:cxnSp>
        <p:nvCxnSpPr>
          <p:cNvPr id="25" name="Straight Arrow Connector 24">
            <a:extLst>
              <a:ext uri="{FF2B5EF4-FFF2-40B4-BE49-F238E27FC236}">
                <a16:creationId xmlns:a16="http://schemas.microsoft.com/office/drawing/2014/main" id="{A6C278DB-6D4F-09B9-7A1B-BD30471E7082}"/>
              </a:ext>
            </a:extLst>
          </p:cNvPr>
          <p:cNvCxnSpPr>
            <a:cxnSpLocks/>
          </p:cNvCxnSpPr>
          <p:nvPr/>
        </p:nvCxnSpPr>
        <p:spPr>
          <a:xfrm>
            <a:off x="5988110" y="2489290"/>
            <a:ext cx="756930" cy="0"/>
          </a:xfrm>
          <a:prstGeom prst="straightConnector1">
            <a:avLst/>
          </a:prstGeom>
          <a:ln w="15875">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pic>
        <p:nvPicPr>
          <p:cNvPr id="26" name="Graphic 6" descr="Amazon Relational Database Service (Amazon RDS) service icon.">
            <a:extLst>
              <a:ext uri="{FF2B5EF4-FFF2-40B4-BE49-F238E27FC236}">
                <a16:creationId xmlns:a16="http://schemas.microsoft.com/office/drawing/2014/main" id="{4CBEBFBC-D8F5-6B05-CECE-0355D46E071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571205" y="20327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5" descr="Amazon Elastic Compute Cloud (Amazon EC2) service icon.">
            <a:extLst>
              <a:ext uri="{FF2B5EF4-FFF2-40B4-BE49-F238E27FC236}">
                <a16:creationId xmlns:a16="http://schemas.microsoft.com/office/drawing/2014/main" id="{491CC445-0B49-443D-463D-1ED96645239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76313" y="20327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CA084447-0A95-BE76-3946-9C0A286517E1}"/>
              </a:ext>
            </a:extLst>
          </p:cNvPr>
          <p:cNvPicPr>
            <a:picLocks noChangeAspect="1"/>
          </p:cNvPicPr>
          <p:nvPr/>
        </p:nvPicPr>
        <p:blipFill rotWithShape="1">
          <a:blip r:embed="rId13">
            <a:extLst>
              <a:ext uri="{28A0092B-C50C-407E-A947-70E740481C1C}">
                <a14:useLocalDpi xmlns:a14="http://schemas.microsoft.com/office/drawing/2010/main" val="0"/>
              </a:ext>
            </a:extLst>
          </a:blip>
          <a:srcRect l="815" t="845" b="1"/>
          <a:stretch/>
        </p:blipFill>
        <p:spPr>
          <a:xfrm>
            <a:off x="7109460" y="4086146"/>
            <a:ext cx="5050439" cy="2698860"/>
          </a:xfrm>
          <a:prstGeom prst="rect">
            <a:avLst/>
          </a:prstGeom>
        </p:spPr>
      </p:pic>
      <p:cxnSp>
        <p:nvCxnSpPr>
          <p:cNvPr id="28" name="Straight Arrow Connector 27">
            <a:extLst>
              <a:ext uri="{FF2B5EF4-FFF2-40B4-BE49-F238E27FC236}">
                <a16:creationId xmlns:a16="http://schemas.microsoft.com/office/drawing/2014/main" id="{11AE2350-F127-4AD1-A99D-DA3DCEDA7C81}"/>
              </a:ext>
            </a:extLst>
          </p:cNvPr>
          <p:cNvCxnSpPr>
            <a:cxnSpLocks/>
          </p:cNvCxnSpPr>
          <p:nvPr/>
        </p:nvCxnSpPr>
        <p:spPr>
          <a:xfrm>
            <a:off x="10192740" y="3486185"/>
            <a:ext cx="0" cy="599961"/>
          </a:xfrm>
          <a:prstGeom prst="straightConnector1">
            <a:avLst/>
          </a:prstGeom>
          <a:ln w="15875">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2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 Scary Night Backgrounds">
            <a:extLst>
              <a:ext uri="{FF2B5EF4-FFF2-40B4-BE49-F238E27FC236}">
                <a16:creationId xmlns:a16="http://schemas.microsoft.com/office/drawing/2014/main" id="{377CC2A9-836A-4128-8B4D-26EA695DC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3C355D-60A1-41EC-91EC-63654880ACE0}"/>
              </a:ext>
            </a:extLst>
          </p:cNvPr>
          <p:cNvSpPr/>
          <p:nvPr/>
        </p:nvSpPr>
        <p:spPr>
          <a:xfrm>
            <a:off x="-369597" y="2926963"/>
            <a:ext cx="3689822" cy="1031051"/>
          </a:xfrm>
          <a:prstGeom prst="rect">
            <a:avLst/>
          </a:prstGeom>
        </p:spPr>
        <p:txBody>
          <a:bodyPr wrap="square" anchor="ctr">
            <a:spAutoFit/>
          </a:bodyPr>
          <a:lstStyle/>
          <a:p>
            <a:pPr algn="r">
              <a:spcAft>
                <a:spcPts val="600"/>
              </a:spcAft>
              <a:defRPr/>
            </a:pPr>
            <a:r>
              <a:rPr lang="en-US" sz="2000" kern="0" dirty="0">
                <a:solidFill>
                  <a:schemeClr val="bg1">
                    <a:lumMod val="65000"/>
                    <a:lumOff val="35000"/>
                  </a:schemeClr>
                </a:solidFill>
                <a:ea typeface="Amazon Ember"/>
                <a:cs typeface="Amazon Ember" panose="020B0603020204020204" pitchFamily="34" charset="0"/>
              </a:rPr>
              <a:t>AMAZON BEDROCK</a:t>
            </a:r>
          </a:p>
          <a:p>
            <a:pPr algn="r">
              <a:defRPr/>
            </a:pPr>
            <a:r>
              <a:rPr lang="en-US" kern="0" dirty="0">
                <a:solidFill>
                  <a:schemeClr val="bg1">
                    <a:lumMod val="65000"/>
                    <a:lumOff val="35000"/>
                  </a:schemeClr>
                </a:solidFill>
                <a:ea typeface="Amazon Ember"/>
                <a:cs typeface="Amazon Ember" panose="020B0603020204020204" pitchFamily="34" charset="0"/>
              </a:rPr>
              <a:t>Models to choose</a:t>
            </a:r>
          </a:p>
          <a:p>
            <a:pPr algn="r">
              <a:defRPr/>
            </a:pPr>
            <a:r>
              <a:rPr lang="en-US" kern="0" dirty="0">
                <a:solidFill>
                  <a:schemeClr val="bg1">
                    <a:lumMod val="65000"/>
                    <a:lumOff val="35000"/>
                  </a:schemeClr>
                </a:solidFill>
                <a:ea typeface="Amazon Ember"/>
                <a:cs typeface="Amazon Ember" panose="020B0603020204020204" pitchFamily="34" charset="0"/>
              </a:rPr>
              <a:t>Model Evaluation</a:t>
            </a:r>
          </a:p>
        </p:txBody>
      </p:sp>
      <p:sp>
        <p:nvSpPr>
          <p:cNvPr id="8" name="Rectangle 7">
            <a:extLst>
              <a:ext uri="{FF2B5EF4-FFF2-40B4-BE49-F238E27FC236}">
                <a16:creationId xmlns:a16="http://schemas.microsoft.com/office/drawing/2014/main" id="{EBA8C64E-6FC7-4564-A0E2-231F0CDA9139}"/>
              </a:ext>
            </a:extLst>
          </p:cNvPr>
          <p:cNvSpPr/>
          <p:nvPr/>
        </p:nvSpPr>
        <p:spPr>
          <a:xfrm>
            <a:off x="332309" y="4288522"/>
            <a:ext cx="2037508" cy="1015663"/>
          </a:xfrm>
          <a:prstGeom prst="rect">
            <a:avLst/>
          </a:prstGeom>
        </p:spPr>
        <p:txBody>
          <a:bodyPr wrap="square" anchor="ctr">
            <a:spAutoFit/>
          </a:bodyPr>
          <a:lstStyle/>
          <a:p>
            <a:pPr algn="r">
              <a:defRPr/>
            </a:pPr>
            <a:r>
              <a:rPr lang="en-US" sz="2000" kern="0" dirty="0">
                <a:solidFill>
                  <a:schemeClr val="bg1">
                    <a:lumMod val="65000"/>
                    <a:lumOff val="35000"/>
                  </a:schemeClr>
                </a:solidFill>
                <a:ea typeface="Amazon Ember"/>
                <a:cs typeface="Amazon Ember" panose="020B0603020204020204" pitchFamily="34" charset="0"/>
              </a:rPr>
              <a:t> </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INTRO</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Use Case</a:t>
            </a:r>
          </a:p>
        </p:txBody>
      </p:sp>
      <p:sp>
        <p:nvSpPr>
          <p:cNvPr id="9" name="Freeform 2">
            <a:extLst>
              <a:ext uri="{FF2B5EF4-FFF2-40B4-BE49-F238E27FC236}">
                <a16:creationId xmlns:a16="http://schemas.microsoft.com/office/drawing/2014/main" id="{929F91E9-5C5E-4023-B31E-C421445067BC}"/>
              </a:ext>
            </a:extLst>
          </p:cNvPr>
          <p:cNvSpPr/>
          <p:nvPr/>
        </p:nvSpPr>
        <p:spPr>
          <a:xfrm>
            <a:off x="2656553" y="595125"/>
            <a:ext cx="7497743" cy="5203461"/>
          </a:xfrm>
          <a:custGeom>
            <a:avLst/>
            <a:gdLst/>
            <a:ahLst/>
            <a:cxnLst/>
            <a:rect l="l" t="t" r="r" b="b"/>
            <a:pathLst>
              <a:path w="13039812" h="9421264">
                <a:moveTo>
                  <a:pt x="0" y="0"/>
                </a:moveTo>
                <a:lnTo>
                  <a:pt x="13039812" y="0"/>
                </a:lnTo>
                <a:lnTo>
                  <a:pt x="13039812" y="9421264"/>
                </a:lnTo>
                <a:lnTo>
                  <a:pt x="0" y="9421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5">
            <a:extLst>
              <a:ext uri="{FF2B5EF4-FFF2-40B4-BE49-F238E27FC236}">
                <a16:creationId xmlns:a16="http://schemas.microsoft.com/office/drawing/2014/main" id="{DD8F2804-9ADA-4917-A1C7-A4DEE2027F3B}"/>
              </a:ext>
            </a:extLst>
          </p:cNvPr>
          <p:cNvSpPr/>
          <p:nvPr/>
        </p:nvSpPr>
        <p:spPr>
          <a:xfrm>
            <a:off x="6096000" y="4095238"/>
            <a:ext cx="5363786" cy="1154162"/>
          </a:xfrm>
          <a:prstGeom prst="rect">
            <a:avLst/>
          </a:prstGeom>
        </p:spPr>
        <p:txBody>
          <a:bodyPr wrap="square" anchor="ctr">
            <a:spAutoFit/>
          </a:bodyPr>
          <a:lstStyle/>
          <a:p>
            <a:pPr>
              <a:spcAft>
                <a:spcPts val="600"/>
              </a:spcAft>
              <a:defRPr/>
            </a:pPr>
            <a:r>
              <a:rPr lang="en-US" sz="2400" kern="0" dirty="0">
                <a:solidFill>
                  <a:schemeClr val="bg1">
                    <a:lumMod val="65000"/>
                    <a:lumOff val="35000"/>
                  </a:schemeClr>
                </a:solidFill>
                <a:ea typeface="Amazon Ember"/>
                <a:cs typeface="Amazon Ember" panose="020B0603020204020204" pitchFamily="34" charset="0"/>
              </a:rPr>
              <a:t>CUSTOMIZATION</a:t>
            </a:r>
          </a:p>
          <a:p>
            <a:pPr>
              <a:defRPr/>
            </a:pPr>
            <a:r>
              <a:rPr lang="en-US" sz="2000" kern="0" dirty="0">
                <a:solidFill>
                  <a:schemeClr val="bg1">
                    <a:lumMod val="65000"/>
                    <a:lumOff val="35000"/>
                  </a:schemeClr>
                </a:solidFill>
                <a:ea typeface="Amazon Ember"/>
                <a:cs typeface="Amazon Ember" panose="020B0603020204020204" pitchFamily="34" charset="0"/>
              </a:rPr>
              <a:t>Prompt Engineering</a:t>
            </a:r>
          </a:p>
          <a:p>
            <a:pPr>
              <a:defRPr/>
            </a:pPr>
            <a:r>
              <a:rPr lang="en-US" sz="2000" kern="0" dirty="0">
                <a:solidFill>
                  <a:schemeClr val="bg1">
                    <a:lumMod val="65000"/>
                    <a:lumOff val="35000"/>
                  </a:schemeClr>
                </a:solidFill>
                <a:ea typeface="Amazon Ember"/>
                <a:cs typeface="Amazon Ember" panose="020B0603020204020204" pitchFamily="34" charset="0"/>
              </a:rPr>
              <a:t>Knowledge Base (RAG)</a:t>
            </a:r>
          </a:p>
        </p:txBody>
      </p:sp>
      <p:sp>
        <p:nvSpPr>
          <p:cNvPr id="7" name="Rectangle 6">
            <a:extLst>
              <a:ext uri="{FF2B5EF4-FFF2-40B4-BE49-F238E27FC236}">
                <a16:creationId xmlns:a16="http://schemas.microsoft.com/office/drawing/2014/main" id="{4873AF04-917F-44E2-BDE0-1B0FAB162A06}"/>
              </a:ext>
            </a:extLst>
          </p:cNvPr>
          <p:cNvSpPr/>
          <p:nvPr/>
        </p:nvSpPr>
        <p:spPr>
          <a:xfrm>
            <a:off x="1649516" y="321962"/>
            <a:ext cx="4621813" cy="1446550"/>
          </a:xfrm>
          <a:prstGeom prst="rect">
            <a:avLst/>
          </a:prstGeom>
        </p:spPr>
        <p:txBody>
          <a:bodyPr wrap="square" anchor="ctr">
            <a:spAutoFit/>
          </a:bodyPr>
          <a:lstStyle/>
          <a:p>
            <a:pPr algn="r">
              <a:spcAft>
                <a:spcPts val="600"/>
              </a:spcAft>
              <a:defRPr/>
            </a:pPr>
            <a:r>
              <a:rPr lang="en-US" sz="2000" kern="0" dirty="0">
                <a:ea typeface="Amazon Ember"/>
                <a:cs typeface="Amazon Ember" panose="020B0603020204020204" pitchFamily="34" charset="0"/>
              </a:rPr>
              <a:t>AGENT TOOLS</a:t>
            </a:r>
          </a:p>
          <a:p>
            <a:pPr algn="r">
              <a:spcAft>
                <a:spcPts val="600"/>
              </a:spcAft>
              <a:defRPr/>
            </a:pPr>
            <a:r>
              <a:rPr lang="en-US" sz="2000" kern="0" dirty="0">
                <a:ea typeface="Amazon Ember"/>
                <a:cs typeface="Amazon Ember" panose="020B0603020204020204" pitchFamily="34" charset="0"/>
              </a:rPr>
              <a:t>SA Q&amp;A</a:t>
            </a:r>
            <a:br>
              <a:rPr lang="en-US" sz="2000" kern="0" dirty="0">
                <a:ea typeface="Amazon Ember"/>
                <a:cs typeface="Amazon Ember" panose="020B0603020204020204" pitchFamily="34" charset="0"/>
              </a:rPr>
            </a:br>
            <a:r>
              <a:rPr lang="en-US" sz="2000" kern="0" dirty="0">
                <a:ea typeface="Amazon Ember"/>
                <a:cs typeface="Amazon Ember" panose="020B0603020204020204" pitchFamily="34" charset="0"/>
              </a:rPr>
              <a:t>Generate </a:t>
            </a:r>
            <a:r>
              <a:rPr lang="en-US" sz="2000" kern="0" dirty="0" err="1">
                <a:ea typeface="Amazon Ember"/>
                <a:cs typeface="Amazon Ember" panose="020B0603020204020204" pitchFamily="34" charset="0"/>
              </a:rPr>
              <a:t>IaC</a:t>
            </a:r>
            <a:endParaRPr lang="en-US" sz="2000" kern="0" dirty="0">
              <a:ea typeface="Amazon Ember"/>
              <a:cs typeface="Amazon Ember" panose="020B0603020204020204" pitchFamily="34" charset="0"/>
            </a:endParaRPr>
          </a:p>
          <a:p>
            <a:pPr algn="r">
              <a:defRPr/>
            </a:pPr>
            <a:r>
              <a:rPr lang="en-US" kern="0" dirty="0">
                <a:ea typeface="Amazon Ember"/>
                <a:cs typeface="Amazon Ember" panose="020B0603020204020204" pitchFamily="34" charset="0"/>
              </a:rPr>
              <a:t>Cost Estimation</a:t>
            </a:r>
          </a:p>
        </p:txBody>
      </p:sp>
      <p:sp>
        <p:nvSpPr>
          <p:cNvPr id="10" name="Rectangle 9">
            <a:extLst>
              <a:ext uri="{FF2B5EF4-FFF2-40B4-BE49-F238E27FC236}">
                <a16:creationId xmlns:a16="http://schemas.microsoft.com/office/drawing/2014/main" id="{5E28B4F7-949F-4927-B511-9DFECCBFC37E}"/>
              </a:ext>
            </a:extLst>
          </p:cNvPr>
          <p:cNvSpPr/>
          <p:nvPr/>
        </p:nvSpPr>
        <p:spPr>
          <a:xfrm>
            <a:off x="9271702" y="2688436"/>
            <a:ext cx="2321988" cy="754053"/>
          </a:xfrm>
          <a:prstGeom prst="rect">
            <a:avLst/>
          </a:prstGeom>
        </p:spPr>
        <p:txBody>
          <a:bodyPr wrap="square" anchor="ctr">
            <a:spAutoFit/>
          </a:bodyPr>
          <a:lstStyle/>
          <a:p>
            <a:pPr>
              <a:spcAft>
                <a:spcPts val="600"/>
              </a:spcAft>
              <a:defRPr/>
            </a:pPr>
            <a:r>
              <a:rPr lang="en-US" sz="2000" kern="0" dirty="0">
                <a:ea typeface="Amazon Ember"/>
                <a:cs typeface="Amazon Ember" panose="020B0603020204020204" pitchFamily="34" charset="0"/>
              </a:rPr>
              <a:t>ORCHESTRATION</a:t>
            </a:r>
          </a:p>
          <a:p>
            <a:pPr>
              <a:defRPr/>
            </a:pPr>
            <a:r>
              <a:rPr lang="en-US" kern="0" dirty="0">
                <a:ea typeface="Amazon Ember"/>
                <a:cs typeface="Amazon Ember" panose="020B0603020204020204" pitchFamily="34" charset="0"/>
              </a:rPr>
              <a:t>Agents</a:t>
            </a:r>
          </a:p>
        </p:txBody>
      </p:sp>
      <p:grpSp>
        <p:nvGrpSpPr>
          <p:cNvPr id="14" name="Group 13">
            <a:extLst>
              <a:ext uri="{FF2B5EF4-FFF2-40B4-BE49-F238E27FC236}">
                <a16:creationId xmlns:a16="http://schemas.microsoft.com/office/drawing/2014/main" id="{3A5DEA2C-80DA-D0FF-8F7E-27F3CA300679}"/>
              </a:ext>
            </a:extLst>
          </p:cNvPr>
          <p:cNvGrpSpPr/>
          <p:nvPr/>
        </p:nvGrpSpPr>
        <p:grpSpPr>
          <a:xfrm>
            <a:off x="10252663" y="200340"/>
            <a:ext cx="621329" cy="906340"/>
            <a:chOff x="10252663" y="200340"/>
            <a:chExt cx="621329" cy="906340"/>
          </a:xfrm>
        </p:grpSpPr>
        <p:sp>
          <p:nvSpPr>
            <p:cNvPr id="11" name="Triangle 10">
              <a:extLst>
                <a:ext uri="{FF2B5EF4-FFF2-40B4-BE49-F238E27FC236}">
                  <a16:creationId xmlns:a16="http://schemas.microsoft.com/office/drawing/2014/main" id="{8792A184-5717-0ACE-C75C-289F210F6332}"/>
                </a:ext>
              </a:extLst>
            </p:cNvPr>
            <p:cNvSpPr/>
            <p:nvPr/>
          </p:nvSpPr>
          <p:spPr>
            <a:xfrm rot="10800000">
              <a:off x="10295885" y="527582"/>
              <a:ext cx="529855" cy="579098"/>
            </a:xfrm>
            <a:custGeom>
              <a:avLst/>
              <a:gdLst>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22308"/>
                <a:gd name="connsiteY0" fmla="*/ 598770 h 598770"/>
                <a:gd name="connsiteX1" fmla="*/ 257736 w 522308"/>
                <a:gd name="connsiteY1" fmla="*/ 41166 h 598770"/>
                <a:gd name="connsiteX2" fmla="*/ 293424 w 522308"/>
                <a:gd name="connsiteY2" fmla="*/ 103754 h 598770"/>
                <a:gd name="connsiteX3" fmla="*/ 515471 w 522308"/>
                <a:gd name="connsiteY3" fmla="*/ 598770 h 598770"/>
                <a:gd name="connsiteX4" fmla="*/ 0 w 522308"/>
                <a:gd name="connsiteY4" fmla="*/ 598770 h 598770"/>
                <a:gd name="connsiteX0" fmla="*/ 6339 w 528647"/>
                <a:gd name="connsiteY0" fmla="*/ 598770 h 598770"/>
                <a:gd name="connsiteX1" fmla="*/ 236263 w 528647"/>
                <a:gd name="connsiteY1" fmla="*/ 116454 h 598770"/>
                <a:gd name="connsiteX2" fmla="*/ 264075 w 528647"/>
                <a:gd name="connsiteY2" fmla="*/ 41166 h 598770"/>
                <a:gd name="connsiteX3" fmla="*/ 299763 w 528647"/>
                <a:gd name="connsiteY3" fmla="*/ 103754 h 598770"/>
                <a:gd name="connsiteX4" fmla="*/ 521810 w 528647"/>
                <a:gd name="connsiteY4" fmla="*/ 598770 h 598770"/>
                <a:gd name="connsiteX5" fmla="*/ 6339 w 528647"/>
                <a:gd name="connsiteY5" fmla="*/ 598770 h 598770"/>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565085 h 565085"/>
                <a:gd name="connsiteX1" fmla="*/ 236263 w 528647"/>
                <a:gd name="connsiteY1" fmla="*/ 82769 h 565085"/>
                <a:gd name="connsiteX2" fmla="*/ 264075 w 528647"/>
                <a:gd name="connsiteY2" fmla="*/ 7481 h 565085"/>
                <a:gd name="connsiteX3" fmla="*/ 299763 w 528647"/>
                <a:gd name="connsiteY3" fmla="*/ 70069 h 565085"/>
                <a:gd name="connsiteX4" fmla="*/ 521810 w 528647"/>
                <a:gd name="connsiteY4" fmla="*/ 565085 h 565085"/>
                <a:gd name="connsiteX5" fmla="*/ 6339 w 528647"/>
                <a:gd name="connsiteY5" fmla="*/ 565085 h 565085"/>
                <a:gd name="connsiteX0" fmla="*/ 6339 w 528647"/>
                <a:gd name="connsiteY0" fmla="*/ 646710 h 646710"/>
                <a:gd name="connsiteX1" fmla="*/ 236263 w 528647"/>
                <a:gd name="connsiteY1" fmla="*/ 164394 h 646710"/>
                <a:gd name="connsiteX2" fmla="*/ 264075 w 528647"/>
                <a:gd name="connsiteY2" fmla="*/ 89106 h 646710"/>
                <a:gd name="connsiteX3" fmla="*/ 299763 w 528647"/>
                <a:gd name="connsiteY3" fmla="*/ 151694 h 646710"/>
                <a:gd name="connsiteX4" fmla="*/ 521810 w 528647"/>
                <a:gd name="connsiteY4" fmla="*/ 646710 h 646710"/>
                <a:gd name="connsiteX5" fmla="*/ 6339 w 528647"/>
                <a:gd name="connsiteY5" fmla="*/ 646710 h 646710"/>
                <a:gd name="connsiteX0" fmla="*/ 6339 w 528647"/>
                <a:gd name="connsiteY0" fmla="*/ 611223 h 611223"/>
                <a:gd name="connsiteX1" fmla="*/ 236263 w 528647"/>
                <a:gd name="connsiteY1" fmla="*/ 128907 h 611223"/>
                <a:gd name="connsiteX2" fmla="*/ 264075 w 528647"/>
                <a:gd name="connsiteY2" fmla="*/ 53619 h 611223"/>
                <a:gd name="connsiteX3" fmla="*/ 299763 w 528647"/>
                <a:gd name="connsiteY3" fmla="*/ 116207 h 611223"/>
                <a:gd name="connsiteX4" fmla="*/ 521810 w 528647"/>
                <a:gd name="connsiteY4" fmla="*/ 611223 h 611223"/>
                <a:gd name="connsiteX5" fmla="*/ 6339 w 528647"/>
                <a:gd name="connsiteY5" fmla="*/ 611223 h 611223"/>
                <a:gd name="connsiteX0" fmla="*/ 6339 w 528647"/>
                <a:gd name="connsiteY0" fmla="*/ 663828 h 663828"/>
                <a:gd name="connsiteX1" fmla="*/ 236263 w 528647"/>
                <a:gd name="connsiteY1" fmla="*/ 181512 h 663828"/>
                <a:gd name="connsiteX2" fmla="*/ 264075 w 528647"/>
                <a:gd name="connsiteY2" fmla="*/ 106224 h 663828"/>
                <a:gd name="connsiteX3" fmla="*/ 299763 w 528647"/>
                <a:gd name="connsiteY3" fmla="*/ 168812 h 663828"/>
                <a:gd name="connsiteX4" fmla="*/ 521810 w 528647"/>
                <a:gd name="connsiteY4" fmla="*/ 663828 h 663828"/>
                <a:gd name="connsiteX5" fmla="*/ 6339 w 528647"/>
                <a:gd name="connsiteY5" fmla="*/ 663828 h 663828"/>
                <a:gd name="connsiteX0" fmla="*/ 6339 w 528647"/>
                <a:gd name="connsiteY0" fmla="*/ 608514 h 608514"/>
                <a:gd name="connsiteX1" fmla="*/ 236263 w 528647"/>
                <a:gd name="connsiteY1" fmla="*/ 126198 h 608514"/>
                <a:gd name="connsiteX2" fmla="*/ 264075 w 528647"/>
                <a:gd name="connsiteY2" fmla="*/ 50910 h 608514"/>
                <a:gd name="connsiteX3" fmla="*/ 299763 w 528647"/>
                <a:gd name="connsiteY3" fmla="*/ 113498 h 608514"/>
                <a:gd name="connsiteX4" fmla="*/ 521810 w 528647"/>
                <a:gd name="connsiteY4" fmla="*/ 608514 h 608514"/>
                <a:gd name="connsiteX5" fmla="*/ 6339 w 528647"/>
                <a:gd name="connsiteY5" fmla="*/ 608514 h 608514"/>
                <a:gd name="connsiteX0" fmla="*/ 6339 w 528647"/>
                <a:gd name="connsiteY0" fmla="*/ 640467 h 640467"/>
                <a:gd name="connsiteX1" fmla="*/ 236263 w 528647"/>
                <a:gd name="connsiteY1" fmla="*/ 158151 h 640467"/>
                <a:gd name="connsiteX2" fmla="*/ 264075 w 528647"/>
                <a:gd name="connsiteY2" fmla="*/ 82863 h 640467"/>
                <a:gd name="connsiteX3" fmla="*/ 299763 w 528647"/>
                <a:gd name="connsiteY3" fmla="*/ 145451 h 640467"/>
                <a:gd name="connsiteX4" fmla="*/ 521810 w 528647"/>
                <a:gd name="connsiteY4" fmla="*/ 640467 h 640467"/>
                <a:gd name="connsiteX5" fmla="*/ 6339 w 528647"/>
                <a:gd name="connsiteY5" fmla="*/ 640467 h 640467"/>
                <a:gd name="connsiteX0" fmla="*/ 6339 w 528647"/>
                <a:gd name="connsiteY0" fmla="*/ 645268 h 645268"/>
                <a:gd name="connsiteX1" fmla="*/ 236263 w 528647"/>
                <a:gd name="connsiteY1" fmla="*/ 162952 h 645268"/>
                <a:gd name="connsiteX2" fmla="*/ 264075 w 528647"/>
                <a:gd name="connsiteY2" fmla="*/ 87664 h 645268"/>
                <a:gd name="connsiteX3" fmla="*/ 299763 w 528647"/>
                <a:gd name="connsiteY3" fmla="*/ 150252 h 645268"/>
                <a:gd name="connsiteX4" fmla="*/ 521810 w 528647"/>
                <a:gd name="connsiteY4" fmla="*/ 645268 h 645268"/>
                <a:gd name="connsiteX5" fmla="*/ 6339 w 528647"/>
                <a:gd name="connsiteY5" fmla="*/ 645268 h 645268"/>
                <a:gd name="connsiteX0" fmla="*/ 6339 w 528647"/>
                <a:gd name="connsiteY0" fmla="*/ 653605 h 653605"/>
                <a:gd name="connsiteX1" fmla="*/ 236263 w 528647"/>
                <a:gd name="connsiteY1" fmla="*/ 171289 h 653605"/>
                <a:gd name="connsiteX2" fmla="*/ 264075 w 528647"/>
                <a:gd name="connsiteY2" fmla="*/ 96001 h 653605"/>
                <a:gd name="connsiteX3" fmla="*/ 299763 w 528647"/>
                <a:gd name="connsiteY3" fmla="*/ 158589 h 653605"/>
                <a:gd name="connsiteX4" fmla="*/ 521810 w 528647"/>
                <a:gd name="connsiteY4" fmla="*/ 653605 h 653605"/>
                <a:gd name="connsiteX5" fmla="*/ 6339 w 528647"/>
                <a:gd name="connsiteY5" fmla="*/ 653605 h 653605"/>
                <a:gd name="connsiteX0" fmla="*/ 6339 w 528647"/>
                <a:gd name="connsiteY0" fmla="*/ 656051 h 656051"/>
                <a:gd name="connsiteX1" fmla="*/ 236263 w 528647"/>
                <a:gd name="connsiteY1" fmla="*/ 173735 h 656051"/>
                <a:gd name="connsiteX2" fmla="*/ 264075 w 528647"/>
                <a:gd name="connsiteY2" fmla="*/ 98447 h 656051"/>
                <a:gd name="connsiteX3" fmla="*/ 299763 w 528647"/>
                <a:gd name="connsiteY3" fmla="*/ 161035 h 656051"/>
                <a:gd name="connsiteX4" fmla="*/ 521810 w 528647"/>
                <a:gd name="connsiteY4" fmla="*/ 656051 h 656051"/>
                <a:gd name="connsiteX5" fmla="*/ 6339 w 528647"/>
                <a:gd name="connsiteY5" fmla="*/ 656051 h 656051"/>
                <a:gd name="connsiteX0" fmla="*/ 6339 w 528647"/>
                <a:gd name="connsiteY0" fmla="*/ 583923 h 583923"/>
                <a:gd name="connsiteX1" fmla="*/ 236263 w 528647"/>
                <a:gd name="connsiteY1" fmla="*/ 101607 h 583923"/>
                <a:gd name="connsiteX2" fmla="*/ 264075 w 528647"/>
                <a:gd name="connsiteY2" fmla="*/ 26319 h 583923"/>
                <a:gd name="connsiteX3" fmla="*/ 274363 w 528647"/>
                <a:gd name="connsiteY3" fmla="*/ 3184 h 583923"/>
                <a:gd name="connsiteX4" fmla="*/ 299763 w 528647"/>
                <a:gd name="connsiteY4" fmla="*/ 88907 h 583923"/>
                <a:gd name="connsiteX5" fmla="*/ 521810 w 528647"/>
                <a:gd name="connsiteY5" fmla="*/ 583923 h 583923"/>
                <a:gd name="connsiteX6" fmla="*/ 6339 w 528647"/>
                <a:gd name="connsiteY6" fmla="*/ 583923 h 583923"/>
                <a:gd name="connsiteX0" fmla="*/ 6571 w 528879"/>
                <a:gd name="connsiteY0" fmla="*/ 583711 h 583711"/>
                <a:gd name="connsiteX1" fmla="*/ 226970 w 528879"/>
                <a:gd name="connsiteY1" fmla="*/ 88695 h 583711"/>
                <a:gd name="connsiteX2" fmla="*/ 264307 w 528879"/>
                <a:gd name="connsiteY2" fmla="*/ 26107 h 583711"/>
                <a:gd name="connsiteX3" fmla="*/ 274595 w 528879"/>
                <a:gd name="connsiteY3" fmla="*/ 2972 h 583711"/>
                <a:gd name="connsiteX4" fmla="*/ 299995 w 528879"/>
                <a:gd name="connsiteY4" fmla="*/ 88695 h 583711"/>
                <a:gd name="connsiteX5" fmla="*/ 522042 w 528879"/>
                <a:gd name="connsiteY5" fmla="*/ 583711 h 583711"/>
                <a:gd name="connsiteX6" fmla="*/ 6571 w 528879"/>
                <a:gd name="connsiteY6" fmla="*/ 583711 h 583711"/>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821 w 529384"/>
                <a:gd name="connsiteY0" fmla="*/ 564232 h 564232"/>
                <a:gd name="connsiteX1" fmla="*/ 217695 w 529384"/>
                <a:gd name="connsiteY1" fmla="*/ 69216 h 564232"/>
                <a:gd name="connsiteX2" fmla="*/ 264557 w 529384"/>
                <a:gd name="connsiteY2" fmla="*/ 6628 h 564232"/>
                <a:gd name="connsiteX3" fmla="*/ 271670 w 529384"/>
                <a:gd name="connsiteY3" fmla="*/ 8893 h 564232"/>
                <a:gd name="connsiteX4" fmla="*/ 309770 w 529384"/>
                <a:gd name="connsiteY4" fmla="*/ 69216 h 564232"/>
                <a:gd name="connsiteX5" fmla="*/ 522292 w 529384"/>
                <a:gd name="connsiteY5" fmla="*/ 564232 h 564232"/>
                <a:gd name="connsiteX6" fmla="*/ 6821 w 529384"/>
                <a:gd name="connsiteY6" fmla="*/ 564232 h 564232"/>
                <a:gd name="connsiteX0" fmla="*/ 6821 w 529855"/>
                <a:gd name="connsiteY0" fmla="*/ 564592 h 564592"/>
                <a:gd name="connsiteX1" fmla="*/ 217695 w 529855"/>
                <a:gd name="connsiteY1" fmla="*/ 69576 h 564592"/>
                <a:gd name="connsiteX2" fmla="*/ 264557 w 529855"/>
                <a:gd name="connsiteY2" fmla="*/ 6988 h 564592"/>
                <a:gd name="connsiteX3" fmla="*/ 271670 w 529855"/>
                <a:gd name="connsiteY3" fmla="*/ 9253 h 564592"/>
                <a:gd name="connsiteX4" fmla="*/ 325645 w 529855"/>
                <a:gd name="connsiteY4" fmla="*/ 75926 h 564592"/>
                <a:gd name="connsiteX5" fmla="*/ 522292 w 529855"/>
                <a:gd name="connsiteY5" fmla="*/ 564592 h 564592"/>
                <a:gd name="connsiteX6" fmla="*/ 6821 w 529855"/>
                <a:gd name="connsiteY6" fmla="*/ 564592 h 564592"/>
                <a:gd name="connsiteX0" fmla="*/ 6821 w 529855"/>
                <a:gd name="connsiteY0" fmla="*/ 575764 h 575764"/>
                <a:gd name="connsiteX1" fmla="*/ 217695 w 529855"/>
                <a:gd name="connsiteY1" fmla="*/ 80748 h 575764"/>
                <a:gd name="connsiteX2" fmla="*/ 264557 w 529855"/>
                <a:gd name="connsiteY2" fmla="*/ 18160 h 575764"/>
                <a:gd name="connsiteX3" fmla="*/ 284370 w 529855"/>
                <a:gd name="connsiteY3" fmla="*/ 4550 h 575764"/>
                <a:gd name="connsiteX4" fmla="*/ 325645 w 529855"/>
                <a:gd name="connsiteY4" fmla="*/ 87098 h 575764"/>
                <a:gd name="connsiteX5" fmla="*/ 522292 w 529855"/>
                <a:gd name="connsiteY5" fmla="*/ 575764 h 575764"/>
                <a:gd name="connsiteX6" fmla="*/ 6821 w 529855"/>
                <a:gd name="connsiteY6" fmla="*/ 575764 h 575764"/>
                <a:gd name="connsiteX0" fmla="*/ 6821 w 529855"/>
                <a:gd name="connsiteY0" fmla="*/ 579098 h 579098"/>
                <a:gd name="connsiteX1" fmla="*/ 217695 w 529855"/>
                <a:gd name="connsiteY1" fmla="*/ 84082 h 579098"/>
                <a:gd name="connsiteX2" fmla="*/ 248682 w 529855"/>
                <a:gd name="connsiteY2" fmla="*/ 11969 h 579098"/>
                <a:gd name="connsiteX3" fmla="*/ 284370 w 529855"/>
                <a:gd name="connsiteY3" fmla="*/ 7884 h 579098"/>
                <a:gd name="connsiteX4" fmla="*/ 325645 w 529855"/>
                <a:gd name="connsiteY4" fmla="*/ 90432 h 579098"/>
                <a:gd name="connsiteX5" fmla="*/ 522292 w 529855"/>
                <a:gd name="connsiteY5" fmla="*/ 579098 h 579098"/>
                <a:gd name="connsiteX6" fmla="*/ 6821 w 529855"/>
                <a:gd name="connsiteY6" fmla="*/ 579098 h 57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855" h="579098">
                  <a:moveTo>
                    <a:pt x="6821" y="579098"/>
                  </a:moveTo>
                  <a:cubicBezTo>
                    <a:pt x="-40770" y="498712"/>
                    <a:pt x="174739" y="177016"/>
                    <a:pt x="217695" y="84082"/>
                  </a:cubicBezTo>
                  <a:cubicBezTo>
                    <a:pt x="260651" y="-8852"/>
                    <a:pt x="237570" y="24669"/>
                    <a:pt x="248682" y="11969"/>
                  </a:cubicBezTo>
                  <a:cubicBezTo>
                    <a:pt x="259794" y="-731"/>
                    <a:pt x="271543" y="-5193"/>
                    <a:pt x="284370" y="7884"/>
                  </a:cubicBezTo>
                  <a:cubicBezTo>
                    <a:pt x="297197" y="20961"/>
                    <a:pt x="276466" y="-20116"/>
                    <a:pt x="325645" y="90432"/>
                  </a:cubicBezTo>
                  <a:cubicBezTo>
                    <a:pt x="368601" y="183366"/>
                    <a:pt x="571196" y="496595"/>
                    <a:pt x="522292" y="579098"/>
                  </a:cubicBezTo>
                  <a:lnTo>
                    <a:pt x="6821" y="579098"/>
                  </a:lnTo>
                  <a:close/>
                </a:path>
              </a:pathLst>
            </a:custGeom>
            <a:solidFill>
              <a:srgbClr val="01A98D"/>
            </a:solidFill>
            <a:ln>
              <a:noFill/>
            </a:ln>
            <a:effectLst>
              <a:softEdge rad="359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Oval 1">
              <a:extLst>
                <a:ext uri="{FF2B5EF4-FFF2-40B4-BE49-F238E27FC236}">
                  <a16:creationId xmlns:a16="http://schemas.microsoft.com/office/drawing/2014/main" id="{F81BF1D8-2A58-F7B9-B3FC-A7A664618AD6}"/>
                </a:ext>
              </a:extLst>
            </p:cNvPr>
            <p:cNvSpPr/>
            <p:nvPr/>
          </p:nvSpPr>
          <p:spPr>
            <a:xfrm>
              <a:off x="10252663" y="200340"/>
              <a:ext cx="621329" cy="600266"/>
            </a:xfrm>
            <a:prstGeom prst="ellipse">
              <a:avLst/>
            </a:prstGeom>
            <a:solidFill>
              <a:srgbClr val="38E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Oval 2">
              <a:extLst>
                <a:ext uri="{FF2B5EF4-FFF2-40B4-BE49-F238E27FC236}">
                  <a16:creationId xmlns:a16="http://schemas.microsoft.com/office/drawing/2014/main" id="{301CC448-2291-9186-CBF3-E6A7C6C4A942}"/>
                </a:ext>
              </a:extLst>
            </p:cNvPr>
            <p:cNvSpPr/>
            <p:nvPr/>
          </p:nvSpPr>
          <p:spPr>
            <a:xfrm>
              <a:off x="10356129" y="300299"/>
              <a:ext cx="414395" cy="400347"/>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 3">
              <a:extLst>
                <a:ext uri="{FF2B5EF4-FFF2-40B4-BE49-F238E27FC236}">
                  <a16:creationId xmlns:a16="http://schemas.microsoft.com/office/drawing/2014/main" id="{5EBABA7F-65D4-7EF3-1C9C-EC5627491DA4}"/>
                </a:ext>
              </a:extLst>
            </p:cNvPr>
            <p:cNvSpPr/>
            <p:nvPr/>
          </p:nvSpPr>
          <p:spPr>
            <a:xfrm>
              <a:off x="10424796" y="369066"/>
              <a:ext cx="272034" cy="262812"/>
            </a:xfrm>
            <a:prstGeom prst="ellipse">
              <a:avLst/>
            </a:prstGeom>
            <a:solidFill>
              <a:srgbClr val="01A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Tree>
    <p:extLst>
      <p:ext uri="{BB962C8B-B14F-4D97-AF65-F5344CB8AC3E}">
        <p14:creationId xmlns:p14="http://schemas.microsoft.com/office/powerpoint/2010/main" val="184820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7"/>
                                        </p:tgtEl>
                                        <p:attrNameLst>
                                          <p:attrName>style.color</p:attrName>
                                        </p:attrNameLst>
                                      </p:cBhvr>
                                      <p:to>
                                        <a:srgbClr val="5E5E5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ED4F89D-66E5-ED88-3850-65D188423356}"/>
              </a:ext>
            </a:extLst>
          </p:cNvPr>
          <p:cNvSpPr/>
          <p:nvPr/>
        </p:nvSpPr>
        <p:spPr>
          <a:xfrm>
            <a:off x="2962192" y="1101485"/>
            <a:ext cx="5683471" cy="2707086"/>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65" name="Title 1">
            <a:extLst>
              <a:ext uri="{FF2B5EF4-FFF2-40B4-BE49-F238E27FC236}">
                <a16:creationId xmlns:a16="http://schemas.microsoft.com/office/drawing/2014/main" id="{3AD91E9F-0412-61D8-E389-9B65C56E602B}"/>
              </a:ext>
            </a:extLst>
          </p:cNvPr>
          <p:cNvSpPr txBox="1">
            <a:spLocks/>
          </p:cNvSpPr>
          <p:nvPr/>
        </p:nvSpPr>
        <p:spPr>
          <a:xfrm>
            <a:off x="432473" y="310240"/>
            <a:ext cx="10972801" cy="609602"/>
          </a:xfrm>
          <a:prstGeom prst="rect">
            <a:avLst/>
          </a:prstGeom>
        </p:spPr>
        <p:txBody>
          <a:bodyPr lIns="0" tIns="0" rIns="0" bIns="0" anchor="t">
            <a:normAutofit/>
          </a:bodyPr>
          <a:lstStyle>
            <a:lvl1pPr marL="0" marR="0" indent="0" algn="l" defTabSz="914400" latinLnBrk="0">
              <a:lnSpc>
                <a:spcPct val="90000"/>
              </a:lnSpc>
              <a:spcBef>
                <a:spcPts val="0"/>
              </a:spcBef>
              <a:spcAft>
                <a:spcPts val="0"/>
              </a:spcAft>
              <a:buClrTx/>
              <a:buSzTx/>
              <a:buFontTx/>
              <a:buNone/>
              <a:tabLst/>
              <a:defRPr sz="3200" b="0" i="0" u="none" strike="noStrike" cap="none" spc="0" baseline="0">
                <a:solidFill>
                  <a:srgbClr val="2E3E4F"/>
                </a:solidFill>
                <a:uFillTx/>
                <a:latin typeface="Amazon Ember Heavy"/>
                <a:ea typeface="Amazon Ember Heavy"/>
                <a:cs typeface="Amazon Ember Heavy"/>
                <a:sym typeface="Amazon Ember Heavy"/>
              </a:defRPr>
            </a:lvl1pPr>
            <a:lvl2pPr marL="0" marR="0" indent="4572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2pPr>
            <a:lvl3pPr marL="0" marR="0" indent="9144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3pPr>
            <a:lvl4pPr marL="0" marR="0" indent="13716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4pPr>
            <a:lvl5pPr marL="0" marR="0" indent="18288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5pPr>
            <a:lvl6pPr marL="0" marR="0" indent="22860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6pPr>
            <a:lvl7pPr marL="0" marR="0" indent="27432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7pPr>
            <a:lvl8pPr marL="0" marR="0" indent="32004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8pPr>
            <a:lvl9pPr marL="0" marR="0" indent="3657600" algn="ctr" defTabSz="563335" latinLnBrk="0">
              <a:lnSpc>
                <a:spcPct val="100000"/>
              </a:lnSpc>
              <a:spcBef>
                <a:spcPts val="0"/>
              </a:spcBef>
              <a:spcAft>
                <a:spcPts val="0"/>
              </a:spcAft>
              <a:buClrTx/>
              <a:buSzTx/>
              <a:buFontTx/>
              <a:buNone/>
              <a:tabLst/>
              <a:defRPr sz="8000" b="0" i="0" u="none" strike="noStrike" cap="none" spc="0" baseline="0">
                <a:solidFill>
                  <a:srgbClr val="000000"/>
                </a:solidFill>
                <a:uFillTx/>
                <a:latin typeface="Gill Sans"/>
                <a:ea typeface="Gill Sans"/>
                <a:cs typeface="Gill Sans"/>
                <a:sym typeface="Gill Sans"/>
              </a:defRPr>
            </a:lvl9pPr>
          </a:lstStyle>
          <a:p>
            <a:pPr marL="0" marR="0" lvl="0" indent="0" algn="l" defTabSz="914400" eaLnBrk="1" fontAlgn="auto" latinLnBrk="0" hangingPunct="1">
              <a:lnSpc>
                <a:spcPct val="90000"/>
              </a:lnSpc>
              <a:spcBef>
                <a:spcPts val="0"/>
              </a:spcBef>
              <a:spcAft>
                <a:spcPts val="0"/>
              </a:spcAft>
              <a:buClrTx/>
              <a:buSzTx/>
              <a:buFontTx/>
              <a:buNone/>
              <a:tabLst/>
              <a:defRPr/>
            </a:pPr>
            <a:r>
              <a:rPr lang="en-US" sz="3600" b="1" spc="-100" dirty="0">
                <a:solidFill>
                  <a:schemeClr val="tx1"/>
                </a:solidFill>
                <a:latin typeface="+mj-lt"/>
                <a:ea typeface="+mj-ea"/>
                <a:cs typeface="+mj-cs"/>
              </a:rPr>
              <a:t>Orchestration with agents</a:t>
            </a:r>
          </a:p>
        </p:txBody>
      </p:sp>
      <p:pic>
        <p:nvPicPr>
          <p:cNvPr id="62" name="Picture 372">
            <a:extLst>
              <a:ext uri="{FF2B5EF4-FFF2-40B4-BE49-F238E27FC236}">
                <a16:creationId xmlns:a16="http://schemas.microsoft.com/office/drawing/2014/main" id="{EA904BA4-1D83-D5B3-AFA4-6F04C8E36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457" y="3043948"/>
            <a:ext cx="754453" cy="754453"/>
          </a:xfrm>
          <a:prstGeom prst="rect">
            <a:avLst/>
          </a:prstGeom>
        </p:spPr>
      </p:pic>
      <p:pic>
        <p:nvPicPr>
          <p:cNvPr id="63" name="Picture 180">
            <a:extLst>
              <a:ext uri="{FF2B5EF4-FFF2-40B4-BE49-F238E27FC236}">
                <a16:creationId xmlns:a16="http://schemas.microsoft.com/office/drawing/2014/main" id="{7B9D6834-3407-88C4-0717-C77FA9B81C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4770" y="2549584"/>
            <a:ext cx="1234738" cy="1234738"/>
          </a:xfrm>
          <a:prstGeom prst="rect">
            <a:avLst/>
          </a:prstGeom>
        </p:spPr>
      </p:pic>
      <p:cxnSp>
        <p:nvCxnSpPr>
          <p:cNvPr id="71" name="Straight Arrow Connector 368">
            <a:extLst>
              <a:ext uri="{FF2B5EF4-FFF2-40B4-BE49-F238E27FC236}">
                <a16:creationId xmlns:a16="http://schemas.microsoft.com/office/drawing/2014/main" id="{75FF2285-BCA0-DE47-5F7E-06CA00BA4625}"/>
              </a:ext>
            </a:extLst>
          </p:cNvPr>
          <p:cNvCxnSpPr>
            <a:cxnSpLocks/>
          </p:cNvCxnSpPr>
          <p:nvPr/>
        </p:nvCxnSpPr>
        <p:spPr>
          <a:xfrm>
            <a:off x="1238210" y="3359233"/>
            <a:ext cx="59224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26DC15D6-0CE5-5C8C-8BD5-2DA32CCD917A}"/>
              </a:ext>
            </a:extLst>
          </p:cNvPr>
          <p:cNvGrpSpPr/>
          <p:nvPr/>
        </p:nvGrpSpPr>
        <p:grpSpPr>
          <a:xfrm>
            <a:off x="3243732" y="1212731"/>
            <a:ext cx="3472045" cy="2369880"/>
            <a:chOff x="3243732" y="1212731"/>
            <a:chExt cx="3472045" cy="2369880"/>
          </a:xfrm>
        </p:grpSpPr>
        <p:sp>
          <p:nvSpPr>
            <p:cNvPr id="72" name="Rectangle 71">
              <a:extLst>
                <a:ext uri="{FF2B5EF4-FFF2-40B4-BE49-F238E27FC236}">
                  <a16:creationId xmlns:a16="http://schemas.microsoft.com/office/drawing/2014/main" id="{5F9EF3A3-E6B6-F522-912F-EE3803B62827}"/>
                </a:ext>
              </a:extLst>
            </p:cNvPr>
            <p:cNvSpPr/>
            <p:nvPr/>
          </p:nvSpPr>
          <p:spPr>
            <a:xfrm>
              <a:off x="3243732" y="1212731"/>
              <a:ext cx="3472045" cy="2369880"/>
            </a:xfrm>
            <a:prstGeom prst="rect">
              <a:avLst/>
            </a:prstGeom>
            <a:ln>
              <a:solidFill>
                <a:srgbClr val="FFFFFF"/>
              </a:solidFill>
            </a:ln>
          </p:spPr>
          <p:txBody>
            <a:bodyPr wrap="square" anchor="ctr">
              <a:spAutoFit/>
            </a:bodyPr>
            <a:lstStyle/>
            <a:p>
              <a:pPr>
                <a:spcAft>
                  <a:spcPts val="600"/>
                </a:spcAft>
                <a:defRPr/>
              </a:pPr>
              <a:r>
                <a:rPr lang="en-US" sz="1200" b="1" kern="0" dirty="0">
                  <a:latin typeface="Lucida Console" panose="020B0609040504020204" pitchFamily="49" charset="0"/>
                  <a:ea typeface="Amazon Ember"/>
                  <a:cs typeface="Amazon Ember" panose="020B0603020204020204" pitchFamily="34" charset="0"/>
                </a:rPr>
                <a:t>API schema </a:t>
              </a:r>
              <a:r>
                <a:rPr lang="en-US" sz="1200" kern="0" dirty="0">
                  <a:latin typeface="Lucida Console" panose="020B0609040504020204" pitchFamily="49" charset="0"/>
                  <a:ea typeface="Amazon Ember"/>
                  <a:cs typeface="Amazon Ember" panose="020B0603020204020204" pitchFamily="34" charset="0"/>
                </a:rPr>
                <a:t>(.</a:t>
              </a:r>
              <a:r>
                <a:rPr lang="en-US" sz="1200" kern="0" dirty="0" err="1">
                  <a:latin typeface="Lucida Console" panose="020B0609040504020204" pitchFamily="49" charset="0"/>
                  <a:ea typeface="Amazon Ember"/>
                  <a:cs typeface="Amazon Ember" panose="020B0603020204020204" pitchFamily="34" charset="0"/>
                </a:rPr>
                <a:t>json</a:t>
              </a:r>
              <a:r>
                <a:rPr lang="en-US" sz="1200" kern="0" dirty="0">
                  <a:latin typeface="Lucida Console" panose="020B0609040504020204" pitchFamily="49" charset="0"/>
                  <a:ea typeface="Amazon Ember"/>
                  <a:cs typeface="Amazon Ember" panose="020B0603020204020204" pitchFamily="34" charset="0"/>
                </a:rPr>
                <a:t>)</a:t>
              </a:r>
            </a:p>
            <a:p>
              <a:pPr>
                <a:spcAft>
                  <a:spcPts val="600"/>
                </a:spcAft>
                <a:defRPr/>
              </a:pPr>
              <a:r>
                <a:rPr lang="fr-FR" sz="1200" b="0" dirty="0">
                  <a:solidFill>
                    <a:srgbClr val="F8F8F2"/>
                  </a:solidFill>
                  <a:effectLst/>
                  <a:latin typeface="Lucida Console" panose="020B0609040504020204" pitchFamily="49" charset="0"/>
                </a:rPr>
                <a:t>{</a:t>
              </a:r>
              <a:endParaRPr lang="en-US" sz="1200" kern="0" dirty="0">
                <a:latin typeface="Lucida Console" panose="020B0609040504020204" pitchFamily="49" charset="0"/>
                <a:ea typeface="Amazon Ember"/>
                <a:cs typeface="Amazon Ember" panose="020B0603020204020204" pitchFamily="34" charset="0"/>
              </a:endParaRPr>
            </a:p>
            <a:p>
              <a:pPr lvl="1">
                <a:spcAft>
                  <a:spcPts val="600"/>
                </a:spcAft>
                <a:defRPr/>
              </a:pPr>
              <a:r>
                <a:rPr lang="en-US" sz="1200" kern="0" dirty="0">
                  <a:latin typeface="Lucida Console" panose="020B0609040504020204" pitchFamily="49" charset="0"/>
                  <a:ea typeface="Amazon Ember"/>
                  <a:cs typeface="Amazon Ember" panose="020B0603020204020204" pitchFamily="34" charset="0"/>
                </a:rPr>
                <a:t>/</a:t>
              </a:r>
              <a:r>
                <a:rPr lang="en-US" sz="1200" kern="0" dirty="0" err="1">
                  <a:latin typeface="Lucida Console" panose="020B0609040504020204" pitchFamily="49" charset="0"/>
                  <a:ea typeface="Amazon Ember"/>
                  <a:cs typeface="Amazon Ember" panose="020B0603020204020204" pitchFamily="34" charset="0"/>
                </a:rPr>
                <a:t>answer_query</a:t>
              </a:r>
              <a:r>
                <a:rPr lang="en-US" sz="1200" kern="0" dirty="0">
                  <a:latin typeface="Lucida Console" panose="020B0609040504020204" pitchFamily="49" charset="0"/>
                  <a:ea typeface="Amazon Ember"/>
                  <a:cs typeface="Amazon Ember" panose="020B0603020204020204" pitchFamily="34" charset="0"/>
                </a:rPr>
                <a:t> </a:t>
              </a:r>
              <a:r>
                <a:rPr lang="en-US" sz="1200" i="1" kern="0" dirty="0">
                  <a:latin typeface="Lucida Console" panose="020B0609040504020204" pitchFamily="49" charset="0"/>
                  <a:ea typeface="Amazon Ember"/>
                  <a:cs typeface="Amazon Ember" panose="020B0603020204020204" pitchFamily="34" charset="0"/>
                </a:rPr>
                <a:t>#tool 1</a:t>
              </a:r>
            </a:p>
            <a:p>
              <a:pPr lvl="1">
                <a:spcAft>
                  <a:spcPts val="600"/>
                </a:spcAft>
                <a:defRPr/>
              </a:pPr>
              <a:r>
                <a:rPr lang="fr-FR" sz="1200" b="0" dirty="0">
                  <a:solidFill>
                    <a:srgbClr val="F8F8F2"/>
                  </a:solidFill>
                  <a:effectLst/>
                  <a:latin typeface="Lucida Console" panose="020B0609040504020204" pitchFamily="49" charset="0"/>
                </a:rPr>
                <a:t>{</a:t>
              </a:r>
              <a:r>
                <a:rPr lang="fr-FR" sz="1200" b="1" dirty="0">
                  <a:solidFill>
                    <a:srgbClr val="F8F8F2"/>
                  </a:solidFill>
                  <a:effectLst/>
                  <a:latin typeface="Lucida Console" panose="020B0609040504020204" pitchFamily="49" charset="0"/>
                </a:rPr>
                <a:t>description</a:t>
              </a:r>
              <a:r>
                <a:rPr lang="fr-FR" sz="1200" b="0" dirty="0">
                  <a:solidFill>
                    <a:srgbClr val="F8F8F2"/>
                  </a:solidFill>
                  <a:effectLst/>
                  <a:latin typeface="Lucida Console" panose="020B0609040504020204" pitchFamily="49" charset="0"/>
                </a:rPr>
                <a:t>: …}</a:t>
              </a:r>
              <a:endParaRPr lang="en-US" sz="1200" i="1" kern="0" dirty="0">
                <a:latin typeface="Lucida Console" panose="020B0609040504020204" pitchFamily="49" charset="0"/>
                <a:ea typeface="Amazon Ember"/>
                <a:cs typeface="Amazon Ember" panose="020B0603020204020204" pitchFamily="34" charset="0"/>
              </a:endParaRPr>
            </a:p>
            <a:p>
              <a:pPr lvl="1">
                <a:spcAft>
                  <a:spcPts val="600"/>
                </a:spcAft>
                <a:defRPr/>
              </a:pPr>
              <a:r>
                <a:rPr lang="en-US" sz="1200" kern="0" dirty="0">
                  <a:latin typeface="Lucida Console" panose="020B0609040504020204" pitchFamily="49" charset="0"/>
                  <a:ea typeface="Amazon Ember"/>
                  <a:cs typeface="Amazon Ember" panose="020B0603020204020204" pitchFamily="34" charset="0"/>
                </a:rPr>
                <a:t>/</a:t>
              </a:r>
              <a:r>
                <a:rPr lang="en-US" sz="1200" kern="0" dirty="0" err="1">
                  <a:latin typeface="Lucida Console" panose="020B0609040504020204" pitchFamily="49" charset="0"/>
                  <a:ea typeface="Amazon Ember"/>
                  <a:cs typeface="Amazon Ember" panose="020B0603020204020204" pitchFamily="34" charset="0"/>
                </a:rPr>
                <a:t>iac_gen</a:t>
              </a:r>
              <a:r>
                <a:rPr lang="en-US" sz="1200" kern="0" dirty="0">
                  <a:latin typeface="Lucida Console" panose="020B0609040504020204" pitchFamily="49" charset="0"/>
                  <a:ea typeface="Amazon Ember"/>
                  <a:cs typeface="Amazon Ember" panose="020B0603020204020204" pitchFamily="34" charset="0"/>
                </a:rPr>
                <a:t> </a:t>
              </a:r>
              <a:r>
                <a:rPr lang="en-US" sz="1200" i="1" kern="0" dirty="0">
                  <a:latin typeface="Lucida Console" panose="020B0609040504020204" pitchFamily="49" charset="0"/>
                  <a:ea typeface="Amazon Ember"/>
                  <a:cs typeface="Amazon Ember" panose="020B0603020204020204" pitchFamily="34" charset="0"/>
                </a:rPr>
                <a:t>#tool 2</a:t>
              </a:r>
            </a:p>
            <a:p>
              <a:pPr lvl="1">
                <a:spcAft>
                  <a:spcPts val="600"/>
                </a:spcAft>
                <a:defRPr/>
              </a:pPr>
              <a:r>
                <a:rPr lang="fr-FR" sz="1200" b="0" dirty="0">
                  <a:solidFill>
                    <a:srgbClr val="F8F8F2"/>
                  </a:solidFill>
                  <a:effectLst/>
                  <a:latin typeface="Lucida Console" panose="020B0609040504020204" pitchFamily="49" charset="0"/>
                </a:rPr>
                <a:t>{</a:t>
              </a:r>
              <a:r>
                <a:rPr lang="fr-FR" sz="1200" b="1" dirty="0">
                  <a:solidFill>
                    <a:srgbClr val="F8F8F2"/>
                  </a:solidFill>
                  <a:effectLst/>
                  <a:latin typeface="Lucida Console" panose="020B0609040504020204" pitchFamily="49" charset="0"/>
                </a:rPr>
                <a:t>description</a:t>
              </a:r>
              <a:r>
                <a:rPr lang="fr-FR" sz="1200" b="0" dirty="0">
                  <a:solidFill>
                    <a:srgbClr val="F8F8F2"/>
                  </a:solidFill>
                  <a:effectLst/>
                  <a:latin typeface="Lucida Console" panose="020B0609040504020204" pitchFamily="49" charset="0"/>
                </a:rPr>
                <a:t>: …}</a:t>
              </a:r>
              <a:endParaRPr lang="en-US" sz="1200" i="1" kern="0" dirty="0">
                <a:latin typeface="Lucida Console" panose="020B0609040504020204" pitchFamily="49" charset="0"/>
                <a:ea typeface="Amazon Ember"/>
                <a:cs typeface="Amazon Ember" panose="020B0603020204020204" pitchFamily="34" charset="0"/>
              </a:endParaRPr>
            </a:p>
            <a:p>
              <a:pPr lvl="1">
                <a:spcAft>
                  <a:spcPts val="600"/>
                </a:spcAft>
                <a:defRPr/>
              </a:pPr>
              <a:r>
                <a:rPr lang="en-US" sz="1200" kern="0" dirty="0">
                  <a:latin typeface="Lucida Console" panose="020B0609040504020204" pitchFamily="49" charset="0"/>
                  <a:ea typeface="Amazon Ember"/>
                  <a:cs typeface="Amazon Ember" panose="020B0603020204020204" pitchFamily="34" charset="0"/>
                </a:rPr>
                <a:t>/</a:t>
              </a:r>
              <a:r>
                <a:rPr lang="en-US" sz="1200" kern="0" dirty="0" err="1">
                  <a:latin typeface="Lucida Console" panose="020B0609040504020204" pitchFamily="49" charset="0"/>
                  <a:ea typeface="Amazon Ember"/>
                  <a:cs typeface="Amazon Ember" panose="020B0603020204020204" pitchFamily="34" charset="0"/>
                </a:rPr>
                <a:t>iac_estimation_tool</a:t>
              </a:r>
              <a:r>
                <a:rPr lang="en-US" sz="1200" kern="0" dirty="0">
                  <a:latin typeface="Lucida Console" panose="020B0609040504020204" pitchFamily="49" charset="0"/>
                  <a:ea typeface="Amazon Ember"/>
                  <a:cs typeface="Amazon Ember" panose="020B0603020204020204" pitchFamily="34" charset="0"/>
                </a:rPr>
                <a:t> </a:t>
              </a:r>
              <a:r>
                <a:rPr lang="en-US" sz="1200" i="1" kern="0" dirty="0">
                  <a:latin typeface="Lucida Console" panose="020B0609040504020204" pitchFamily="49" charset="0"/>
                  <a:ea typeface="Amazon Ember"/>
                  <a:cs typeface="Amazon Ember" panose="020B0603020204020204" pitchFamily="34" charset="0"/>
                </a:rPr>
                <a:t>#tool3</a:t>
              </a:r>
            </a:p>
            <a:p>
              <a:pPr lvl="1">
                <a:spcAft>
                  <a:spcPts val="600"/>
                </a:spcAft>
                <a:defRPr/>
              </a:pPr>
              <a:r>
                <a:rPr lang="fr-FR" sz="1200" b="0" dirty="0">
                  <a:solidFill>
                    <a:srgbClr val="F8F8F2"/>
                  </a:solidFill>
                  <a:effectLst/>
                  <a:latin typeface="Lucida Console" panose="020B0609040504020204" pitchFamily="49" charset="0"/>
                </a:rPr>
                <a:t>{description: …}</a:t>
              </a:r>
              <a:endParaRPr lang="en-US" sz="1200" i="1" kern="0" dirty="0">
                <a:latin typeface="Lucida Console" panose="020B0609040504020204" pitchFamily="49" charset="0"/>
                <a:ea typeface="Amazon Ember"/>
                <a:cs typeface="Amazon Ember" panose="020B0603020204020204" pitchFamily="34" charset="0"/>
              </a:endParaRPr>
            </a:p>
            <a:p>
              <a:pPr>
                <a:spcAft>
                  <a:spcPts val="600"/>
                </a:spcAft>
                <a:defRPr/>
              </a:pPr>
              <a:r>
                <a:rPr lang="fr-FR" sz="1200" b="0" dirty="0">
                  <a:solidFill>
                    <a:srgbClr val="F8F8F2"/>
                  </a:solidFill>
                  <a:effectLst/>
                  <a:latin typeface="Lucida Console" panose="020B0609040504020204" pitchFamily="49" charset="0"/>
                </a:rPr>
                <a:t>}</a:t>
              </a:r>
            </a:p>
          </p:txBody>
        </p:sp>
        <p:pic>
          <p:nvPicPr>
            <p:cNvPr id="4098" name="Picture 2" descr="Tool box - Free construction and tools icons">
              <a:extLst>
                <a:ext uri="{FF2B5EF4-FFF2-40B4-BE49-F238E27FC236}">
                  <a16:creationId xmlns:a16="http://schemas.microsoft.com/office/drawing/2014/main" id="{53C241A7-5744-101D-6135-834FCCE12019}"/>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18873" y="1301263"/>
              <a:ext cx="672962" cy="672962"/>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73">
            <a:extLst>
              <a:ext uri="{FF2B5EF4-FFF2-40B4-BE49-F238E27FC236}">
                <a16:creationId xmlns:a16="http://schemas.microsoft.com/office/drawing/2014/main" id="{298B458E-0B5E-1B03-31F5-F24DB07C9F2C}"/>
              </a:ext>
            </a:extLst>
          </p:cNvPr>
          <p:cNvSpPr/>
          <p:nvPr/>
        </p:nvSpPr>
        <p:spPr>
          <a:xfrm>
            <a:off x="2902409" y="834621"/>
            <a:ext cx="2141147" cy="307777"/>
          </a:xfrm>
          <a:prstGeom prst="rect">
            <a:avLst/>
          </a:prstGeom>
        </p:spPr>
        <p:txBody>
          <a:bodyPr wrap="square" anchor="ctr">
            <a:spAutoFit/>
          </a:bodyPr>
          <a:lstStyle/>
          <a:p>
            <a:pPr>
              <a:spcAft>
                <a:spcPts val="600"/>
              </a:spcAft>
              <a:defRPr/>
            </a:pPr>
            <a:r>
              <a:rPr lang="en-US" sz="1400" kern="0" dirty="0">
                <a:ea typeface="Amazon Ember"/>
                <a:cs typeface="Amazon Ember" panose="020B0603020204020204" pitchFamily="34" charset="0"/>
              </a:rPr>
              <a:t>Action groups</a:t>
            </a:r>
          </a:p>
        </p:txBody>
      </p:sp>
      <p:pic>
        <p:nvPicPr>
          <p:cNvPr id="75" name="lambda" descr="Lambda service icon.">
            <a:extLst>
              <a:ext uri="{FF2B5EF4-FFF2-40B4-BE49-F238E27FC236}">
                <a16:creationId xmlns:a16="http://schemas.microsoft.com/office/drawing/2014/main" id="{A01DD224-74BF-485A-445F-EAEE0B50F8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462102" y="20171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Straight Arrow Connector 368">
            <a:extLst>
              <a:ext uri="{FF2B5EF4-FFF2-40B4-BE49-F238E27FC236}">
                <a16:creationId xmlns:a16="http://schemas.microsoft.com/office/drawing/2014/main" id="{E3BD9642-B634-BDB7-064A-B633814F110F}"/>
              </a:ext>
            </a:extLst>
          </p:cNvPr>
          <p:cNvCxnSpPr>
            <a:cxnSpLocks/>
            <a:stCxn id="72" idx="3"/>
            <a:endCxn id="75" idx="1"/>
          </p:cNvCxnSpPr>
          <p:nvPr/>
        </p:nvCxnSpPr>
        <p:spPr>
          <a:xfrm>
            <a:off x="6715777" y="2397671"/>
            <a:ext cx="746325" cy="430"/>
          </a:xfrm>
          <a:prstGeom prst="straightConnector1">
            <a:avLst/>
          </a:prstGeom>
          <a:ln w="19050" cap="rnd">
            <a:gradFill flip="none" rotWithShape="1">
              <a:gsLst>
                <a:gs pos="0">
                  <a:srgbClr val="2074D5"/>
                </a:gs>
                <a:gs pos="100000">
                  <a:srgbClr val="38EF7D"/>
                </a:gs>
              </a:gsLst>
              <a:lin ang="0" scaled="1"/>
              <a:tileRect/>
            </a:gradFill>
            <a:round/>
            <a:tailEnd type="triangle" w="med" len="sm"/>
          </a:ln>
        </p:spPr>
        <p:style>
          <a:lnRef idx="1">
            <a:schemeClr val="accent1"/>
          </a:lnRef>
          <a:fillRef idx="0">
            <a:schemeClr val="accent1"/>
          </a:fillRef>
          <a:effectRef idx="0">
            <a:schemeClr val="accent1"/>
          </a:effectRef>
          <a:fontRef idx="minor">
            <a:schemeClr val="tx1"/>
          </a:fontRef>
        </p:style>
      </p:cxnSp>
      <p:pic>
        <p:nvPicPr>
          <p:cNvPr id="77" name="Picture 372">
            <a:extLst>
              <a:ext uri="{FF2B5EF4-FFF2-40B4-BE49-F238E27FC236}">
                <a16:creationId xmlns:a16="http://schemas.microsoft.com/office/drawing/2014/main" id="{02DA9E4B-6B5F-8EE3-257A-C239620F6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0456" y="4455560"/>
            <a:ext cx="754453" cy="754453"/>
          </a:xfrm>
          <a:prstGeom prst="rect">
            <a:avLst/>
          </a:prstGeom>
        </p:spPr>
      </p:pic>
      <p:grpSp>
        <p:nvGrpSpPr>
          <p:cNvPr id="78" name="Graphic 1491">
            <a:extLst>
              <a:ext uri="{FF2B5EF4-FFF2-40B4-BE49-F238E27FC236}">
                <a16:creationId xmlns:a16="http://schemas.microsoft.com/office/drawing/2014/main" id="{B45BDC39-F597-EAAE-0DE8-0A24F88EE898}"/>
              </a:ext>
            </a:extLst>
          </p:cNvPr>
          <p:cNvGrpSpPr/>
          <p:nvPr/>
        </p:nvGrpSpPr>
        <p:grpSpPr>
          <a:xfrm>
            <a:off x="10822440" y="2337826"/>
            <a:ext cx="910894" cy="700350"/>
            <a:chOff x="587114" y="3217685"/>
            <a:chExt cx="611409" cy="523690"/>
          </a:xfrm>
          <a:noFill/>
        </p:grpSpPr>
        <p:grpSp>
          <p:nvGrpSpPr>
            <p:cNvPr id="79" name="Graphic 1491">
              <a:extLst>
                <a:ext uri="{FF2B5EF4-FFF2-40B4-BE49-F238E27FC236}">
                  <a16:creationId xmlns:a16="http://schemas.microsoft.com/office/drawing/2014/main" id="{CA79BE54-5C73-0053-160D-2676F549A0FF}"/>
                </a:ext>
              </a:extLst>
            </p:cNvPr>
            <p:cNvGrpSpPr/>
            <p:nvPr/>
          </p:nvGrpSpPr>
          <p:grpSpPr>
            <a:xfrm>
              <a:off x="587114" y="3217685"/>
              <a:ext cx="375433" cy="463152"/>
              <a:chOff x="587114" y="3217685"/>
              <a:chExt cx="375433" cy="463152"/>
            </a:xfrm>
            <a:noFill/>
          </p:grpSpPr>
          <p:grpSp>
            <p:nvGrpSpPr>
              <p:cNvPr id="96" name="Graphic 1491">
                <a:extLst>
                  <a:ext uri="{FF2B5EF4-FFF2-40B4-BE49-F238E27FC236}">
                    <a16:creationId xmlns:a16="http://schemas.microsoft.com/office/drawing/2014/main" id="{E8607914-8575-D6A0-6A2E-329288C36AC0}"/>
                  </a:ext>
                </a:extLst>
              </p:cNvPr>
              <p:cNvGrpSpPr/>
              <p:nvPr/>
            </p:nvGrpSpPr>
            <p:grpSpPr>
              <a:xfrm>
                <a:off x="587114" y="3217685"/>
                <a:ext cx="375433" cy="355668"/>
                <a:chOff x="587114" y="3217685"/>
                <a:chExt cx="375433" cy="355668"/>
              </a:xfrm>
              <a:noFill/>
            </p:grpSpPr>
            <p:sp>
              <p:nvSpPr>
                <p:cNvPr id="100" name="Freeform: Shape 1123">
                  <a:extLst>
                    <a:ext uri="{FF2B5EF4-FFF2-40B4-BE49-F238E27FC236}">
                      <a16:creationId xmlns:a16="http://schemas.microsoft.com/office/drawing/2014/main" id="{2258C1A0-2D7E-4DEC-4F98-319D4020427F}"/>
                    </a:ext>
                  </a:extLst>
                </p:cNvPr>
                <p:cNvSpPr/>
                <p:nvPr/>
              </p:nvSpPr>
              <p:spPr>
                <a:xfrm>
                  <a:off x="587114" y="3217685"/>
                  <a:ext cx="375433" cy="124115"/>
                </a:xfrm>
                <a:custGeom>
                  <a:avLst/>
                  <a:gdLst>
                    <a:gd name="connsiteX0" fmla="*/ 375433 w 375433"/>
                    <a:gd name="connsiteY0" fmla="*/ 65651 h 124115"/>
                    <a:gd name="connsiteX1" fmla="*/ 187740 w 375433"/>
                    <a:gd name="connsiteY1" fmla="*/ 124116 h 124115"/>
                    <a:gd name="connsiteX2" fmla="*/ 0 w 375433"/>
                    <a:gd name="connsiteY2" fmla="*/ 65651 h 124115"/>
                    <a:gd name="connsiteX3" fmla="*/ 187694 w 375433"/>
                    <a:gd name="connsiteY3" fmla="*/ 0 h 124115"/>
                    <a:gd name="connsiteX4" fmla="*/ 375433 w 375433"/>
                    <a:gd name="connsiteY4" fmla="*/ 65651 h 124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33" h="124115">
                      <a:moveTo>
                        <a:pt x="375433" y="65651"/>
                      </a:moveTo>
                      <a:cubicBezTo>
                        <a:pt x="375433" y="97947"/>
                        <a:pt x="296375" y="124116"/>
                        <a:pt x="187740" y="124116"/>
                      </a:cubicBezTo>
                      <a:cubicBezTo>
                        <a:pt x="79104" y="124116"/>
                        <a:pt x="0" y="97947"/>
                        <a:pt x="0" y="65651"/>
                      </a:cubicBezTo>
                      <a:cubicBezTo>
                        <a:pt x="0" y="33355"/>
                        <a:pt x="79058" y="0"/>
                        <a:pt x="187694" y="0"/>
                      </a:cubicBezTo>
                      <a:cubicBezTo>
                        <a:pt x="296329" y="0"/>
                        <a:pt x="375433" y="33355"/>
                        <a:pt x="375433" y="65651"/>
                      </a:cubicBezTo>
                      <a:close/>
                    </a:path>
                  </a:pathLst>
                </a:custGeom>
                <a:noFill/>
                <a:ln w="12700" cap="flat">
                  <a:solidFill>
                    <a:srgbClr val="FFFFFF"/>
                  </a:solidFill>
                  <a:prstDash val="solid"/>
                  <a:round/>
                </a:ln>
              </p:spPr>
              <p:txBody>
                <a:bodyPr rtlCol="0" anchor="ctr"/>
                <a:lstStyle/>
                <a:p>
                  <a:endParaRPr lang="en-US"/>
                </a:p>
              </p:txBody>
            </p:sp>
            <p:sp>
              <p:nvSpPr>
                <p:cNvPr id="101" name="Freeform: Shape 1124">
                  <a:extLst>
                    <a:ext uri="{FF2B5EF4-FFF2-40B4-BE49-F238E27FC236}">
                      <a16:creationId xmlns:a16="http://schemas.microsoft.com/office/drawing/2014/main" id="{D3180023-5362-4491-6726-36F07942B8EB}"/>
                    </a:ext>
                  </a:extLst>
                </p:cNvPr>
                <p:cNvSpPr/>
                <p:nvPr/>
              </p:nvSpPr>
              <p:spPr>
                <a:xfrm>
                  <a:off x="587114" y="3399712"/>
                  <a:ext cx="241043" cy="58464"/>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a:p>
              </p:txBody>
            </p:sp>
            <p:sp>
              <p:nvSpPr>
                <p:cNvPr id="102" name="Freeform: Shape 1125">
                  <a:extLst>
                    <a:ext uri="{FF2B5EF4-FFF2-40B4-BE49-F238E27FC236}">
                      <a16:creationId xmlns:a16="http://schemas.microsoft.com/office/drawing/2014/main" id="{5294FDA7-36E3-0394-7BA2-6CA233B74F2B}"/>
                    </a:ext>
                  </a:extLst>
                </p:cNvPr>
                <p:cNvSpPr/>
                <p:nvPr/>
              </p:nvSpPr>
              <p:spPr>
                <a:xfrm>
                  <a:off x="587114" y="3514890"/>
                  <a:ext cx="241043" cy="58464"/>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dirty="0"/>
                </a:p>
              </p:txBody>
            </p:sp>
          </p:grpSp>
          <p:sp>
            <p:nvSpPr>
              <p:cNvPr id="97" name="Freeform: Shape 1120">
                <a:extLst>
                  <a:ext uri="{FF2B5EF4-FFF2-40B4-BE49-F238E27FC236}">
                    <a16:creationId xmlns:a16="http://schemas.microsoft.com/office/drawing/2014/main" id="{5DAA8CF0-9211-7B5A-052A-434F6A238AA4}"/>
                  </a:ext>
                </a:extLst>
              </p:cNvPr>
              <p:cNvSpPr/>
              <p:nvPr/>
            </p:nvSpPr>
            <p:spPr>
              <a:xfrm>
                <a:off x="587114" y="3279743"/>
                <a:ext cx="4607" cy="343920"/>
              </a:xfrm>
              <a:custGeom>
                <a:avLst/>
                <a:gdLst>
                  <a:gd name="connsiteX0" fmla="*/ 0 w 4607"/>
                  <a:gd name="connsiteY0" fmla="*/ 0 h 343920"/>
                  <a:gd name="connsiteX1" fmla="*/ 0 w 4607"/>
                  <a:gd name="connsiteY1" fmla="*/ 343921 h 343920"/>
                </a:gdLst>
                <a:ahLst/>
                <a:cxnLst>
                  <a:cxn ang="0">
                    <a:pos x="connsiteX0" y="connsiteY0"/>
                  </a:cxn>
                  <a:cxn ang="0">
                    <a:pos x="connsiteX1" y="connsiteY1"/>
                  </a:cxn>
                </a:cxnLst>
                <a:rect l="l" t="t" r="r" b="b"/>
                <a:pathLst>
                  <a:path w="4607" h="343920">
                    <a:moveTo>
                      <a:pt x="0" y="0"/>
                    </a:moveTo>
                    <a:lnTo>
                      <a:pt x="0" y="343921"/>
                    </a:lnTo>
                  </a:path>
                </a:pathLst>
              </a:custGeom>
              <a:ln w="12700" cap="flat">
                <a:solidFill>
                  <a:srgbClr val="FFFFFF"/>
                </a:solidFill>
                <a:prstDash val="solid"/>
                <a:round/>
              </a:ln>
            </p:spPr>
            <p:txBody>
              <a:bodyPr rtlCol="0" anchor="ctr"/>
              <a:lstStyle/>
              <a:p>
                <a:endParaRPr lang="en-US"/>
              </a:p>
            </p:txBody>
          </p:sp>
          <p:sp>
            <p:nvSpPr>
              <p:cNvPr id="98" name="Freeform: Shape 1121">
                <a:extLst>
                  <a:ext uri="{FF2B5EF4-FFF2-40B4-BE49-F238E27FC236}">
                    <a16:creationId xmlns:a16="http://schemas.microsoft.com/office/drawing/2014/main" id="{15A3CFC0-2473-0A64-75F5-3967134CF0D0}"/>
                  </a:ext>
                </a:extLst>
              </p:cNvPr>
              <p:cNvSpPr/>
              <p:nvPr/>
            </p:nvSpPr>
            <p:spPr>
              <a:xfrm>
                <a:off x="962547" y="3283336"/>
                <a:ext cx="4607" cy="80854"/>
              </a:xfrm>
              <a:custGeom>
                <a:avLst/>
                <a:gdLst>
                  <a:gd name="connsiteX0" fmla="*/ 0 w 4607"/>
                  <a:gd name="connsiteY0" fmla="*/ 0 h 80854"/>
                  <a:gd name="connsiteX1" fmla="*/ 0 w 4607"/>
                  <a:gd name="connsiteY1" fmla="*/ 80855 h 80854"/>
                </a:gdLst>
                <a:ahLst/>
                <a:cxnLst>
                  <a:cxn ang="0">
                    <a:pos x="connsiteX0" y="connsiteY0"/>
                  </a:cxn>
                  <a:cxn ang="0">
                    <a:pos x="connsiteX1" y="connsiteY1"/>
                  </a:cxn>
                </a:cxnLst>
                <a:rect l="l" t="t" r="r" b="b"/>
                <a:pathLst>
                  <a:path w="4607" h="80854">
                    <a:moveTo>
                      <a:pt x="0" y="0"/>
                    </a:moveTo>
                    <a:lnTo>
                      <a:pt x="0" y="80855"/>
                    </a:lnTo>
                  </a:path>
                </a:pathLst>
              </a:custGeom>
              <a:ln w="12700" cap="flat">
                <a:solidFill>
                  <a:srgbClr val="FFFFFF"/>
                </a:solidFill>
                <a:prstDash val="solid"/>
                <a:round/>
              </a:ln>
            </p:spPr>
            <p:txBody>
              <a:bodyPr rtlCol="0" anchor="ctr"/>
              <a:lstStyle/>
              <a:p>
                <a:endParaRPr lang="en-US"/>
              </a:p>
            </p:txBody>
          </p:sp>
          <p:sp>
            <p:nvSpPr>
              <p:cNvPr id="99" name="Freeform: Shape 1122">
                <a:extLst>
                  <a:ext uri="{FF2B5EF4-FFF2-40B4-BE49-F238E27FC236}">
                    <a16:creationId xmlns:a16="http://schemas.microsoft.com/office/drawing/2014/main" id="{1987B0C8-9E1B-C202-C6BC-BCE56267EA73}"/>
                  </a:ext>
                </a:extLst>
              </p:cNvPr>
              <p:cNvSpPr/>
              <p:nvPr/>
            </p:nvSpPr>
            <p:spPr>
              <a:xfrm>
                <a:off x="587114" y="3622374"/>
                <a:ext cx="241090" cy="58464"/>
              </a:xfrm>
              <a:custGeom>
                <a:avLst/>
                <a:gdLst>
                  <a:gd name="connsiteX0" fmla="*/ 0 w 241090"/>
                  <a:gd name="connsiteY0" fmla="*/ 0 h 58464"/>
                  <a:gd name="connsiteX1" fmla="*/ 195986 w 241090"/>
                  <a:gd name="connsiteY1" fmla="*/ 58464 h 58464"/>
                  <a:gd name="connsiteX2" fmla="*/ 241090 w 241090"/>
                  <a:gd name="connsiteY2" fmla="*/ 58464 h 58464"/>
                </a:gdLst>
                <a:ahLst/>
                <a:cxnLst>
                  <a:cxn ang="0">
                    <a:pos x="connsiteX0" y="connsiteY0"/>
                  </a:cxn>
                  <a:cxn ang="0">
                    <a:pos x="connsiteX1" y="connsiteY1"/>
                  </a:cxn>
                  <a:cxn ang="0">
                    <a:pos x="connsiteX2" y="connsiteY2"/>
                  </a:cxn>
                </a:cxnLst>
                <a:rect l="l" t="t" r="r" b="b"/>
                <a:pathLst>
                  <a:path w="241090" h="58464">
                    <a:moveTo>
                      <a:pt x="0" y="0"/>
                    </a:moveTo>
                    <a:cubicBezTo>
                      <a:pt x="0" y="32296"/>
                      <a:pt x="87305" y="58464"/>
                      <a:pt x="195986" y="58464"/>
                    </a:cubicBezTo>
                    <a:lnTo>
                      <a:pt x="241090" y="58464"/>
                    </a:lnTo>
                  </a:path>
                </a:pathLst>
              </a:custGeom>
              <a:noFill/>
              <a:ln w="12700" cap="flat">
                <a:solidFill>
                  <a:srgbClr val="FFFFFF"/>
                </a:solidFill>
                <a:prstDash val="solid"/>
                <a:round/>
              </a:ln>
            </p:spPr>
            <p:txBody>
              <a:bodyPr rtlCol="0" anchor="ctr"/>
              <a:lstStyle/>
              <a:p>
                <a:endParaRPr lang="en-US"/>
              </a:p>
            </p:txBody>
          </p:sp>
        </p:grpSp>
        <p:grpSp>
          <p:nvGrpSpPr>
            <p:cNvPr id="80" name="Graphic 1491">
              <a:extLst>
                <a:ext uri="{FF2B5EF4-FFF2-40B4-BE49-F238E27FC236}">
                  <a16:creationId xmlns:a16="http://schemas.microsoft.com/office/drawing/2014/main" id="{65D2B448-2A1E-6E51-AD4F-A2F646F5FA21}"/>
                </a:ext>
              </a:extLst>
            </p:cNvPr>
            <p:cNvGrpSpPr/>
            <p:nvPr/>
          </p:nvGrpSpPr>
          <p:grpSpPr>
            <a:xfrm>
              <a:off x="862527" y="3405333"/>
              <a:ext cx="335996" cy="336042"/>
              <a:chOff x="862527" y="3405333"/>
              <a:chExt cx="335996" cy="336042"/>
            </a:xfrm>
            <a:noFill/>
          </p:grpSpPr>
          <p:sp>
            <p:nvSpPr>
              <p:cNvPr id="88" name="Freeform: Shape 1111">
                <a:extLst>
                  <a:ext uri="{FF2B5EF4-FFF2-40B4-BE49-F238E27FC236}">
                    <a16:creationId xmlns:a16="http://schemas.microsoft.com/office/drawing/2014/main" id="{FCB884AF-D8D0-800A-19DF-B592D9F15350}"/>
                  </a:ext>
                </a:extLst>
              </p:cNvPr>
              <p:cNvSpPr/>
              <p:nvPr/>
            </p:nvSpPr>
            <p:spPr>
              <a:xfrm>
                <a:off x="893901" y="3481396"/>
                <a:ext cx="2165" cy="183961"/>
              </a:xfrm>
              <a:custGeom>
                <a:avLst/>
                <a:gdLst>
                  <a:gd name="connsiteX0" fmla="*/ 0 w 2165"/>
                  <a:gd name="connsiteY0" fmla="*/ 183962 h 183961"/>
                  <a:gd name="connsiteX1" fmla="*/ 2165 w 2165"/>
                  <a:gd name="connsiteY1" fmla="*/ 0 h 183961"/>
                </a:gdLst>
                <a:ahLst/>
                <a:cxnLst>
                  <a:cxn ang="0">
                    <a:pos x="connsiteX0" y="connsiteY0"/>
                  </a:cxn>
                  <a:cxn ang="0">
                    <a:pos x="connsiteX1" y="connsiteY1"/>
                  </a:cxn>
                </a:cxnLst>
                <a:rect l="l" t="t" r="r" b="b"/>
                <a:pathLst>
                  <a:path w="2165" h="183961">
                    <a:moveTo>
                      <a:pt x="0" y="183962"/>
                    </a:moveTo>
                    <a:lnTo>
                      <a:pt x="2165" y="0"/>
                    </a:lnTo>
                  </a:path>
                </a:pathLst>
              </a:custGeom>
              <a:ln w="12700" cap="flat">
                <a:solidFill>
                  <a:srgbClr val="01A98D"/>
                </a:solidFill>
                <a:prstDash val="solid"/>
                <a:round/>
              </a:ln>
            </p:spPr>
            <p:txBody>
              <a:bodyPr rtlCol="0" anchor="ctr"/>
              <a:lstStyle/>
              <a:p>
                <a:endParaRPr lang="en-US"/>
              </a:p>
            </p:txBody>
          </p:sp>
          <p:sp>
            <p:nvSpPr>
              <p:cNvPr id="89" name="Freeform: Shape 1112">
                <a:extLst>
                  <a:ext uri="{FF2B5EF4-FFF2-40B4-BE49-F238E27FC236}">
                    <a16:creationId xmlns:a16="http://schemas.microsoft.com/office/drawing/2014/main" id="{7CF588AE-0B34-62A0-E074-71E410A292F2}"/>
                  </a:ext>
                </a:extLst>
              </p:cNvPr>
              <p:cNvSpPr/>
              <p:nvPr/>
            </p:nvSpPr>
            <p:spPr>
              <a:xfrm>
                <a:off x="938544" y="3710968"/>
                <a:ext cx="183961" cy="4607"/>
              </a:xfrm>
              <a:custGeom>
                <a:avLst/>
                <a:gdLst>
                  <a:gd name="connsiteX0" fmla="*/ 183962 w 183961"/>
                  <a:gd name="connsiteY0" fmla="*/ 0 h 4607"/>
                  <a:gd name="connsiteX1" fmla="*/ 87305 w 183961"/>
                  <a:gd name="connsiteY1" fmla="*/ 0 h 4607"/>
                  <a:gd name="connsiteX2" fmla="*/ 0 w 183961"/>
                  <a:gd name="connsiteY2" fmla="*/ 0 h 4607"/>
                </a:gdLst>
                <a:ahLst/>
                <a:cxnLst>
                  <a:cxn ang="0">
                    <a:pos x="connsiteX0" y="connsiteY0"/>
                  </a:cxn>
                  <a:cxn ang="0">
                    <a:pos x="connsiteX1" y="connsiteY1"/>
                  </a:cxn>
                  <a:cxn ang="0">
                    <a:pos x="connsiteX2" y="connsiteY2"/>
                  </a:cxn>
                </a:cxnLst>
                <a:rect l="l" t="t" r="r" b="b"/>
                <a:pathLst>
                  <a:path w="183961" h="4607">
                    <a:moveTo>
                      <a:pt x="183962" y="0"/>
                    </a:moveTo>
                    <a:lnTo>
                      <a:pt x="87305" y="0"/>
                    </a:lnTo>
                    <a:lnTo>
                      <a:pt x="0" y="0"/>
                    </a:lnTo>
                  </a:path>
                </a:pathLst>
              </a:custGeom>
              <a:noFill/>
              <a:ln w="12700" cap="flat">
                <a:solidFill>
                  <a:srgbClr val="01A98D"/>
                </a:solidFill>
                <a:prstDash val="solid"/>
                <a:round/>
              </a:ln>
            </p:spPr>
            <p:txBody>
              <a:bodyPr rtlCol="0" anchor="ctr"/>
              <a:lstStyle/>
              <a:p>
                <a:endParaRPr lang="en-US"/>
              </a:p>
            </p:txBody>
          </p:sp>
          <p:sp>
            <p:nvSpPr>
              <p:cNvPr id="90" name="Freeform: Shape 1113">
                <a:extLst>
                  <a:ext uri="{FF2B5EF4-FFF2-40B4-BE49-F238E27FC236}">
                    <a16:creationId xmlns:a16="http://schemas.microsoft.com/office/drawing/2014/main" id="{927123B7-21F1-B8B4-EAB3-932FB402887B}"/>
                  </a:ext>
                </a:extLst>
              </p:cNvPr>
              <p:cNvSpPr/>
              <p:nvPr/>
            </p:nvSpPr>
            <p:spPr>
              <a:xfrm>
                <a:off x="1168162" y="3481396"/>
                <a:ext cx="4607" cy="183961"/>
              </a:xfrm>
              <a:custGeom>
                <a:avLst/>
                <a:gdLst>
                  <a:gd name="connsiteX0" fmla="*/ 0 w 4607"/>
                  <a:gd name="connsiteY0" fmla="*/ 0 h 183961"/>
                  <a:gd name="connsiteX1" fmla="*/ 0 w 4607"/>
                  <a:gd name="connsiteY1" fmla="*/ 183962 h 183961"/>
                </a:gdLst>
                <a:ahLst/>
                <a:cxnLst>
                  <a:cxn ang="0">
                    <a:pos x="connsiteX0" y="connsiteY0"/>
                  </a:cxn>
                  <a:cxn ang="0">
                    <a:pos x="connsiteX1" y="connsiteY1"/>
                  </a:cxn>
                </a:cxnLst>
                <a:rect l="l" t="t" r="r" b="b"/>
                <a:pathLst>
                  <a:path w="4607" h="183961">
                    <a:moveTo>
                      <a:pt x="0" y="0"/>
                    </a:moveTo>
                    <a:lnTo>
                      <a:pt x="0" y="183962"/>
                    </a:lnTo>
                  </a:path>
                </a:pathLst>
              </a:custGeom>
              <a:ln w="12700" cap="flat">
                <a:solidFill>
                  <a:srgbClr val="01A98D"/>
                </a:solidFill>
                <a:prstDash val="solid"/>
                <a:round/>
              </a:ln>
            </p:spPr>
            <p:txBody>
              <a:bodyPr rtlCol="0" anchor="ctr"/>
              <a:lstStyle/>
              <a:p>
                <a:endParaRPr lang="en-US"/>
              </a:p>
            </p:txBody>
          </p:sp>
          <p:sp>
            <p:nvSpPr>
              <p:cNvPr id="91" name="Freeform: Shape 1114">
                <a:extLst>
                  <a:ext uri="{FF2B5EF4-FFF2-40B4-BE49-F238E27FC236}">
                    <a16:creationId xmlns:a16="http://schemas.microsoft.com/office/drawing/2014/main" id="{FBED8782-7EE5-71D1-A950-F62AD9A8A8E3}"/>
                  </a:ext>
                </a:extLst>
              </p:cNvPr>
              <p:cNvSpPr/>
              <p:nvPr/>
            </p:nvSpPr>
            <p:spPr>
              <a:xfrm>
                <a:off x="938544" y="3435740"/>
                <a:ext cx="183961" cy="4607"/>
              </a:xfrm>
              <a:custGeom>
                <a:avLst/>
                <a:gdLst>
                  <a:gd name="connsiteX0" fmla="*/ 0 w 183961"/>
                  <a:gd name="connsiteY0" fmla="*/ 0 h 4607"/>
                  <a:gd name="connsiteX1" fmla="*/ 183962 w 183961"/>
                  <a:gd name="connsiteY1" fmla="*/ 0 h 4607"/>
                </a:gdLst>
                <a:ahLst/>
                <a:cxnLst>
                  <a:cxn ang="0">
                    <a:pos x="connsiteX0" y="connsiteY0"/>
                  </a:cxn>
                  <a:cxn ang="0">
                    <a:pos x="connsiteX1" y="connsiteY1"/>
                  </a:cxn>
                </a:cxnLst>
                <a:rect l="l" t="t" r="r" b="b"/>
                <a:pathLst>
                  <a:path w="183961" h="4607">
                    <a:moveTo>
                      <a:pt x="0" y="0"/>
                    </a:moveTo>
                    <a:lnTo>
                      <a:pt x="183962" y="0"/>
                    </a:lnTo>
                  </a:path>
                </a:pathLst>
              </a:custGeom>
              <a:ln w="12700" cap="flat">
                <a:solidFill>
                  <a:srgbClr val="01A98D"/>
                </a:solidFill>
                <a:prstDash val="solid"/>
                <a:round/>
              </a:ln>
            </p:spPr>
            <p:txBody>
              <a:bodyPr rtlCol="0" anchor="ctr"/>
              <a:lstStyle/>
              <a:p>
                <a:endParaRPr lang="en-US"/>
              </a:p>
            </p:txBody>
          </p:sp>
          <p:sp>
            <p:nvSpPr>
              <p:cNvPr id="92" name="Freeform: Shape 1115">
                <a:extLst>
                  <a:ext uri="{FF2B5EF4-FFF2-40B4-BE49-F238E27FC236}">
                    <a16:creationId xmlns:a16="http://schemas.microsoft.com/office/drawing/2014/main" id="{916B7853-E7CD-5426-7C28-2A319484C029}"/>
                  </a:ext>
                </a:extLst>
              </p:cNvPr>
              <p:cNvSpPr/>
              <p:nvPr/>
            </p:nvSpPr>
            <p:spPr>
              <a:xfrm>
                <a:off x="1122506" y="3405333"/>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93" name="Freeform: Shape 1116">
                <a:extLst>
                  <a:ext uri="{FF2B5EF4-FFF2-40B4-BE49-F238E27FC236}">
                    <a16:creationId xmlns:a16="http://schemas.microsoft.com/office/drawing/2014/main" id="{B3D56A5E-5DF4-BC09-D7EC-B534E40DCF38}"/>
                  </a:ext>
                </a:extLst>
              </p:cNvPr>
              <p:cNvSpPr/>
              <p:nvPr/>
            </p:nvSpPr>
            <p:spPr>
              <a:xfrm>
                <a:off x="862527" y="3405333"/>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94" name="Freeform: Shape 1117">
                <a:extLst>
                  <a:ext uri="{FF2B5EF4-FFF2-40B4-BE49-F238E27FC236}">
                    <a16:creationId xmlns:a16="http://schemas.microsoft.com/office/drawing/2014/main" id="{407C5B03-3F6E-0911-2C22-50D69C6ED3EF}"/>
                  </a:ext>
                </a:extLst>
              </p:cNvPr>
              <p:cNvSpPr/>
              <p:nvPr/>
            </p:nvSpPr>
            <p:spPr>
              <a:xfrm>
                <a:off x="1122506" y="3665358"/>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95" name="Freeform: Shape 1118">
                <a:extLst>
                  <a:ext uri="{FF2B5EF4-FFF2-40B4-BE49-F238E27FC236}">
                    <a16:creationId xmlns:a16="http://schemas.microsoft.com/office/drawing/2014/main" id="{AB10FFB9-EF00-A20D-A7F8-6589716FF42A}"/>
                  </a:ext>
                </a:extLst>
              </p:cNvPr>
              <p:cNvSpPr/>
              <p:nvPr/>
            </p:nvSpPr>
            <p:spPr>
              <a:xfrm>
                <a:off x="862527" y="3665358"/>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grpSp>
        <p:sp>
          <p:nvSpPr>
            <p:cNvPr id="81" name="Freeform: Shape 1104">
              <a:extLst>
                <a:ext uri="{FF2B5EF4-FFF2-40B4-BE49-F238E27FC236}">
                  <a16:creationId xmlns:a16="http://schemas.microsoft.com/office/drawing/2014/main" id="{B4650B6C-CC56-0EF0-D49D-FA99FD394AFB}"/>
                </a:ext>
              </a:extLst>
            </p:cNvPr>
            <p:cNvSpPr/>
            <p:nvPr/>
          </p:nvSpPr>
          <p:spPr>
            <a:xfrm>
              <a:off x="981713" y="3435740"/>
              <a:ext cx="4607" cy="275228"/>
            </a:xfrm>
            <a:custGeom>
              <a:avLst/>
              <a:gdLst>
                <a:gd name="connsiteX0" fmla="*/ 0 w 4607"/>
                <a:gd name="connsiteY0" fmla="*/ 0 h 275228"/>
                <a:gd name="connsiteX1" fmla="*/ 0 w 4607"/>
                <a:gd name="connsiteY1" fmla="*/ 275229 h 275228"/>
              </a:gdLst>
              <a:ahLst/>
              <a:cxnLst>
                <a:cxn ang="0">
                  <a:pos x="connsiteX0" y="connsiteY0"/>
                </a:cxn>
                <a:cxn ang="0">
                  <a:pos x="connsiteX1" y="connsiteY1"/>
                </a:cxn>
              </a:cxnLst>
              <a:rect l="l" t="t" r="r" b="b"/>
              <a:pathLst>
                <a:path w="4607" h="275228">
                  <a:moveTo>
                    <a:pt x="0" y="0"/>
                  </a:moveTo>
                  <a:lnTo>
                    <a:pt x="0" y="275229"/>
                  </a:lnTo>
                </a:path>
              </a:pathLst>
            </a:custGeom>
            <a:ln w="12700" cap="flat">
              <a:solidFill>
                <a:srgbClr val="01A98D"/>
              </a:solidFill>
              <a:prstDash val="solid"/>
              <a:round/>
            </a:ln>
          </p:spPr>
          <p:txBody>
            <a:bodyPr rtlCol="0" anchor="ctr"/>
            <a:lstStyle/>
            <a:p>
              <a:endParaRPr lang="en-US"/>
            </a:p>
          </p:txBody>
        </p:sp>
        <p:sp>
          <p:nvSpPr>
            <p:cNvPr id="82" name="Freeform: Shape 1105">
              <a:extLst>
                <a:ext uri="{FF2B5EF4-FFF2-40B4-BE49-F238E27FC236}">
                  <a16:creationId xmlns:a16="http://schemas.microsoft.com/office/drawing/2014/main" id="{BD3F7C66-9F02-CD34-270A-917D6AB0546B}"/>
                </a:ext>
              </a:extLst>
            </p:cNvPr>
            <p:cNvSpPr/>
            <p:nvPr/>
          </p:nvSpPr>
          <p:spPr>
            <a:xfrm>
              <a:off x="1079153" y="3550411"/>
              <a:ext cx="4607" cy="160557"/>
            </a:xfrm>
            <a:custGeom>
              <a:avLst/>
              <a:gdLst>
                <a:gd name="connsiteX0" fmla="*/ 0 w 4607"/>
                <a:gd name="connsiteY0" fmla="*/ 0 h 160557"/>
                <a:gd name="connsiteX1" fmla="*/ 0 w 4607"/>
                <a:gd name="connsiteY1" fmla="*/ 160558 h 160557"/>
              </a:gdLst>
              <a:ahLst/>
              <a:cxnLst>
                <a:cxn ang="0">
                  <a:pos x="connsiteX0" y="connsiteY0"/>
                </a:cxn>
                <a:cxn ang="0">
                  <a:pos x="connsiteX1" y="connsiteY1"/>
                </a:cxn>
              </a:cxnLst>
              <a:rect l="l" t="t" r="r" b="b"/>
              <a:pathLst>
                <a:path w="4607" h="160557">
                  <a:moveTo>
                    <a:pt x="0" y="0"/>
                  </a:moveTo>
                  <a:lnTo>
                    <a:pt x="0" y="160558"/>
                  </a:lnTo>
                </a:path>
              </a:pathLst>
            </a:custGeom>
            <a:ln w="12700" cap="flat">
              <a:solidFill>
                <a:srgbClr val="01A98D"/>
              </a:solidFill>
              <a:prstDash val="solid"/>
              <a:round/>
            </a:ln>
          </p:spPr>
          <p:txBody>
            <a:bodyPr rtlCol="0" anchor="ctr"/>
            <a:lstStyle/>
            <a:p>
              <a:endParaRPr lang="en-US"/>
            </a:p>
          </p:txBody>
        </p:sp>
        <p:sp>
          <p:nvSpPr>
            <p:cNvPr id="83" name="Freeform: Shape 1106">
              <a:extLst>
                <a:ext uri="{FF2B5EF4-FFF2-40B4-BE49-F238E27FC236}">
                  <a16:creationId xmlns:a16="http://schemas.microsoft.com/office/drawing/2014/main" id="{0471A355-5C94-A67D-3F02-C0E93B7B4901}"/>
                </a:ext>
              </a:extLst>
            </p:cNvPr>
            <p:cNvSpPr/>
            <p:nvPr/>
          </p:nvSpPr>
          <p:spPr>
            <a:xfrm>
              <a:off x="1079153" y="3435740"/>
              <a:ext cx="4607" cy="63900"/>
            </a:xfrm>
            <a:custGeom>
              <a:avLst/>
              <a:gdLst>
                <a:gd name="connsiteX0" fmla="*/ 0 w 4607"/>
                <a:gd name="connsiteY0" fmla="*/ 0 h 63900"/>
                <a:gd name="connsiteX1" fmla="*/ 0 w 4607"/>
                <a:gd name="connsiteY1" fmla="*/ 63901 h 63900"/>
              </a:gdLst>
              <a:ahLst/>
              <a:cxnLst>
                <a:cxn ang="0">
                  <a:pos x="connsiteX0" y="connsiteY0"/>
                </a:cxn>
                <a:cxn ang="0">
                  <a:pos x="connsiteX1" y="connsiteY1"/>
                </a:cxn>
              </a:cxnLst>
              <a:rect l="l" t="t" r="r" b="b"/>
              <a:pathLst>
                <a:path w="4607" h="63900">
                  <a:moveTo>
                    <a:pt x="0" y="0"/>
                  </a:moveTo>
                  <a:lnTo>
                    <a:pt x="0" y="63901"/>
                  </a:lnTo>
                </a:path>
              </a:pathLst>
            </a:custGeom>
            <a:ln w="12700" cap="flat">
              <a:solidFill>
                <a:srgbClr val="01A98D"/>
              </a:solidFill>
              <a:prstDash val="solid"/>
              <a:round/>
            </a:ln>
          </p:spPr>
          <p:txBody>
            <a:bodyPr rtlCol="0" anchor="ctr"/>
            <a:lstStyle/>
            <a:p>
              <a:endParaRPr lang="en-US"/>
            </a:p>
          </p:txBody>
        </p:sp>
        <p:sp>
          <p:nvSpPr>
            <p:cNvPr id="84" name="Freeform: Shape 1107">
              <a:extLst>
                <a:ext uri="{FF2B5EF4-FFF2-40B4-BE49-F238E27FC236}">
                  <a16:creationId xmlns:a16="http://schemas.microsoft.com/office/drawing/2014/main" id="{2999F6C7-662F-DB8B-61A5-856CEF04F9D0}"/>
                </a:ext>
              </a:extLst>
            </p:cNvPr>
            <p:cNvSpPr/>
            <p:nvPr/>
          </p:nvSpPr>
          <p:spPr>
            <a:xfrm>
              <a:off x="1104815" y="3526408"/>
              <a:ext cx="59662" cy="4607"/>
            </a:xfrm>
            <a:custGeom>
              <a:avLst/>
              <a:gdLst>
                <a:gd name="connsiteX0" fmla="*/ 0 w 59662"/>
                <a:gd name="connsiteY0" fmla="*/ 0 h 4607"/>
                <a:gd name="connsiteX1" fmla="*/ 59662 w 59662"/>
                <a:gd name="connsiteY1" fmla="*/ 0 h 4607"/>
              </a:gdLst>
              <a:ahLst/>
              <a:cxnLst>
                <a:cxn ang="0">
                  <a:pos x="connsiteX0" y="connsiteY0"/>
                </a:cxn>
                <a:cxn ang="0">
                  <a:pos x="connsiteX1" y="connsiteY1"/>
                </a:cxn>
              </a:cxnLst>
              <a:rect l="l" t="t" r="r" b="b"/>
              <a:pathLst>
                <a:path w="59662" h="4607">
                  <a:moveTo>
                    <a:pt x="0" y="0"/>
                  </a:moveTo>
                  <a:lnTo>
                    <a:pt x="59662" y="0"/>
                  </a:lnTo>
                </a:path>
              </a:pathLst>
            </a:custGeom>
            <a:ln w="12700" cap="flat">
              <a:solidFill>
                <a:srgbClr val="01A98D"/>
              </a:solidFill>
              <a:prstDash val="solid"/>
              <a:round/>
            </a:ln>
          </p:spPr>
          <p:txBody>
            <a:bodyPr rtlCol="0" anchor="ctr"/>
            <a:lstStyle/>
            <a:p>
              <a:endParaRPr lang="en-US"/>
            </a:p>
          </p:txBody>
        </p:sp>
        <p:sp>
          <p:nvSpPr>
            <p:cNvPr id="85" name="Freeform: Shape 1108">
              <a:extLst>
                <a:ext uri="{FF2B5EF4-FFF2-40B4-BE49-F238E27FC236}">
                  <a16:creationId xmlns:a16="http://schemas.microsoft.com/office/drawing/2014/main" id="{D08FAD20-31EF-1615-9AC0-8E949208BA3B}"/>
                </a:ext>
              </a:extLst>
            </p:cNvPr>
            <p:cNvSpPr/>
            <p:nvPr/>
          </p:nvSpPr>
          <p:spPr>
            <a:xfrm>
              <a:off x="897633" y="3526408"/>
              <a:ext cx="155858" cy="4607"/>
            </a:xfrm>
            <a:custGeom>
              <a:avLst/>
              <a:gdLst>
                <a:gd name="connsiteX0" fmla="*/ 0 w 155858"/>
                <a:gd name="connsiteY0" fmla="*/ 0 h 4607"/>
                <a:gd name="connsiteX1" fmla="*/ 155859 w 155858"/>
                <a:gd name="connsiteY1" fmla="*/ 0 h 4607"/>
              </a:gdLst>
              <a:ahLst/>
              <a:cxnLst>
                <a:cxn ang="0">
                  <a:pos x="connsiteX0" y="connsiteY0"/>
                </a:cxn>
                <a:cxn ang="0">
                  <a:pos x="connsiteX1" y="connsiteY1"/>
                </a:cxn>
              </a:cxnLst>
              <a:rect l="l" t="t" r="r" b="b"/>
              <a:pathLst>
                <a:path w="155858" h="4607">
                  <a:moveTo>
                    <a:pt x="0" y="0"/>
                  </a:moveTo>
                  <a:lnTo>
                    <a:pt x="155859" y="0"/>
                  </a:lnTo>
                </a:path>
              </a:pathLst>
            </a:custGeom>
            <a:ln w="12700" cap="flat">
              <a:solidFill>
                <a:srgbClr val="01A98D"/>
              </a:solidFill>
              <a:prstDash val="solid"/>
              <a:round/>
            </a:ln>
          </p:spPr>
          <p:txBody>
            <a:bodyPr rtlCol="0" anchor="ctr"/>
            <a:lstStyle/>
            <a:p>
              <a:endParaRPr lang="en-US"/>
            </a:p>
          </p:txBody>
        </p:sp>
        <p:sp>
          <p:nvSpPr>
            <p:cNvPr id="86" name="Freeform: Shape 1109">
              <a:extLst>
                <a:ext uri="{FF2B5EF4-FFF2-40B4-BE49-F238E27FC236}">
                  <a16:creationId xmlns:a16="http://schemas.microsoft.com/office/drawing/2014/main" id="{80223E14-932F-C8C2-355C-9D1F84D72856}"/>
                </a:ext>
              </a:extLst>
            </p:cNvPr>
            <p:cNvSpPr/>
            <p:nvPr/>
          </p:nvSpPr>
          <p:spPr>
            <a:xfrm>
              <a:off x="897633" y="3613067"/>
              <a:ext cx="266843" cy="4607"/>
            </a:xfrm>
            <a:custGeom>
              <a:avLst/>
              <a:gdLst>
                <a:gd name="connsiteX0" fmla="*/ 0 w 266843"/>
                <a:gd name="connsiteY0" fmla="*/ 0 h 4607"/>
                <a:gd name="connsiteX1" fmla="*/ 266844 w 266843"/>
                <a:gd name="connsiteY1" fmla="*/ 0 h 4607"/>
              </a:gdLst>
              <a:ahLst/>
              <a:cxnLst>
                <a:cxn ang="0">
                  <a:pos x="connsiteX0" y="connsiteY0"/>
                </a:cxn>
                <a:cxn ang="0">
                  <a:pos x="connsiteX1" y="connsiteY1"/>
                </a:cxn>
              </a:cxnLst>
              <a:rect l="l" t="t" r="r" b="b"/>
              <a:pathLst>
                <a:path w="266843" h="4607">
                  <a:moveTo>
                    <a:pt x="0" y="0"/>
                  </a:moveTo>
                  <a:lnTo>
                    <a:pt x="266844" y="0"/>
                  </a:lnTo>
                </a:path>
              </a:pathLst>
            </a:custGeom>
            <a:ln w="12700" cap="flat">
              <a:solidFill>
                <a:srgbClr val="01A98D"/>
              </a:solidFill>
              <a:prstDash val="solid"/>
              <a:round/>
            </a:ln>
          </p:spPr>
          <p:txBody>
            <a:bodyPr rtlCol="0" anchor="ctr"/>
            <a:lstStyle/>
            <a:p>
              <a:endParaRPr lang="en-US"/>
            </a:p>
          </p:txBody>
        </p:sp>
        <p:sp>
          <p:nvSpPr>
            <p:cNvPr id="87" name="Freeform: Shape 1110">
              <a:extLst>
                <a:ext uri="{FF2B5EF4-FFF2-40B4-BE49-F238E27FC236}">
                  <a16:creationId xmlns:a16="http://schemas.microsoft.com/office/drawing/2014/main" id="{27F1EAF2-A2E6-7A58-9896-54C275F14B0A}"/>
                </a:ext>
              </a:extLst>
            </p:cNvPr>
            <p:cNvSpPr/>
            <p:nvPr/>
          </p:nvSpPr>
          <p:spPr>
            <a:xfrm>
              <a:off x="1053445" y="3500700"/>
              <a:ext cx="51415" cy="51415"/>
            </a:xfrm>
            <a:custGeom>
              <a:avLst/>
              <a:gdLst>
                <a:gd name="connsiteX0" fmla="*/ 51415 w 51415"/>
                <a:gd name="connsiteY0" fmla="*/ 25708 h 51415"/>
                <a:gd name="connsiteX1" fmla="*/ 25708 w 51415"/>
                <a:gd name="connsiteY1" fmla="*/ 51415 h 51415"/>
                <a:gd name="connsiteX2" fmla="*/ 0 w 51415"/>
                <a:gd name="connsiteY2" fmla="*/ 25708 h 51415"/>
                <a:gd name="connsiteX3" fmla="*/ 25708 w 51415"/>
                <a:gd name="connsiteY3" fmla="*/ 0 h 51415"/>
                <a:gd name="connsiteX4" fmla="*/ 51415 w 51415"/>
                <a:gd name="connsiteY4" fmla="*/ 25708 h 51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5" h="51415">
                  <a:moveTo>
                    <a:pt x="51415" y="25708"/>
                  </a:moveTo>
                  <a:cubicBezTo>
                    <a:pt x="51415" y="39906"/>
                    <a:pt x="39906" y="51415"/>
                    <a:pt x="25708" y="51415"/>
                  </a:cubicBezTo>
                  <a:cubicBezTo>
                    <a:pt x="11510" y="51415"/>
                    <a:pt x="0" y="39906"/>
                    <a:pt x="0" y="25708"/>
                  </a:cubicBezTo>
                  <a:cubicBezTo>
                    <a:pt x="0" y="11510"/>
                    <a:pt x="11510" y="0"/>
                    <a:pt x="25708" y="0"/>
                  </a:cubicBezTo>
                  <a:cubicBezTo>
                    <a:pt x="39906" y="0"/>
                    <a:pt x="51415" y="11510"/>
                    <a:pt x="51415" y="25708"/>
                  </a:cubicBezTo>
                  <a:close/>
                </a:path>
              </a:pathLst>
            </a:custGeom>
            <a:noFill/>
            <a:ln w="12700" cap="flat">
              <a:solidFill>
                <a:srgbClr val="01A98D"/>
              </a:solidFill>
              <a:prstDash val="solid"/>
              <a:round/>
            </a:ln>
          </p:spPr>
          <p:txBody>
            <a:bodyPr rtlCol="0" anchor="ctr"/>
            <a:lstStyle/>
            <a:p>
              <a:endParaRPr lang="en-US"/>
            </a:p>
          </p:txBody>
        </p:sp>
      </p:grpSp>
      <p:pic>
        <p:nvPicPr>
          <p:cNvPr id="103" name="Picture 372">
            <a:extLst>
              <a:ext uri="{FF2B5EF4-FFF2-40B4-BE49-F238E27FC236}">
                <a16:creationId xmlns:a16="http://schemas.microsoft.com/office/drawing/2014/main" id="{A20374B8-82E7-4D27-E306-E2D869BF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649" y="4455561"/>
            <a:ext cx="754453" cy="754453"/>
          </a:xfrm>
          <a:prstGeom prst="rect">
            <a:avLst/>
          </a:prstGeom>
        </p:spPr>
      </p:pic>
      <p:pic>
        <p:nvPicPr>
          <p:cNvPr id="4100" name="Picture 4" descr="Bucket - Free Tools and utensils icons">
            <a:extLst>
              <a:ext uri="{FF2B5EF4-FFF2-40B4-BE49-F238E27FC236}">
                <a16:creationId xmlns:a16="http://schemas.microsoft.com/office/drawing/2014/main" id="{514ADCA8-EE51-105D-AA7E-DDC186B5463D}"/>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238842" y="5223199"/>
            <a:ext cx="948926" cy="9489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 name="Picture 372">
            <a:extLst>
              <a:ext uri="{FF2B5EF4-FFF2-40B4-BE49-F238E27FC236}">
                <a16:creationId xmlns:a16="http://schemas.microsoft.com/office/drawing/2014/main" id="{5F140E8B-DA30-2EB1-2F77-D018E0865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683" y="4455560"/>
            <a:ext cx="754453" cy="754453"/>
          </a:xfrm>
          <a:prstGeom prst="rect">
            <a:avLst/>
          </a:prstGeom>
        </p:spPr>
      </p:pic>
      <p:cxnSp>
        <p:nvCxnSpPr>
          <p:cNvPr id="105" name="Connecteur en angle 104">
            <a:extLst>
              <a:ext uri="{FF2B5EF4-FFF2-40B4-BE49-F238E27FC236}">
                <a16:creationId xmlns:a16="http://schemas.microsoft.com/office/drawing/2014/main" id="{A08EE019-8C97-2700-271B-29B5B756D325}"/>
              </a:ext>
            </a:extLst>
          </p:cNvPr>
          <p:cNvCxnSpPr>
            <a:cxnSpLocks/>
            <a:stCxn id="75" idx="2"/>
            <a:endCxn id="103" idx="0"/>
          </p:cNvCxnSpPr>
          <p:nvPr/>
        </p:nvCxnSpPr>
        <p:spPr>
          <a:xfrm rot="16200000" flipH="1">
            <a:off x="7006759" y="3615444"/>
            <a:ext cx="1676460" cy="3774"/>
          </a:xfrm>
          <a:prstGeom prst="bentConnector3">
            <a:avLst>
              <a:gd name="adj1" fmla="val 50000"/>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en angle 107">
            <a:extLst>
              <a:ext uri="{FF2B5EF4-FFF2-40B4-BE49-F238E27FC236}">
                <a16:creationId xmlns:a16="http://schemas.microsoft.com/office/drawing/2014/main" id="{FE0ADAAB-ADCB-142D-CF3C-6D5D7BD690F6}"/>
              </a:ext>
            </a:extLst>
          </p:cNvPr>
          <p:cNvCxnSpPr>
            <a:cxnSpLocks/>
            <a:stCxn id="103" idx="1"/>
            <a:endCxn id="4100" idx="0"/>
          </p:cNvCxnSpPr>
          <p:nvPr/>
        </p:nvCxnSpPr>
        <p:spPr>
          <a:xfrm rot="10800000" flipV="1">
            <a:off x="5713305" y="4832787"/>
            <a:ext cx="1756344" cy="390411"/>
          </a:xfrm>
          <a:prstGeom prst="bentConnector2">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123" name="Content Placeholder 92">
            <a:extLst>
              <a:ext uri="{FF2B5EF4-FFF2-40B4-BE49-F238E27FC236}">
                <a16:creationId xmlns:a16="http://schemas.microsoft.com/office/drawing/2014/main" id="{71715E8D-974C-8F77-1FD3-4A94AFD7FA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p:blipFill>
        <p:spPr>
          <a:xfrm>
            <a:off x="6507156" y="4916750"/>
            <a:ext cx="379523" cy="540997"/>
          </a:xfrm>
          <a:prstGeom prst="rect">
            <a:avLst/>
          </a:prstGeom>
        </p:spPr>
      </p:pic>
      <p:cxnSp>
        <p:nvCxnSpPr>
          <p:cNvPr id="124" name="Connecteur en angle 123">
            <a:extLst>
              <a:ext uri="{FF2B5EF4-FFF2-40B4-BE49-F238E27FC236}">
                <a16:creationId xmlns:a16="http://schemas.microsoft.com/office/drawing/2014/main" id="{FB955FFE-270A-B3ED-B187-7D3CCB673B0A}"/>
              </a:ext>
            </a:extLst>
          </p:cNvPr>
          <p:cNvCxnSpPr>
            <a:cxnSpLocks/>
            <a:stCxn id="75" idx="2"/>
            <a:endCxn id="104" idx="0"/>
          </p:cNvCxnSpPr>
          <p:nvPr/>
        </p:nvCxnSpPr>
        <p:spPr>
          <a:xfrm rot="5400000">
            <a:off x="5087277" y="1699734"/>
            <a:ext cx="1676459" cy="3835192"/>
          </a:xfrm>
          <a:prstGeom prst="bentConnector3">
            <a:avLst>
              <a:gd name="adj1" fmla="val 76514"/>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en angle 126">
            <a:extLst>
              <a:ext uri="{FF2B5EF4-FFF2-40B4-BE49-F238E27FC236}">
                <a16:creationId xmlns:a16="http://schemas.microsoft.com/office/drawing/2014/main" id="{2F81F955-D4B8-6254-36AB-1FD2BCE2D674}"/>
              </a:ext>
            </a:extLst>
          </p:cNvPr>
          <p:cNvCxnSpPr>
            <a:cxnSpLocks/>
            <a:stCxn id="104" idx="3"/>
            <a:endCxn id="4100" idx="1"/>
          </p:cNvCxnSpPr>
          <p:nvPr/>
        </p:nvCxnSpPr>
        <p:spPr>
          <a:xfrm>
            <a:off x="4385136" y="4832787"/>
            <a:ext cx="853706" cy="864875"/>
          </a:xfrm>
          <a:prstGeom prst="bentConnector3">
            <a:avLst>
              <a:gd name="adj1" fmla="val 50000"/>
            </a:avLst>
          </a:prstGeom>
          <a:ln w="19050" cap="rnd">
            <a:gradFill>
              <a:gsLst>
                <a:gs pos="0">
                  <a:srgbClr val="227DD5"/>
                </a:gs>
                <a:gs pos="74000">
                  <a:srgbClr val="38ED90"/>
                </a:gs>
                <a:gs pos="82000">
                  <a:srgbClr val="38EF7D"/>
                </a:gs>
                <a:gs pos="100000">
                  <a:srgbClr val="38EF7E"/>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07" name="Picture 6" descr="Infracost · GitHub">
            <a:extLst>
              <a:ext uri="{FF2B5EF4-FFF2-40B4-BE49-F238E27FC236}">
                <a16:creationId xmlns:a16="http://schemas.microsoft.com/office/drawing/2014/main" id="{41F51451-672C-4334-F7D9-62F0B7CE0C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8776" y="5732484"/>
            <a:ext cx="430722" cy="430722"/>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8" descr="Hand Icon PNGs for Free Download">
            <a:extLst>
              <a:ext uri="{FF2B5EF4-FFF2-40B4-BE49-F238E27FC236}">
                <a16:creationId xmlns:a16="http://schemas.microsoft.com/office/drawing/2014/main" id="{867B2597-9171-77ED-7FE1-EAF6A1481C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6306" y="2629439"/>
            <a:ext cx="485957" cy="667090"/>
          </a:xfrm>
          <a:prstGeom prst="rect">
            <a:avLst/>
          </a:prstGeom>
          <a:noFill/>
          <a:extLst>
            <a:ext uri="{909E8E84-426E-40DD-AFC4-6F175D3DCCD1}">
              <a14:hiddenFill xmlns:a14="http://schemas.microsoft.com/office/drawing/2010/main">
                <a:solidFill>
                  <a:srgbClr val="FFFFFF"/>
                </a:solidFill>
              </a14:hiddenFill>
            </a:ext>
          </a:extLst>
        </p:spPr>
      </p:pic>
      <p:cxnSp>
        <p:nvCxnSpPr>
          <p:cNvPr id="4123" name="Connecteur en angle 4122">
            <a:extLst>
              <a:ext uri="{FF2B5EF4-FFF2-40B4-BE49-F238E27FC236}">
                <a16:creationId xmlns:a16="http://schemas.microsoft.com/office/drawing/2014/main" id="{6518896E-DE3B-296A-3FD3-DEA42C97E8A0}"/>
              </a:ext>
            </a:extLst>
          </p:cNvPr>
          <p:cNvCxnSpPr>
            <a:cxnSpLocks/>
            <a:stCxn id="104" idx="1"/>
            <a:endCxn id="63" idx="2"/>
          </p:cNvCxnSpPr>
          <p:nvPr/>
        </p:nvCxnSpPr>
        <p:spPr>
          <a:xfrm rot="10800000">
            <a:off x="792139" y="3784323"/>
            <a:ext cx="2838544" cy="1048465"/>
          </a:xfrm>
          <a:prstGeom prst="bentConnector2">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136" name="Connecteur en angle 4135">
            <a:extLst>
              <a:ext uri="{FF2B5EF4-FFF2-40B4-BE49-F238E27FC236}">
                <a16:creationId xmlns:a16="http://schemas.microsoft.com/office/drawing/2014/main" id="{9BC7BCEA-CBBF-056C-0CB0-BA85713A6F85}"/>
              </a:ext>
            </a:extLst>
          </p:cNvPr>
          <p:cNvCxnSpPr>
            <a:cxnSpLocks/>
            <a:stCxn id="75" idx="3"/>
            <a:endCxn id="77" idx="1"/>
          </p:cNvCxnSpPr>
          <p:nvPr/>
        </p:nvCxnSpPr>
        <p:spPr>
          <a:xfrm>
            <a:off x="8224102" y="2398101"/>
            <a:ext cx="1476354" cy="2434686"/>
          </a:xfrm>
          <a:prstGeom prst="bentConnector3">
            <a:avLst>
              <a:gd name="adj1" fmla="val 50000"/>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139" name="Connecteur en angle 4138">
            <a:extLst>
              <a:ext uri="{FF2B5EF4-FFF2-40B4-BE49-F238E27FC236}">
                <a16:creationId xmlns:a16="http://schemas.microsoft.com/office/drawing/2014/main" id="{44F51931-97F8-B785-EFED-2AB7627A02A2}"/>
              </a:ext>
            </a:extLst>
          </p:cNvPr>
          <p:cNvCxnSpPr>
            <a:cxnSpLocks/>
            <a:stCxn id="77" idx="3"/>
          </p:cNvCxnSpPr>
          <p:nvPr/>
        </p:nvCxnSpPr>
        <p:spPr>
          <a:xfrm flipV="1">
            <a:off x="10454909" y="3296673"/>
            <a:ext cx="594848" cy="1536114"/>
          </a:xfrm>
          <a:prstGeom prst="bentConnector2">
            <a:avLst/>
          </a:prstGeom>
          <a:ln w="19050" cap="rnd">
            <a:gradFill>
              <a:gsLst>
                <a:gs pos="0">
                  <a:srgbClr val="227DD5"/>
                </a:gs>
                <a:gs pos="74000">
                  <a:srgbClr val="38ED90"/>
                </a:gs>
                <a:gs pos="82000">
                  <a:srgbClr val="38EF7D"/>
                </a:gs>
                <a:gs pos="100000">
                  <a:srgbClr val="38EF7E"/>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67" name="Connecteur en angle 4166">
            <a:extLst>
              <a:ext uri="{FF2B5EF4-FFF2-40B4-BE49-F238E27FC236}">
                <a16:creationId xmlns:a16="http://schemas.microsoft.com/office/drawing/2014/main" id="{4534C72D-D5E5-6181-AF84-5ED10FEAF673}"/>
              </a:ext>
            </a:extLst>
          </p:cNvPr>
          <p:cNvCxnSpPr>
            <a:cxnSpLocks/>
            <a:stCxn id="77" idx="2"/>
            <a:endCxn id="63" idx="2"/>
          </p:cNvCxnSpPr>
          <p:nvPr/>
        </p:nvCxnSpPr>
        <p:spPr>
          <a:xfrm rot="5400000" flipH="1">
            <a:off x="4722065" y="-145604"/>
            <a:ext cx="1425691" cy="9285544"/>
          </a:xfrm>
          <a:prstGeom prst="bentConnector3">
            <a:avLst>
              <a:gd name="adj1" fmla="val -77499"/>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4190" name="ZoneTexte 4189">
            <a:extLst>
              <a:ext uri="{FF2B5EF4-FFF2-40B4-BE49-F238E27FC236}">
                <a16:creationId xmlns:a16="http://schemas.microsoft.com/office/drawing/2014/main" id="{355BAED1-1956-8486-E301-BD64CD447331}"/>
              </a:ext>
            </a:extLst>
          </p:cNvPr>
          <p:cNvSpPr txBox="1"/>
          <p:nvPr/>
        </p:nvSpPr>
        <p:spPr>
          <a:xfrm>
            <a:off x="9016830" y="3273071"/>
            <a:ext cx="1678221" cy="307777"/>
          </a:xfrm>
          <a:prstGeom prst="rect">
            <a:avLst/>
          </a:prstGeom>
          <a:noFill/>
        </p:spPr>
        <p:txBody>
          <a:bodyPr wrap="square">
            <a:spAutoFit/>
          </a:bodyPr>
          <a:lstStyle/>
          <a:p>
            <a:r>
              <a:rPr lang="en-US" sz="1400" kern="0" dirty="0">
                <a:latin typeface="Lucida Console" panose="020B0609040504020204" pitchFamily="49" charset="0"/>
                <a:ea typeface="Amazon Ember"/>
                <a:cs typeface="Amazon Ember" panose="020B0603020204020204" pitchFamily="34" charset="0"/>
              </a:rPr>
              <a:t>/</a:t>
            </a:r>
            <a:r>
              <a:rPr lang="en-US" sz="1400" kern="0" dirty="0" err="1">
                <a:latin typeface="Lucida Console" panose="020B0609040504020204" pitchFamily="49" charset="0"/>
                <a:ea typeface="Amazon Ember"/>
                <a:cs typeface="Amazon Ember" panose="020B0603020204020204" pitchFamily="34" charset="0"/>
              </a:rPr>
              <a:t>answer_query</a:t>
            </a:r>
            <a:r>
              <a:rPr lang="en-US" sz="1400" kern="0" dirty="0">
                <a:latin typeface="Lucida Console" panose="020B0609040504020204" pitchFamily="49" charset="0"/>
                <a:ea typeface="Amazon Ember"/>
                <a:cs typeface="Amazon Ember" panose="020B0603020204020204" pitchFamily="34" charset="0"/>
              </a:rPr>
              <a:t> </a:t>
            </a:r>
            <a:endParaRPr lang="fr-FR" sz="1400" dirty="0"/>
          </a:p>
        </p:txBody>
      </p:sp>
      <p:sp>
        <p:nvSpPr>
          <p:cNvPr id="4191" name="ZoneTexte 4190">
            <a:extLst>
              <a:ext uri="{FF2B5EF4-FFF2-40B4-BE49-F238E27FC236}">
                <a16:creationId xmlns:a16="http://schemas.microsoft.com/office/drawing/2014/main" id="{15CA8818-793F-A7D3-2565-DDA11819ADE2}"/>
              </a:ext>
            </a:extLst>
          </p:cNvPr>
          <p:cNvSpPr txBox="1"/>
          <p:nvPr/>
        </p:nvSpPr>
        <p:spPr>
          <a:xfrm>
            <a:off x="7854184" y="4088411"/>
            <a:ext cx="1678221" cy="307777"/>
          </a:xfrm>
          <a:prstGeom prst="rect">
            <a:avLst/>
          </a:prstGeom>
          <a:noFill/>
        </p:spPr>
        <p:txBody>
          <a:bodyPr wrap="square">
            <a:spAutoFit/>
          </a:bodyPr>
          <a:lstStyle/>
          <a:p>
            <a:r>
              <a:rPr lang="en-US" sz="1400" kern="0" dirty="0">
                <a:latin typeface="Lucida Console" panose="020B0609040504020204" pitchFamily="49" charset="0"/>
                <a:ea typeface="Amazon Ember"/>
                <a:cs typeface="Amazon Ember" panose="020B0603020204020204" pitchFamily="34" charset="0"/>
              </a:rPr>
              <a:t>/</a:t>
            </a:r>
            <a:r>
              <a:rPr lang="en-US" sz="1400" kern="0" dirty="0" err="1">
                <a:latin typeface="Lucida Console" panose="020B0609040504020204" pitchFamily="49" charset="0"/>
                <a:ea typeface="Amazon Ember"/>
                <a:cs typeface="Amazon Ember" panose="020B0603020204020204" pitchFamily="34" charset="0"/>
              </a:rPr>
              <a:t>iac_gen</a:t>
            </a:r>
            <a:endParaRPr lang="fr-FR" sz="1400" dirty="0"/>
          </a:p>
        </p:txBody>
      </p:sp>
      <p:sp>
        <p:nvSpPr>
          <p:cNvPr id="4192" name="ZoneTexte 4191">
            <a:extLst>
              <a:ext uri="{FF2B5EF4-FFF2-40B4-BE49-F238E27FC236}">
                <a16:creationId xmlns:a16="http://schemas.microsoft.com/office/drawing/2014/main" id="{C2651585-1AEC-FB7E-7D28-12F5E308099A}"/>
              </a:ext>
            </a:extLst>
          </p:cNvPr>
          <p:cNvSpPr txBox="1"/>
          <p:nvPr/>
        </p:nvSpPr>
        <p:spPr>
          <a:xfrm>
            <a:off x="4004137" y="4100694"/>
            <a:ext cx="2687663" cy="307777"/>
          </a:xfrm>
          <a:prstGeom prst="rect">
            <a:avLst/>
          </a:prstGeom>
          <a:noFill/>
        </p:spPr>
        <p:txBody>
          <a:bodyPr wrap="square">
            <a:spAutoFit/>
          </a:bodyPr>
          <a:lstStyle/>
          <a:p>
            <a:r>
              <a:rPr lang="en-US" sz="1400" kern="0" dirty="0">
                <a:latin typeface="Lucida Console" panose="020B0609040504020204" pitchFamily="49" charset="0"/>
                <a:ea typeface="Amazon Ember"/>
                <a:cs typeface="Amazon Ember" panose="020B0603020204020204" pitchFamily="34" charset="0"/>
              </a:rPr>
              <a:t>/</a:t>
            </a:r>
            <a:r>
              <a:rPr lang="en-US" sz="1400" kern="0" dirty="0" err="1">
                <a:latin typeface="Lucida Console" panose="020B0609040504020204" pitchFamily="49" charset="0"/>
                <a:ea typeface="Amazon Ember"/>
                <a:cs typeface="Amazon Ember" panose="020B0603020204020204" pitchFamily="34" charset="0"/>
              </a:rPr>
              <a:t>iac_estimation_tool</a:t>
            </a:r>
            <a:endParaRPr lang="fr-FR" sz="1400" dirty="0"/>
          </a:p>
        </p:txBody>
      </p:sp>
      <p:pic>
        <p:nvPicPr>
          <p:cNvPr id="4194" name="Picture 4" descr="Bucket - Free Tools and utensils icons">
            <a:extLst>
              <a:ext uri="{FF2B5EF4-FFF2-40B4-BE49-F238E27FC236}">
                <a16:creationId xmlns:a16="http://schemas.microsoft.com/office/drawing/2014/main" id="{5D14A401-CF81-26AF-C2F5-A734E01566C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953483" y="5161351"/>
            <a:ext cx="948926" cy="94892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195" name="Connecteur en angle 4194">
            <a:extLst>
              <a:ext uri="{FF2B5EF4-FFF2-40B4-BE49-F238E27FC236}">
                <a16:creationId xmlns:a16="http://schemas.microsoft.com/office/drawing/2014/main" id="{A92B17CE-CFCD-A241-B131-1722F102130D}"/>
              </a:ext>
            </a:extLst>
          </p:cNvPr>
          <p:cNvCxnSpPr>
            <a:cxnSpLocks/>
            <a:stCxn id="104" idx="2"/>
            <a:endCxn id="4107" idx="0"/>
          </p:cNvCxnSpPr>
          <p:nvPr/>
        </p:nvCxnSpPr>
        <p:spPr>
          <a:xfrm rot="5400000">
            <a:off x="3744789" y="5469362"/>
            <a:ext cx="522471" cy="3773"/>
          </a:xfrm>
          <a:prstGeom prst="bentConnector3">
            <a:avLst>
              <a:gd name="adj1" fmla="val 50000"/>
            </a:avLst>
          </a:prstGeom>
          <a:ln w="19050" cap="rnd">
            <a:gradFill>
              <a:gsLst>
                <a:gs pos="0">
                  <a:srgbClr val="227DD5"/>
                </a:gs>
                <a:gs pos="74000">
                  <a:srgbClr val="38ED90"/>
                </a:gs>
                <a:gs pos="82000">
                  <a:srgbClr val="38EF7D"/>
                </a:gs>
                <a:gs pos="100000">
                  <a:srgbClr val="38EF7E"/>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98" name="Connecteur en angle 4197">
            <a:extLst>
              <a:ext uri="{FF2B5EF4-FFF2-40B4-BE49-F238E27FC236}">
                <a16:creationId xmlns:a16="http://schemas.microsoft.com/office/drawing/2014/main" id="{52899619-F533-1329-46A5-FE332EE177C7}"/>
              </a:ext>
            </a:extLst>
          </p:cNvPr>
          <p:cNvCxnSpPr>
            <a:cxnSpLocks/>
            <a:stCxn id="4107" idx="1"/>
            <a:endCxn id="4194" idx="3"/>
          </p:cNvCxnSpPr>
          <p:nvPr/>
        </p:nvCxnSpPr>
        <p:spPr>
          <a:xfrm rot="10800000">
            <a:off x="2902410" y="5635815"/>
            <a:ext cx="886367" cy="312031"/>
          </a:xfrm>
          <a:prstGeom prst="bentConnector3">
            <a:avLst>
              <a:gd name="adj1" fmla="val 50000"/>
            </a:avLst>
          </a:prstGeom>
          <a:ln w="19050" cap="rnd">
            <a:gradFill>
              <a:gsLst>
                <a:gs pos="0">
                  <a:srgbClr val="227DD5"/>
                </a:gs>
                <a:gs pos="74000">
                  <a:srgbClr val="38ED90"/>
                </a:gs>
                <a:gs pos="82000">
                  <a:srgbClr val="38EF7D"/>
                </a:gs>
                <a:gs pos="100000">
                  <a:srgbClr val="38EF7E"/>
                </a:gs>
              </a:gsLst>
              <a:lin ang="5400000" scaled="1"/>
            </a:gra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41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14"/>
                                        </p:tgtEl>
                                        <p:attrNameLst>
                                          <p:attrName>style.visibility</p:attrName>
                                        </p:attrNameLst>
                                      </p:cBhvr>
                                      <p:to>
                                        <p:strVal val="visible"/>
                                      </p:to>
                                    </p:set>
                                    <p:animEffect transition="in" filter="fade">
                                      <p:cBhvr>
                                        <p:cTn id="20" dur="500"/>
                                        <p:tgtEl>
                                          <p:spTgt spid="41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wipe(left)">
                                      <p:cBhvr>
                                        <p:cTn id="29" dur="500"/>
                                        <p:tgtEl>
                                          <p:spTgt spid="76"/>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par>
                          <p:cTn id="34" fill="hold">
                            <p:stCondLst>
                              <p:cond delay="1500"/>
                            </p:stCondLst>
                            <p:childTnLst>
                              <p:par>
                                <p:cTn id="35" presetID="21" presetClass="entr" presetSubtype="1" fill="hold" grpId="0"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heel(1)">
                                      <p:cBhvr>
                                        <p:cTn id="37" dur="2000"/>
                                        <p:tgtEl>
                                          <p:spTgt spid="7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136"/>
                                        </p:tgtEl>
                                        <p:attrNameLst>
                                          <p:attrName>style.visibility</p:attrName>
                                        </p:attrNameLst>
                                      </p:cBhvr>
                                      <p:to>
                                        <p:strVal val="visible"/>
                                      </p:to>
                                    </p:set>
                                    <p:animEffect transition="in" filter="wipe(up)">
                                      <p:cBhvr>
                                        <p:cTn id="45" dur="500"/>
                                        <p:tgtEl>
                                          <p:spTgt spid="41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90"/>
                                        </p:tgtEl>
                                        <p:attrNameLst>
                                          <p:attrName>style.visibility</p:attrName>
                                        </p:attrNameLst>
                                      </p:cBhvr>
                                      <p:to>
                                        <p:strVal val="visible"/>
                                      </p:to>
                                    </p:set>
                                    <p:animEffect transition="in" filter="fade">
                                      <p:cBhvr>
                                        <p:cTn id="48" dur="500"/>
                                        <p:tgtEl>
                                          <p:spTgt spid="419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139"/>
                                        </p:tgtEl>
                                        <p:attrNameLst>
                                          <p:attrName>style.visibility</p:attrName>
                                        </p:attrNameLst>
                                      </p:cBhvr>
                                      <p:to>
                                        <p:strVal val="visible"/>
                                      </p:to>
                                    </p:set>
                                    <p:animEffect transition="in" filter="wipe(down)">
                                      <p:cBhvr>
                                        <p:cTn id="57" dur="500"/>
                                        <p:tgtEl>
                                          <p:spTgt spid="413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par>
                          <p:cTn id="62" fill="hold">
                            <p:stCondLst>
                              <p:cond delay="1000"/>
                            </p:stCondLst>
                            <p:childTnLst>
                              <p:par>
                                <p:cTn id="63" presetID="22" presetClass="entr" presetSubtype="2" fill="hold" nodeType="afterEffect">
                                  <p:stCondLst>
                                    <p:cond delay="0"/>
                                  </p:stCondLst>
                                  <p:childTnLst>
                                    <p:set>
                                      <p:cBhvr>
                                        <p:cTn id="64" dur="1" fill="hold">
                                          <p:stCondLst>
                                            <p:cond delay="0"/>
                                          </p:stCondLst>
                                        </p:cTn>
                                        <p:tgtEl>
                                          <p:spTgt spid="4167"/>
                                        </p:tgtEl>
                                        <p:attrNameLst>
                                          <p:attrName>style.visibility</p:attrName>
                                        </p:attrNameLst>
                                      </p:cBhvr>
                                      <p:to>
                                        <p:strVal val="visible"/>
                                      </p:to>
                                    </p:set>
                                    <p:animEffect transition="in" filter="wipe(right)">
                                      <p:cBhvr>
                                        <p:cTn id="65" dur="500"/>
                                        <p:tgtEl>
                                          <p:spTgt spid="416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05"/>
                                        </p:tgtEl>
                                        <p:attrNameLst>
                                          <p:attrName>style.visibility</p:attrName>
                                        </p:attrNameLst>
                                      </p:cBhvr>
                                      <p:to>
                                        <p:strVal val="visible"/>
                                      </p:to>
                                    </p:set>
                                    <p:animEffect transition="in" filter="wipe(up)">
                                      <p:cBhvr>
                                        <p:cTn id="70" dur="500"/>
                                        <p:tgtEl>
                                          <p:spTgt spid="10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91"/>
                                        </p:tgtEl>
                                        <p:attrNameLst>
                                          <p:attrName>style.visibility</p:attrName>
                                        </p:attrNameLst>
                                      </p:cBhvr>
                                      <p:to>
                                        <p:strVal val="visible"/>
                                      </p:to>
                                    </p:set>
                                    <p:animEffect transition="in" filter="fade">
                                      <p:cBhvr>
                                        <p:cTn id="73" dur="500"/>
                                        <p:tgtEl>
                                          <p:spTgt spid="4191"/>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wipe(right)">
                                      <p:cBhvr>
                                        <p:cTn id="82" dur="500"/>
                                        <p:tgtEl>
                                          <p:spTgt spid="10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fade">
                                      <p:cBhvr>
                                        <p:cTn id="86" dur="500"/>
                                        <p:tgtEl>
                                          <p:spTgt spid="123"/>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4100"/>
                                        </p:tgtEl>
                                        <p:attrNameLst>
                                          <p:attrName>style.visibility</p:attrName>
                                        </p:attrNameLst>
                                      </p:cBhvr>
                                      <p:to>
                                        <p:strVal val="visible"/>
                                      </p:to>
                                    </p:set>
                                    <p:animEffect transition="in" filter="fade">
                                      <p:cBhvr>
                                        <p:cTn id="90" dur="500"/>
                                        <p:tgtEl>
                                          <p:spTgt spid="41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right)">
                                      <p:cBhvr>
                                        <p:cTn id="95" dur="500"/>
                                        <p:tgtEl>
                                          <p:spTgt spid="1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92"/>
                                        </p:tgtEl>
                                        <p:attrNameLst>
                                          <p:attrName>style.visibility</p:attrName>
                                        </p:attrNameLst>
                                      </p:cBhvr>
                                      <p:to>
                                        <p:strVal val="visible"/>
                                      </p:to>
                                    </p:set>
                                    <p:animEffect transition="in" filter="fade">
                                      <p:cBhvr>
                                        <p:cTn id="98" dur="500"/>
                                        <p:tgtEl>
                                          <p:spTgt spid="4192"/>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fade">
                                      <p:cBhvr>
                                        <p:cTn id="102" dur="500"/>
                                        <p:tgtEl>
                                          <p:spTgt spid="10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wipe(up)">
                                      <p:cBhvr>
                                        <p:cTn id="107" dur="500"/>
                                        <p:tgtEl>
                                          <p:spTgt spid="127"/>
                                        </p:tgtEl>
                                      </p:cBhvr>
                                    </p:animEffect>
                                  </p:childTnLst>
                                </p:cTn>
                              </p:par>
                            </p:childTnLst>
                          </p:cTn>
                        </p:par>
                        <p:par>
                          <p:cTn id="108" fill="hold">
                            <p:stCondLst>
                              <p:cond delay="500"/>
                            </p:stCondLst>
                            <p:childTnLst>
                              <p:par>
                                <p:cTn id="109" presetID="22" presetClass="entr" presetSubtype="1" fill="hold" nodeType="afterEffect">
                                  <p:stCondLst>
                                    <p:cond delay="0"/>
                                  </p:stCondLst>
                                  <p:childTnLst>
                                    <p:set>
                                      <p:cBhvr>
                                        <p:cTn id="110" dur="1" fill="hold">
                                          <p:stCondLst>
                                            <p:cond delay="0"/>
                                          </p:stCondLst>
                                        </p:cTn>
                                        <p:tgtEl>
                                          <p:spTgt spid="4195"/>
                                        </p:tgtEl>
                                        <p:attrNameLst>
                                          <p:attrName>style.visibility</p:attrName>
                                        </p:attrNameLst>
                                      </p:cBhvr>
                                      <p:to>
                                        <p:strVal val="visible"/>
                                      </p:to>
                                    </p:set>
                                    <p:animEffect transition="in" filter="wipe(up)">
                                      <p:cBhvr>
                                        <p:cTn id="111" dur="500"/>
                                        <p:tgtEl>
                                          <p:spTgt spid="4195"/>
                                        </p:tgtEl>
                                      </p:cBhvr>
                                    </p:animEffect>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4107"/>
                                        </p:tgtEl>
                                        <p:attrNameLst>
                                          <p:attrName>style.visibility</p:attrName>
                                        </p:attrNameLst>
                                      </p:cBhvr>
                                      <p:to>
                                        <p:strVal val="visible"/>
                                      </p:to>
                                    </p:set>
                                    <p:animEffect transition="in" filter="fade">
                                      <p:cBhvr>
                                        <p:cTn id="115" dur="500"/>
                                        <p:tgtEl>
                                          <p:spTgt spid="4107"/>
                                        </p:tgtEl>
                                      </p:cBhvr>
                                    </p:animEffect>
                                  </p:childTnLst>
                                </p:cTn>
                              </p:par>
                            </p:childTnLst>
                          </p:cTn>
                        </p:par>
                        <p:par>
                          <p:cTn id="116" fill="hold">
                            <p:stCondLst>
                              <p:cond delay="1500"/>
                            </p:stCondLst>
                            <p:childTnLst>
                              <p:par>
                                <p:cTn id="117" presetID="22" presetClass="entr" presetSubtype="2" fill="hold" nodeType="afterEffect">
                                  <p:stCondLst>
                                    <p:cond delay="0"/>
                                  </p:stCondLst>
                                  <p:childTnLst>
                                    <p:set>
                                      <p:cBhvr>
                                        <p:cTn id="118" dur="1" fill="hold">
                                          <p:stCondLst>
                                            <p:cond delay="0"/>
                                          </p:stCondLst>
                                        </p:cTn>
                                        <p:tgtEl>
                                          <p:spTgt spid="4198"/>
                                        </p:tgtEl>
                                        <p:attrNameLst>
                                          <p:attrName>style.visibility</p:attrName>
                                        </p:attrNameLst>
                                      </p:cBhvr>
                                      <p:to>
                                        <p:strVal val="visible"/>
                                      </p:to>
                                    </p:set>
                                    <p:animEffect transition="in" filter="wipe(right)">
                                      <p:cBhvr>
                                        <p:cTn id="119" dur="500"/>
                                        <p:tgtEl>
                                          <p:spTgt spid="4198"/>
                                        </p:tgtEl>
                                      </p:cBhvr>
                                    </p:animEffect>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4194"/>
                                        </p:tgtEl>
                                        <p:attrNameLst>
                                          <p:attrName>style.visibility</p:attrName>
                                        </p:attrNameLst>
                                      </p:cBhvr>
                                      <p:to>
                                        <p:strVal val="visible"/>
                                      </p:to>
                                    </p:set>
                                    <p:animEffect transition="in" filter="fade">
                                      <p:cBhvr>
                                        <p:cTn id="123" dur="500"/>
                                        <p:tgtEl>
                                          <p:spTgt spid="4194"/>
                                        </p:tgtEl>
                                      </p:cBhvr>
                                    </p:animEffect>
                                  </p:childTnLst>
                                </p:cTn>
                              </p:par>
                            </p:childTnLst>
                          </p:cTn>
                        </p:par>
                        <p:par>
                          <p:cTn id="124" fill="hold">
                            <p:stCondLst>
                              <p:cond delay="2500"/>
                            </p:stCondLst>
                            <p:childTnLst>
                              <p:par>
                                <p:cTn id="125" presetID="22" presetClass="entr" presetSubtype="2" fill="hold" nodeType="afterEffect">
                                  <p:stCondLst>
                                    <p:cond delay="0"/>
                                  </p:stCondLst>
                                  <p:childTnLst>
                                    <p:set>
                                      <p:cBhvr>
                                        <p:cTn id="126" dur="1" fill="hold">
                                          <p:stCondLst>
                                            <p:cond delay="0"/>
                                          </p:stCondLst>
                                        </p:cTn>
                                        <p:tgtEl>
                                          <p:spTgt spid="4123"/>
                                        </p:tgtEl>
                                        <p:attrNameLst>
                                          <p:attrName>style.visibility</p:attrName>
                                        </p:attrNameLst>
                                      </p:cBhvr>
                                      <p:to>
                                        <p:strVal val="visible"/>
                                      </p:to>
                                    </p:set>
                                    <p:animEffect transition="in" filter="wipe(right)">
                                      <p:cBhvr>
                                        <p:cTn id="127"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4190" grpId="0"/>
      <p:bldP spid="4191" grpId="0"/>
      <p:bldP spid="41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ary Night Backgrounds">
            <a:extLst>
              <a:ext uri="{FF2B5EF4-FFF2-40B4-BE49-F238E27FC236}">
                <a16:creationId xmlns:a16="http://schemas.microsoft.com/office/drawing/2014/main" id="{908BD8D1-F4F5-1A32-DF75-E1452B264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92DB432-B1EF-06BB-4D06-C722A2EC4722}"/>
              </a:ext>
            </a:extLst>
          </p:cNvPr>
          <p:cNvSpPr txBox="1"/>
          <p:nvPr/>
        </p:nvSpPr>
        <p:spPr>
          <a:xfrm>
            <a:off x="3272068" y="3075057"/>
            <a:ext cx="5647863" cy="707886"/>
          </a:xfrm>
          <a:prstGeom prst="rect">
            <a:avLst/>
          </a:prstGeom>
          <a:noFill/>
        </p:spPr>
        <p:txBody>
          <a:bodyPr wrap="square">
            <a:spAutoFit/>
          </a:bodyPr>
          <a:lstStyle/>
          <a:p>
            <a:pPr algn="ctr"/>
            <a:r>
              <a:rPr lang="en-US" sz="4000" kern="0" dirty="0">
                <a:latin typeface="Lucida Console" panose="020B0609040504020204" pitchFamily="49" charset="0"/>
                <a:ea typeface="Amazon Ember"/>
                <a:cs typeface="Amazon Ember" panose="020B0603020204020204" pitchFamily="34" charset="0"/>
              </a:rPr>
              <a:t>LIVE DEMO TIME!</a:t>
            </a:r>
            <a:endParaRPr lang="fr-FR" sz="4000" dirty="0"/>
          </a:p>
        </p:txBody>
      </p:sp>
    </p:spTree>
    <p:extLst>
      <p:ext uri="{BB962C8B-B14F-4D97-AF65-F5344CB8AC3E}">
        <p14:creationId xmlns:p14="http://schemas.microsoft.com/office/powerpoint/2010/main" val="14352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 Scary Night Backgrounds">
            <a:extLst>
              <a:ext uri="{FF2B5EF4-FFF2-40B4-BE49-F238E27FC236}">
                <a16:creationId xmlns:a16="http://schemas.microsoft.com/office/drawing/2014/main" id="{CE8CCDD9-A7F5-F1C9-6AC4-680756762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3C355D-60A1-41EC-91EC-63654880ACE0}"/>
              </a:ext>
            </a:extLst>
          </p:cNvPr>
          <p:cNvSpPr/>
          <p:nvPr/>
        </p:nvSpPr>
        <p:spPr>
          <a:xfrm>
            <a:off x="-351136" y="2926963"/>
            <a:ext cx="3689822" cy="1031051"/>
          </a:xfrm>
          <a:prstGeom prst="rect">
            <a:avLst/>
          </a:prstGeom>
        </p:spPr>
        <p:txBody>
          <a:bodyPr wrap="square" anchor="ctr">
            <a:spAutoFit/>
          </a:bodyPr>
          <a:lstStyle/>
          <a:p>
            <a:pPr algn="r">
              <a:spcAft>
                <a:spcPts val="600"/>
              </a:spcAft>
              <a:defRPr/>
            </a:pPr>
            <a:r>
              <a:rPr lang="en-US" sz="2000" kern="0" dirty="0">
                <a:solidFill>
                  <a:schemeClr val="bg1">
                    <a:lumMod val="65000"/>
                    <a:lumOff val="35000"/>
                  </a:schemeClr>
                </a:solidFill>
                <a:ea typeface="Amazon Ember"/>
                <a:cs typeface="Amazon Ember" panose="020B0603020204020204" pitchFamily="34" charset="0"/>
              </a:rPr>
              <a:t>AMAZON BEDROCK</a:t>
            </a:r>
          </a:p>
          <a:p>
            <a:pPr algn="r">
              <a:defRPr/>
            </a:pPr>
            <a:r>
              <a:rPr lang="en-US" kern="0" dirty="0">
                <a:solidFill>
                  <a:schemeClr val="bg1">
                    <a:lumMod val="65000"/>
                    <a:lumOff val="35000"/>
                  </a:schemeClr>
                </a:solidFill>
                <a:ea typeface="Amazon Ember"/>
                <a:cs typeface="Amazon Ember" panose="020B0603020204020204" pitchFamily="34" charset="0"/>
              </a:rPr>
              <a:t>Models to choose</a:t>
            </a:r>
          </a:p>
          <a:p>
            <a:pPr algn="r">
              <a:defRPr/>
            </a:pPr>
            <a:r>
              <a:rPr lang="en-US" kern="0" dirty="0">
                <a:solidFill>
                  <a:schemeClr val="bg1">
                    <a:lumMod val="65000"/>
                    <a:lumOff val="35000"/>
                  </a:schemeClr>
                </a:solidFill>
                <a:ea typeface="Amazon Ember"/>
                <a:cs typeface="Amazon Ember" panose="020B0603020204020204" pitchFamily="34" charset="0"/>
              </a:rPr>
              <a:t>Model Evaluation</a:t>
            </a:r>
          </a:p>
        </p:txBody>
      </p:sp>
      <p:sp>
        <p:nvSpPr>
          <p:cNvPr id="8" name="Rectangle 7">
            <a:extLst>
              <a:ext uri="{FF2B5EF4-FFF2-40B4-BE49-F238E27FC236}">
                <a16:creationId xmlns:a16="http://schemas.microsoft.com/office/drawing/2014/main" id="{EBA8C64E-6FC7-4564-A0E2-231F0CDA9139}"/>
              </a:ext>
            </a:extLst>
          </p:cNvPr>
          <p:cNvSpPr/>
          <p:nvPr/>
        </p:nvSpPr>
        <p:spPr>
          <a:xfrm>
            <a:off x="332309" y="4288522"/>
            <a:ext cx="2037508" cy="1015663"/>
          </a:xfrm>
          <a:prstGeom prst="rect">
            <a:avLst/>
          </a:prstGeom>
        </p:spPr>
        <p:txBody>
          <a:bodyPr wrap="square" anchor="ctr">
            <a:spAutoFit/>
          </a:bodyPr>
          <a:lstStyle/>
          <a:p>
            <a:pPr algn="r">
              <a:defRPr/>
            </a:pPr>
            <a:r>
              <a:rPr lang="en-US" sz="2000" kern="0" dirty="0">
                <a:solidFill>
                  <a:schemeClr val="bg1">
                    <a:lumMod val="65000"/>
                    <a:lumOff val="35000"/>
                  </a:schemeClr>
                </a:solidFill>
                <a:ea typeface="Amazon Ember"/>
                <a:cs typeface="Amazon Ember" panose="020B0603020204020204" pitchFamily="34" charset="0"/>
              </a:rPr>
              <a:t> </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INTRO</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Use Case</a:t>
            </a:r>
          </a:p>
        </p:txBody>
      </p:sp>
      <p:sp>
        <p:nvSpPr>
          <p:cNvPr id="9" name="Freeform 2">
            <a:extLst>
              <a:ext uri="{FF2B5EF4-FFF2-40B4-BE49-F238E27FC236}">
                <a16:creationId xmlns:a16="http://schemas.microsoft.com/office/drawing/2014/main" id="{929F91E9-5C5E-4023-B31E-C421445067BC}"/>
              </a:ext>
            </a:extLst>
          </p:cNvPr>
          <p:cNvSpPr/>
          <p:nvPr/>
        </p:nvSpPr>
        <p:spPr>
          <a:xfrm>
            <a:off x="2656553" y="595125"/>
            <a:ext cx="7497743" cy="5203461"/>
          </a:xfrm>
          <a:custGeom>
            <a:avLst/>
            <a:gdLst/>
            <a:ahLst/>
            <a:cxnLst/>
            <a:rect l="l" t="t" r="r" b="b"/>
            <a:pathLst>
              <a:path w="13039812" h="9421264">
                <a:moveTo>
                  <a:pt x="0" y="0"/>
                </a:moveTo>
                <a:lnTo>
                  <a:pt x="13039812" y="0"/>
                </a:lnTo>
                <a:lnTo>
                  <a:pt x="13039812" y="9421264"/>
                </a:lnTo>
                <a:lnTo>
                  <a:pt x="0" y="9421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5">
            <a:extLst>
              <a:ext uri="{FF2B5EF4-FFF2-40B4-BE49-F238E27FC236}">
                <a16:creationId xmlns:a16="http://schemas.microsoft.com/office/drawing/2014/main" id="{DD8F2804-9ADA-4917-A1C7-A4DEE2027F3B}"/>
              </a:ext>
            </a:extLst>
          </p:cNvPr>
          <p:cNvSpPr/>
          <p:nvPr/>
        </p:nvSpPr>
        <p:spPr>
          <a:xfrm>
            <a:off x="6096000" y="4095238"/>
            <a:ext cx="5363786" cy="1154162"/>
          </a:xfrm>
          <a:prstGeom prst="rect">
            <a:avLst/>
          </a:prstGeom>
        </p:spPr>
        <p:txBody>
          <a:bodyPr wrap="square" anchor="ctr">
            <a:spAutoFit/>
          </a:bodyPr>
          <a:lstStyle/>
          <a:p>
            <a:pPr>
              <a:spcAft>
                <a:spcPts val="600"/>
              </a:spcAft>
              <a:defRPr/>
            </a:pPr>
            <a:r>
              <a:rPr lang="en-US" sz="2400" kern="0" dirty="0">
                <a:solidFill>
                  <a:schemeClr val="bg1">
                    <a:lumMod val="65000"/>
                    <a:lumOff val="35000"/>
                  </a:schemeClr>
                </a:solidFill>
                <a:ea typeface="Amazon Ember"/>
                <a:cs typeface="Amazon Ember" panose="020B0603020204020204" pitchFamily="34" charset="0"/>
              </a:rPr>
              <a:t>CUSTOMIZATION</a:t>
            </a:r>
          </a:p>
          <a:p>
            <a:pPr>
              <a:defRPr/>
            </a:pPr>
            <a:r>
              <a:rPr lang="en-US" sz="2000" kern="0" dirty="0">
                <a:solidFill>
                  <a:schemeClr val="bg1">
                    <a:lumMod val="65000"/>
                    <a:lumOff val="35000"/>
                  </a:schemeClr>
                </a:solidFill>
                <a:ea typeface="Amazon Ember"/>
                <a:cs typeface="Amazon Ember" panose="020B0603020204020204" pitchFamily="34" charset="0"/>
              </a:rPr>
              <a:t>Prompt Engineering</a:t>
            </a:r>
          </a:p>
          <a:p>
            <a:pPr>
              <a:defRPr/>
            </a:pPr>
            <a:r>
              <a:rPr lang="en-US" sz="2000" kern="0" dirty="0">
                <a:solidFill>
                  <a:schemeClr val="bg1">
                    <a:lumMod val="65000"/>
                    <a:lumOff val="35000"/>
                  </a:schemeClr>
                </a:solidFill>
                <a:ea typeface="Amazon Ember"/>
                <a:cs typeface="Amazon Ember" panose="020B0603020204020204" pitchFamily="34" charset="0"/>
              </a:rPr>
              <a:t>Knowledge Base (RAG)</a:t>
            </a:r>
          </a:p>
        </p:txBody>
      </p:sp>
      <p:sp>
        <p:nvSpPr>
          <p:cNvPr id="7" name="Rectangle 6">
            <a:extLst>
              <a:ext uri="{FF2B5EF4-FFF2-40B4-BE49-F238E27FC236}">
                <a16:creationId xmlns:a16="http://schemas.microsoft.com/office/drawing/2014/main" id="{4873AF04-917F-44E2-BDE0-1B0FAB162A06}"/>
              </a:ext>
            </a:extLst>
          </p:cNvPr>
          <p:cNvSpPr/>
          <p:nvPr/>
        </p:nvSpPr>
        <p:spPr>
          <a:xfrm>
            <a:off x="1649516" y="321962"/>
            <a:ext cx="4621813" cy="1446550"/>
          </a:xfrm>
          <a:prstGeom prst="rect">
            <a:avLst/>
          </a:prstGeom>
        </p:spPr>
        <p:txBody>
          <a:bodyPr wrap="square" anchor="ctr">
            <a:spAutoFit/>
          </a:bodyPr>
          <a:lstStyle/>
          <a:p>
            <a:pPr algn="r">
              <a:spcAft>
                <a:spcPts val="600"/>
              </a:spcAft>
              <a:defRPr/>
            </a:pPr>
            <a:r>
              <a:rPr lang="en-US" sz="2000" kern="0" dirty="0">
                <a:solidFill>
                  <a:schemeClr val="bg1">
                    <a:lumMod val="65000"/>
                    <a:lumOff val="35000"/>
                  </a:schemeClr>
                </a:solidFill>
                <a:ea typeface="Amazon Ember"/>
                <a:cs typeface="Amazon Ember" panose="020B0603020204020204" pitchFamily="34" charset="0"/>
              </a:rPr>
              <a:t>AGENT TOOLS</a:t>
            </a:r>
          </a:p>
          <a:p>
            <a:pPr algn="r">
              <a:spcAft>
                <a:spcPts val="600"/>
              </a:spcAft>
              <a:defRPr/>
            </a:pPr>
            <a:r>
              <a:rPr lang="en-US" sz="2000" kern="0" dirty="0">
                <a:solidFill>
                  <a:schemeClr val="bg1">
                    <a:lumMod val="65000"/>
                    <a:lumOff val="35000"/>
                  </a:schemeClr>
                </a:solidFill>
                <a:ea typeface="Amazon Ember"/>
                <a:cs typeface="Amazon Ember" panose="020B0603020204020204" pitchFamily="34" charset="0"/>
              </a:rPr>
              <a:t>SA Q&amp;A</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Generate </a:t>
            </a:r>
            <a:r>
              <a:rPr lang="en-US" sz="2000" kern="0" dirty="0" err="1">
                <a:solidFill>
                  <a:schemeClr val="bg1">
                    <a:lumMod val="65000"/>
                    <a:lumOff val="35000"/>
                  </a:schemeClr>
                </a:solidFill>
                <a:ea typeface="Amazon Ember"/>
                <a:cs typeface="Amazon Ember" panose="020B0603020204020204" pitchFamily="34" charset="0"/>
              </a:rPr>
              <a:t>IaC</a:t>
            </a:r>
            <a:endParaRPr lang="en-US" sz="2000" kern="0" dirty="0">
              <a:solidFill>
                <a:schemeClr val="bg1">
                  <a:lumMod val="65000"/>
                  <a:lumOff val="35000"/>
                </a:schemeClr>
              </a:solidFill>
              <a:ea typeface="Amazon Ember"/>
              <a:cs typeface="Amazon Ember" panose="020B0603020204020204" pitchFamily="34" charset="0"/>
            </a:endParaRPr>
          </a:p>
          <a:p>
            <a:pPr algn="r">
              <a:defRPr/>
            </a:pPr>
            <a:r>
              <a:rPr lang="en-US" kern="0" dirty="0">
                <a:solidFill>
                  <a:schemeClr val="bg1">
                    <a:lumMod val="65000"/>
                    <a:lumOff val="35000"/>
                  </a:schemeClr>
                </a:solidFill>
                <a:ea typeface="Amazon Ember"/>
                <a:cs typeface="Amazon Ember" panose="020B0603020204020204" pitchFamily="34" charset="0"/>
              </a:rPr>
              <a:t>Cost Estimation</a:t>
            </a:r>
          </a:p>
        </p:txBody>
      </p:sp>
      <p:sp>
        <p:nvSpPr>
          <p:cNvPr id="10" name="Rectangle 9">
            <a:extLst>
              <a:ext uri="{FF2B5EF4-FFF2-40B4-BE49-F238E27FC236}">
                <a16:creationId xmlns:a16="http://schemas.microsoft.com/office/drawing/2014/main" id="{5E28B4F7-949F-4927-B511-9DFECCBFC37E}"/>
              </a:ext>
            </a:extLst>
          </p:cNvPr>
          <p:cNvSpPr/>
          <p:nvPr/>
        </p:nvSpPr>
        <p:spPr>
          <a:xfrm>
            <a:off x="9271702" y="2688436"/>
            <a:ext cx="2321988" cy="754053"/>
          </a:xfrm>
          <a:prstGeom prst="rect">
            <a:avLst/>
          </a:prstGeom>
        </p:spPr>
        <p:txBody>
          <a:bodyPr wrap="square" anchor="ctr">
            <a:spAutoFit/>
          </a:bodyPr>
          <a:lstStyle/>
          <a:p>
            <a:pPr>
              <a:spcAft>
                <a:spcPts val="600"/>
              </a:spcAft>
              <a:defRPr/>
            </a:pPr>
            <a:r>
              <a:rPr lang="en-US" sz="2000" kern="0" dirty="0">
                <a:ea typeface="Amazon Ember"/>
                <a:cs typeface="Amazon Ember" panose="020B0603020204020204" pitchFamily="34" charset="0"/>
              </a:rPr>
              <a:t>ORCHESTRATION</a:t>
            </a:r>
          </a:p>
          <a:p>
            <a:pPr>
              <a:defRPr/>
            </a:pPr>
            <a:r>
              <a:rPr lang="en-US" kern="0" dirty="0">
                <a:ea typeface="Amazon Ember"/>
                <a:cs typeface="Amazon Ember" panose="020B0603020204020204" pitchFamily="34" charset="0"/>
              </a:rPr>
              <a:t>Agents</a:t>
            </a:r>
          </a:p>
        </p:txBody>
      </p:sp>
      <p:grpSp>
        <p:nvGrpSpPr>
          <p:cNvPr id="14" name="Group 13">
            <a:extLst>
              <a:ext uri="{FF2B5EF4-FFF2-40B4-BE49-F238E27FC236}">
                <a16:creationId xmlns:a16="http://schemas.microsoft.com/office/drawing/2014/main" id="{3A5DEA2C-80DA-D0FF-8F7E-27F3CA300679}"/>
              </a:ext>
            </a:extLst>
          </p:cNvPr>
          <p:cNvGrpSpPr/>
          <p:nvPr/>
        </p:nvGrpSpPr>
        <p:grpSpPr>
          <a:xfrm>
            <a:off x="10252663" y="200340"/>
            <a:ext cx="621329" cy="906340"/>
            <a:chOff x="10252663" y="200340"/>
            <a:chExt cx="621329" cy="906340"/>
          </a:xfrm>
        </p:grpSpPr>
        <p:sp>
          <p:nvSpPr>
            <p:cNvPr id="11" name="Triangle 10">
              <a:extLst>
                <a:ext uri="{FF2B5EF4-FFF2-40B4-BE49-F238E27FC236}">
                  <a16:creationId xmlns:a16="http://schemas.microsoft.com/office/drawing/2014/main" id="{8792A184-5717-0ACE-C75C-289F210F6332}"/>
                </a:ext>
              </a:extLst>
            </p:cNvPr>
            <p:cNvSpPr/>
            <p:nvPr/>
          </p:nvSpPr>
          <p:spPr>
            <a:xfrm rot="10800000">
              <a:off x="10295885" y="527582"/>
              <a:ext cx="529855" cy="579098"/>
            </a:xfrm>
            <a:custGeom>
              <a:avLst/>
              <a:gdLst>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22308"/>
                <a:gd name="connsiteY0" fmla="*/ 598770 h 598770"/>
                <a:gd name="connsiteX1" fmla="*/ 257736 w 522308"/>
                <a:gd name="connsiteY1" fmla="*/ 41166 h 598770"/>
                <a:gd name="connsiteX2" fmla="*/ 293424 w 522308"/>
                <a:gd name="connsiteY2" fmla="*/ 103754 h 598770"/>
                <a:gd name="connsiteX3" fmla="*/ 515471 w 522308"/>
                <a:gd name="connsiteY3" fmla="*/ 598770 h 598770"/>
                <a:gd name="connsiteX4" fmla="*/ 0 w 522308"/>
                <a:gd name="connsiteY4" fmla="*/ 598770 h 598770"/>
                <a:gd name="connsiteX0" fmla="*/ 6339 w 528647"/>
                <a:gd name="connsiteY0" fmla="*/ 598770 h 598770"/>
                <a:gd name="connsiteX1" fmla="*/ 236263 w 528647"/>
                <a:gd name="connsiteY1" fmla="*/ 116454 h 598770"/>
                <a:gd name="connsiteX2" fmla="*/ 264075 w 528647"/>
                <a:gd name="connsiteY2" fmla="*/ 41166 h 598770"/>
                <a:gd name="connsiteX3" fmla="*/ 299763 w 528647"/>
                <a:gd name="connsiteY3" fmla="*/ 103754 h 598770"/>
                <a:gd name="connsiteX4" fmla="*/ 521810 w 528647"/>
                <a:gd name="connsiteY4" fmla="*/ 598770 h 598770"/>
                <a:gd name="connsiteX5" fmla="*/ 6339 w 528647"/>
                <a:gd name="connsiteY5" fmla="*/ 598770 h 598770"/>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565085 h 565085"/>
                <a:gd name="connsiteX1" fmla="*/ 236263 w 528647"/>
                <a:gd name="connsiteY1" fmla="*/ 82769 h 565085"/>
                <a:gd name="connsiteX2" fmla="*/ 264075 w 528647"/>
                <a:gd name="connsiteY2" fmla="*/ 7481 h 565085"/>
                <a:gd name="connsiteX3" fmla="*/ 299763 w 528647"/>
                <a:gd name="connsiteY3" fmla="*/ 70069 h 565085"/>
                <a:gd name="connsiteX4" fmla="*/ 521810 w 528647"/>
                <a:gd name="connsiteY4" fmla="*/ 565085 h 565085"/>
                <a:gd name="connsiteX5" fmla="*/ 6339 w 528647"/>
                <a:gd name="connsiteY5" fmla="*/ 565085 h 565085"/>
                <a:gd name="connsiteX0" fmla="*/ 6339 w 528647"/>
                <a:gd name="connsiteY0" fmla="*/ 646710 h 646710"/>
                <a:gd name="connsiteX1" fmla="*/ 236263 w 528647"/>
                <a:gd name="connsiteY1" fmla="*/ 164394 h 646710"/>
                <a:gd name="connsiteX2" fmla="*/ 264075 w 528647"/>
                <a:gd name="connsiteY2" fmla="*/ 89106 h 646710"/>
                <a:gd name="connsiteX3" fmla="*/ 299763 w 528647"/>
                <a:gd name="connsiteY3" fmla="*/ 151694 h 646710"/>
                <a:gd name="connsiteX4" fmla="*/ 521810 w 528647"/>
                <a:gd name="connsiteY4" fmla="*/ 646710 h 646710"/>
                <a:gd name="connsiteX5" fmla="*/ 6339 w 528647"/>
                <a:gd name="connsiteY5" fmla="*/ 646710 h 646710"/>
                <a:gd name="connsiteX0" fmla="*/ 6339 w 528647"/>
                <a:gd name="connsiteY0" fmla="*/ 611223 h 611223"/>
                <a:gd name="connsiteX1" fmla="*/ 236263 w 528647"/>
                <a:gd name="connsiteY1" fmla="*/ 128907 h 611223"/>
                <a:gd name="connsiteX2" fmla="*/ 264075 w 528647"/>
                <a:gd name="connsiteY2" fmla="*/ 53619 h 611223"/>
                <a:gd name="connsiteX3" fmla="*/ 299763 w 528647"/>
                <a:gd name="connsiteY3" fmla="*/ 116207 h 611223"/>
                <a:gd name="connsiteX4" fmla="*/ 521810 w 528647"/>
                <a:gd name="connsiteY4" fmla="*/ 611223 h 611223"/>
                <a:gd name="connsiteX5" fmla="*/ 6339 w 528647"/>
                <a:gd name="connsiteY5" fmla="*/ 611223 h 611223"/>
                <a:gd name="connsiteX0" fmla="*/ 6339 w 528647"/>
                <a:gd name="connsiteY0" fmla="*/ 663828 h 663828"/>
                <a:gd name="connsiteX1" fmla="*/ 236263 w 528647"/>
                <a:gd name="connsiteY1" fmla="*/ 181512 h 663828"/>
                <a:gd name="connsiteX2" fmla="*/ 264075 w 528647"/>
                <a:gd name="connsiteY2" fmla="*/ 106224 h 663828"/>
                <a:gd name="connsiteX3" fmla="*/ 299763 w 528647"/>
                <a:gd name="connsiteY3" fmla="*/ 168812 h 663828"/>
                <a:gd name="connsiteX4" fmla="*/ 521810 w 528647"/>
                <a:gd name="connsiteY4" fmla="*/ 663828 h 663828"/>
                <a:gd name="connsiteX5" fmla="*/ 6339 w 528647"/>
                <a:gd name="connsiteY5" fmla="*/ 663828 h 663828"/>
                <a:gd name="connsiteX0" fmla="*/ 6339 w 528647"/>
                <a:gd name="connsiteY0" fmla="*/ 608514 h 608514"/>
                <a:gd name="connsiteX1" fmla="*/ 236263 w 528647"/>
                <a:gd name="connsiteY1" fmla="*/ 126198 h 608514"/>
                <a:gd name="connsiteX2" fmla="*/ 264075 w 528647"/>
                <a:gd name="connsiteY2" fmla="*/ 50910 h 608514"/>
                <a:gd name="connsiteX3" fmla="*/ 299763 w 528647"/>
                <a:gd name="connsiteY3" fmla="*/ 113498 h 608514"/>
                <a:gd name="connsiteX4" fmla="*/ 521810 w 528647"/>
                <a:gd name="connsiteY4" fmla="*/ 608514 h 608514"/>
                <a:gd name="connsiteX5" fmla="*/ 6339 w 528647"/>
                <a:gd name="connsiteY5" fmla="*/ 608514 h 608514"/>
                <a:gd name="connsiteX0" fmla="*/ 6339 w 528647"/>
                <a:gd name="connsiteY0" fmla="*/ 640467 h 640467"/>
                <a:gd name="connsiteX1" fmla="*/ 236263 w 528647"/>
                <a:gd name="connsiteY1" fmla="*/ 158151 h 640467"/>
                <a:gd name="connsiteX2" fmla="*/ 264075 w 528647"/>
                <a:gd name="connsiteY2" fmla="*/ 82863 h 640467"/>
                <a:gd name="connsiteX3" fmla="*/ 299763 w 528647"/>
                <a:gd name="connsiteY3" fmla="*/ 145451 h 640467"/>
                <a:gd name="connsiteX4" fmla="*/ 521810 w 528647"/>
                <a:gd name="connsiteY4" fmla="*/ 640467 h 640467"/>
                <a:gd name="connsiteX5" fmla="*/ 6339 w 528647"/>
                <a:gd name="connsiteY5" fmla="*/ 640467 h 640467"/>
                <a:gd name="connsiteX0" fmla="*/ 6339 w 528647"/>
                <a:gd name="connsiteY0" fmla="*/ 645268 h 645268"/>
                <a:gd name="connsiteX1" fmla="*/ 236263 w 528647"/>
                <a:gd name="connsiteY1" fmla="*/ 162952 h 645268"/>
                <a:gd name="connsiteX2" fmla="*/ 264075 w 528647"/>
                <a:gd name="connsiteY2" fmla="*/ 87664 h 645268"/>
                <a:gd name="connsiteX3" fmla="*/ 299763 w 528647"/>
                <a:gd name="connsiteY3" fmla="*/ 150252 h 645268"/>
                <a:gd name="connsiteX4" fmla="*/ 521810 w 528647"/>
                <a:gd name="connsiteY4" fmla="*/ 645268 h 645268"/>
                <a:gd name="connsiteX5" fmla="*/ 6339 w 528647"/>
                <a:gd name="connsiteY5" fmla="*/ 645268 h 645268"/>
                <a:gd name="connsiteX0" fmla="*/ 6339 w 528647"/>
                <a:gd name="connsiteY0" fmla="*/ 653605 h 653605"/>
                <a:gd name="connsiteX1" fmla="*/ 236263 w 528647"/>
                <a:gd name="connsiteY1" fmla="*/ 171289 h 653605"/>
                <a:gd name="connsiteX2" fmla="*/ 264075 w 528647"/>
                <a:gd name="connsiteY2" fmla="*/ 96001 h 653605"/>
                <a:gd name="connsiteX3" fmla="*/ 299763 w 528647"/>
                <a:gd name="connsiteY3" fmla="*/ 158589 h 653605"/>
                <a:gd name="connsiteX4" fmla="*/ 521810 w 528647"/>
                <a:gd name="connsiteY4" fmla="*/ 653605 h 653605"/>
                <a:gd name="connsiteX5" fmla="*/ 6339 w 528647"/>
                <a:gd name="connsiteY5" fmla="*/ 653605 h 653605"/>
                <a:gd name="connsiteX0" fmla="*/ 6339 w 528647"/>
                <a:gd name="connsiteY0" fmla="*/ 656051 h 656051"/>
                <a:gd name="connsiteX1" fmla="*/ 236263 w 528647"/>
                <a:gd name="connsiteY1" fmla="*/ 173735 h 656051"/>
                <a:gd name="connsiteX2" fmla="*/ 264075 w 528647"/>
                <a:gd name="connsiteY2" fmla="*/ 98447 h 656051"/>
                <a:gd name="connsiteX3" fmla="*/ 299763 w 528647"/>
                <a:gd name="connsiteY3" fmla="*/ 161035 h 656051"/>
                <a:gd name="connsiteX4" fmla="*/ 521810 w 528647"/>
                <a:gd name="connsiteY4" fmla="*/ 656051 h 656051"/>
                <a:gd name="connsiteX5" fmla="*/ 6339 w 528647"/>
                <a:gd name="connsiteY5" fmla="*/ 656051 h 656051"/>
                <a:gd name="connsiteX0" fmla="*/ 6339 w 528647"/>
                <a:gd name="connsiteY0" fmla="*/ 583923 h 583923"/>
                <a:gd name="connsiteX1" fmla="*/ 236263 w 528647"/>
                <a:gd name="connsiteY1" fmla="*/ 101607 h 583923"/>
                <a:gd name="connsiteX2" fmla="*/ 264075 w 528647"/>
                <a:gd name="connsiteY2" fmla="*/ 26319 h 583923"/>
                <a:gd name="connsiteX3" fmla="*/ 274363 w 528647"/>
                <a:gd name="connsiteY3" fmla="*/ 3184 h 583923"/>
                <a:gd name="connsiteX4" fmla="*/ 299763 w 528647"/>
                <a:gd name="connsiteY4" fmla="*/ 88907 h 583923"/>
                <a:gd name="connsiteX5" fmla="*/ 521810 w 528647"/>
                <a:gd name="connsiteY5" fmla="*/ 583923 h 583923"/>
                <a:gd name="connsiteX6" fmla="*/ 6339 w 528647"/>
                <a:gd name="connsiteY6" fmla="*/ 583923 h 583923"/>
                <a:gd name="connsiteX0" fmla="*/ 6571 w 528879"/>
                <a:gd name="connsiteY0" fmla="*/ 583711 h 583711"/>
                <a:gd name="connsiteX1" fmla="*/ 226970 w 528879"/>
                <a:gd name="connsiteY1" fmla="*/ 88695 h 583711"/>
                <a:gd name="connsiteX2" fmla="*/ 264307 w 528879"/>
                <a:gd name="connsiteY2" fmla="*/ 26107 h 583711"/>
                <a:gd name="connsiteX3" fmla="*/ 274595 w 528879"/>
                <a:gd name="connsiteY3" fmla="*/ 2972 h 583711"/>
                <a:gd name="connsiteX4" fmla="*/ 299995 w 528879"/>
                <a:gd name="connsiteY4" fmla="*/ 88695 h 583711"/>
                <a:gd name="connsiteX5" fmla="*/ 522042 w 528879"/>
                <a:gd name="connsiteY5" fmla="*/ 583711 h 583711"/>
                <a:gd name="connsiteX6" fmla="*/ 6571 w 528879"/>
                <a:gd name="connsiteY6" fmla="*/ 583711 h 583711"/>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821 w 529384"/>
                <a:gd name="connsiteY0" fmla="*/ 564232 h 564232"/>
                <a:gd name="connsiteX1" fmla="*/ 217695 w 529384"/>
                <a:gd name="connsiteY1" fmla="*/ 69216 h 564232"/>
                <a:gd name="connsiteX2" fmla="*/ 264557 w 529384"/>
                <a:gd name="connsiteY2" fmla="*/ 6628 h 564232"/>
                <a:gd name="connsiteX3" fmla="*/ 271670 w 529384"/>
                <a:gd name="connsiteY3" fmla="*/ 8893 h 564232"/>
                <a:gd name="connsiteX4" fmla="*/ 309770 w 529384"/>
                <a:gd name="connsiteY4" fmla="*/ 69216 h 564232"/>
                <a:gd name="connsiteX5" fmla="*/ 522292 w 529384"/>
                <a:gd name="connsiteY5" fmla="*/ 564232 h 564232"/>
                <a:gd name="connsiteX6" fmla="*/ 6821 w 529384"/>
                <a:gd name="connsiteY6" fmla="*/ 564232 h 564232"/>
                <a:gd name="connsiteX0" fmla="*/ 6821 w 529855"/>
                <a:gd name="connsiteY0" fmla="*/ 564592 h 564592"/>
                <a:gd name="connsiteX1" fmla="*/ 217695 w 529855"/>
                <a:gd name="connsiteY1" fmla="*/ 69576 h 564592"/>
                <a:gd name="connsiteX2" fmla="*/ 264557 w 529855"/>
                <a:gd name="connsiteY2" fmla="*/ 6988 h 564592"/>
                <a:gd name="connsiteX3" fmla="*/ 271670 w 529855"/>
                <a:gd name="connsiteY3" fmla="*/ 9253 h 564592"/>
                <a:gd name="connsiteX4" fmla="*/ 325645 w 529855"/>
                <a:gd name="connsiteY4" fmla="*/ 75926 h 564592"/>
                <a:gd name="connsiteX5" fmla="*/ 522292 w 529855"/>
                <a:gd name="connsiteY5" fmla="*/ 564592 h 564592"/>
                <a:gd name="connsiteX6" fmla="*/ 6821 w 529855"/>
                <a:gd name="connsiteY6" fmla="*/ 564592 h 564592"/>
                <a:gd name="connsiteX0" fmla="*/ 6821 w 529855"/>
                <a:gd name="connsiteY0" fmla="*/ 575764 h 575764"/>
                <a:gd name="connsiteX1" fmla="*/ 217695 w 529855"/>
                <a:gd name="connsiteY1" fmla="*/ 80748 h 575764"/>
                <a:gd name="connsiteX2" fmla="*/ 264557 w 529855"/>
                <a:gd name="connsiteY2" fmla="*/ 18160 h 575764"/>
                <a:gd name="connsiteX3" fmla="*/ 284370 w 529855"/>
                <a:gd name="connsiteY3" fmla="*/ 4550 h 575764"/>
                <a:gd name="connsiteX4" fmla="*/ 325645 w 529855"/>
                <a:gd name="connsiteY4" fmla="*/ 87098 h 575764"/>
                <a:gd name="connsiteX5" fmla="*/ 522292 w 529855"/>
                <a:gd name="connsiteY5" fmla="*/ 575764 h 575764"/>
                <a:gd name="connsiteX6" fmla="*/ 6821 w 529855"/>
                <a:gd name="connsiteY6" fmla="*/ 575764 h 575764"/>
                <a:gd name="connsiteX0" fmla="*/ 6821 w 529855"/>
                <a:gd name="connsiteY0" fmla="*/ 579098 h 579098"/>
                <a:gd name="connsiteX1" fmla="*/ 217695 w 529855"/>
                <a:gd name="connsiteY1" fmla="*/ 84082 h 579098"/>
                <a:gd name="connsiteX2" fmla="*/ 248682 w 529855"/>
                <a:gd name="connsiteY2" fmla="*/ 11969 h 579098"/>
                <a:gd name="connsiteX3" fmla="*/ 284370 w 529855"/>
                <a:gd name="connsiteY3" fmla="*/ 7884 h 579098"/>
                <a:gd name="connsiteX4" fmla="*/ 325645 w 529855"/>
                <a:gd name="connsiteY4" fmla="*/ 90432 h 579098"/>
                <a:gd name="connsiteX5" fmla="*/ 522292 w 529855"/>
                <a:gd name="connsiteY5" fmla="*/ 579098 h 579098"/>
                <a:gd name="connsiteX6" fmla="*/ 6821 w 529855"/>
                <a:gd name="connsiteY6" fmla="*/ 579098 h 57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855" h="579098">
                  <a:moveTo>
                    <a:pt x="6821" y="579098"/>
                  </a:moveTo>
                  <a:cubicBezTo>
                    <a:pt x="-40770" y="498712"/>
                    <a:pt x="174739" y="177016"/>
                    <a:pt x="217695" y="84082"/>
                  </a:cubicBezTo>
                  <a:cubicBezTo>
                    <a:pt x="260651" y="-8852"/>
                    <a:pt x="237570" y="24669"/>
                    <a:pt x="248682" y="11969"/>
                  </a:cubicBezTo>
                  <a:cubicBezTo>
                    <a:pt x="259794" y="-731"/>
                    <a:pt x="271543" y="-5193"/>
                    <a:pt x="284370" y="7884"/>
                  </a:cubicBezTo>
                  <a:cubicBezTo>
                    <a:pt x="297197" y="20961"/>
                    <a:pt x="276466" y="-20116"/>
                    <a:pt x="325645" y="90432"/>
                  </a:cubicBezTo>
                  <a:cubicBezTo>
                    <a:pt x="368601" y="183366"/>
                    <a:pt x="571196" y="496595"/>
                    <a:pt x="522292" y="579098"/>
                  </a:cubicBezTo>
                  <a:lnTo>
                    <a:pt x="6821" y="579098"/>
                  </a:lnTo>
                  <a:close/>
                </a:path>
              </a:pathLst>
            </a:custGeom>
            <a:solidFill>
              <a:srgbClr val="01A98D"/>
            </a:solidFill>
            <a:ln>
              <a:noFill/>
            </a:ln>
            <a:effectLst>
              <a:softEdge rad="359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Oval 1">
              <a:extLst>
                <a:ext uri="{FF2B5EF4-FFF2-40B4-BE49-F238E27FC236}">
                  <a16:creationId xmlns:a16="http://schemas.microsoft.com/office/drawing/2014/main" id="{F81BF1D8-2A58-F7B9-B3FC-A7A664618AD6}"/>
                </a:ext>
              </a:extLst>
            </p:cNvPr>
            <p:cNvSpPr/>
            <p:nvPr/>
          </p:nvSpPr>
          <p:spPr>
            <a:xfrm>
              <a:off x="10252663" y="200340"/>
              <a:ext cx="621329" cy="600266"/>
            </a:xfrm>
            <a:prstGeom prst="ellipse">
              <a:avLst/>
            </a:prstGeom>
            <a:solidFill>
              <a:srgbClr val="38E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Oval 2">
              <a:extLst>
                <a:ext uri="{FF2B5EF4-FFF2-40B4-BE49-F238E27FC236}">
                  <a16:creationId xmlns:a16="http://schemas.microsoft.com/office/drawing/2014/main" id="{301CC448-2291-9186-CBF3-E6A7C6C4A942}"/>
                </a:ext>
              </a:extLst>
            </p:cNvPr>
            <p:cNvSpPr/>
            <p:nvPr/>
          </p:nvSpPr>
          <p:spPr>
            <a:xfrm>
              <a:off x="10356129" y="300299"/>
              <a:ext cx="414395" cy="400347"/>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 3">
              <a:extLst>
                <a:ext uri="{FF2B5EF4-FFF2-40B4-BE49-F238E27FC236}">
                  <a16:creationId xmlns:a16="http://schemas.microsoft.com/office/drawing/2014/main" id="{5EBABA7F-65D4-7EF3-1C9C-EC5627491DA4}"/>
                </a:ext>
              </a:extLst>
            </p:cNvPr>
            <p:cNvSpPr/>
            <p:nvPr/>
          </p:nvSpPr>
          <p:spPr>
            <a:xfrm>
              <a:off x="10424796" y="369066"/>
              <a:ext cx="272034" cy="262812"/>
            </a:xfrm>
            <a:prstGeom prst="ellipse">
              <a:avLst/>
            </a:prstGeom>
            <a:solidFill>
              <a:srgbClr val="01A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13" name="Rectangle 12">
            <a:extLst>
              <a:ext uri="{FF2B5EF4-FFF2-40B4-BE49-F238E27FC236}">
                <a16:creationId xmlns:a16="http://schemas.microsoft.com/office/drawing/2014/main" id="{4D78886E-2666-E53E-403C-F96CC57713C2}"/>
              </a:ext>
            </a:extLst>
          </p:cNvPr>
          <p:cNvSpPr/>
          <p:nvPr/>
        </p:nvSpPr>
        <p:spPr>
          <a:xfrm>
            <a:off x="10221148" y="1054011"/>
            <a:ext cx="2321988" cy="1107996"/>
          </a:xfrm>
          <a:prstGeom prst="rect">
            <a:avLst/>
          </a:prstGeom>
        </p:spPr>
        <p:txBody>
          <a:bodyPr wrap="square" anchor="ctr">
            <a:spAutoFit/>
          </a:bodyPr>
          <a:lstStyle/>
          <a:p>
            <a:pPr>
              <a:spcAft>
                <a:spcPts val="600"/>
              </a:spcAft>
              <a:defRPr/>
            </a:pPr>
            <a:r>
              <a:rPr lang="en-US" sz="2000" kern="0" dirty="0">
                <a:ea typeface="Amazon Ember"/>
                <a:cs typeface="Amazon Ember" panose="020B0603020204020204" pitchFamily="34" charset="0"/>
              </a:rPr>
              <a:t>WRAP-UP</a:t>
            </a:r>
          </a:p>
          <a:p>
            <a:pPr>
              <a:spcAft>
                <a:spcPts val="600"/>
              </a:spcAft>
              <a:defRPr/>
            </a:pPr>
            <a:r>
              <a:rPr lang="en-US" kern="0" dirty="0">
                <a:ea typeface="Amazon Ember"/>
                <a:cs typeface="Amazon Ember" panose="020B0603020204020204" pitchFamily="34" charset="0"/>
              </a:rPr>
              <a:t>Takeaways</a:t>
            </a:r>
          </a:p>
          <a:p>
            <a:pPr>
              <a:spcAft>
                <a:spcPts val="600"/>
              </a:spcAft>
              <a:defRPr/>
            </a:pPr>
            <a:r>
              <a:rPr lang="en-US" kern="0" dirty="0">
                <a:ea typeface="Amazon Ember"/>
                <a:cs typeface="Amazon Ember" panose="020B0603020204020204" pitchFamily="34" charset="0"/>
              </a:rPr>
              <a:t>Resources</a:t>
            </a:r>
          </a:p>
        </p:txBody>
      </p:sp>
    </p:spTree>
    <p:extLst>
      <p:ext uri="{BB962C8B-B14F-4D97-AF65-F5344CB8AC3E}">
        <p14:creationId xmlns:p14="http://schemas.microsoft.com/office/powerpoint/2010/main" val="53137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10"/>
                                        </p:tgtEl>
                                        <p:attrNameLst>
                                          <p:attrName>style.color</p:attrName>
                                        </p:attrNameLst>
                                      </p:cBhvr>
                                      <p:to>
                                        <a:srgbClr val="5E5E5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p:txBody>
          <a:bodyPr/>
          <a:lstStyle/>
          <a:p>
            <a:r>
              <a:rPr lang="en-US" sz="3600" dirty="0"/>
              <a:t>Human Workflow</a:t>
            </a:r>
            <a:br>
              <a:rPr lang="en-US" sz="3600" dirty="0"/>
            </a:br>
            <a:endParaRPr lang="en-US" sz="3600" dirty="0"/>
          </a:p>
        </p:txBody>
      </p:sp>
      <p:sp>
        <p:nvSpPr>
          <p:cNvPr id="7" name="Rectangle 6">
            <a:extLst>
              <a:ext uri="{FF2B5EF4-FFF2-40B4-BE49-F238E27FC236}">
                <a16:creationId xmlns:a16="http://schemas.microsoft.com/office/drawing/2014/main" id="{0E122D27-4482-49AE-947A-E5886F562D52}"/>
              </a:ext>
            </a:extLst>
          </p:cNvPr>
          <p:cNvSpPr/>
          <p:nvPr/>
        </p:nvSpPr>
        <p:spPr>
          <a:xfrm>
            <a:off x="1890223" y="1469426"/>
            <a:ext cx="2856796" cy="923330"/>
          </a:xfrm>
          <a:prstGeom prst="rect">
            <a:avLst/>
          </a:prstGeom>
          <a:noFill/>
        </p:spPr>
        <p:txBody>
          <a:bodyPr wrap="square" lIns="0" rIns="0" rtlCol="0">
            <a:spAutoFit/>
          </a:bodyPr>
          <a:lstStyle/>
          <a:p>
            <a:pPr algn="ctr"/>
            <a:r>
              <a:rPr lang="en-US" sz="1500" dirty="0"/>
              <a:t>Question:</a:t>
            </a:r>
            <a:br>
              <a:rPr lang="en-US" sz="1500" dirty="0"/>
            </a:br>
            <a:r>
              <a:rPr lang="en-US" sz="1500" i="1" dirty="0"/>
              <a:t>“</a:t>
            </a:r>
            <a:r>
              <a:rPr lang="en-US" sz="1200" i="1" dirty="0"/>
              <a:t>We would like to add analytics to the </a:t>
            </a:r>
            <a:r>
              <a:rPr lang="en-US" sz="1200" i="1" dirty="0" err="1"/>
              <a:t>SwissBox</a:t>
            </a:r>
            <a:r>
              <a:rPr lang="en-US" sz="1200" i="1" dirty="0"/>
              <a:t> App. Provide implementation guidance”</a:t>
            </a:r>
          </a:p>
        </p:txBody>
      </p:sp>
      <p:cxnSp>
        <p:nvCxnSpPr>
          <p:cNvPr id="25" name="Straight Arrow Connector 24">
            <a:extLst>
              <a:ext uri="{FF2B5EF4-FFF2-40B4-BE49-F238E27FC236}">
                <a16:creationId xmlns:a16="http://schemas.microsoft.com/office/drawing/2014/main" id="{28425317-9492-4283-A6CE-F060610BA851}"/>
              </a:ext>
            </a:extLst>
          </p:cNvPr>
          <p:cNvCxnSpPr>
            <a:cxnSpLocks/>
          </p:cNvCxnSpPr>
          <p:nvPr/>
        </p:nvCxnSpPr>
        <p:spPr>
          <a:xfrm>
            <a:off x="2499656" y="3199071"/>
            <a:ext cx="1363853"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7DA236A-186A-7731-06CF-2CB4448373FE}"/>
              </a:ext>
            </a:extLst>
          </p:cNvPr>
          <p:cNvGrpSpPr/>
          <p:nvPr/>
        </p:nvGrpSpPr>
        <p:grpSpPr>
          <a:xfrm>
            <a:off x="7611322" y="1558005"/>
            <a:ext cx="3061966" cy="542115"/>
            <a:chOff x="7611322" y="1558005"/>
            <a:chExt cx="3061966" cy="542115"/>
          </a:xfrm>
        </p:grpSpPr>
        <p:sp>
          <p:nvSpPr>
            <p:cNvPr id="19" name="Rectangle 18">
              <a:extLst>
                <a:ext uri="{FF2B5EF4-FFF2-40B4-BE49-F238E27FC236}">
                  <a16:creationId xmlns:a16="http://schemas.microsoft.com/office/drawing/2014/main" id="{100F4875-8BF9-4C42-A8A9-C108F711A2BD}"/>
                </a:ext>
              </a:extLst>
            </p:cNvPr>
            <p:cNvSpPr/>
            <p:nvPr/>
          </p:nvSpPr>
          <p:spPr>
            <a:xfrm>
              <a:off x="8563736" y="1754105"/>
              <a:ext cx="2109552" cy="338554"/>
            </a:xfrm>
            <a:prstGeom prst="rect">
              <a:avLst/>
            </a:prstGeom>
            <a:noFill/>
          </p:spPr>
          <p:txBody>
            <a:bodyPr wrap="none" lIns="0" rIns="0" rtlCol="0">
              <a:spAutoFit/>
            </a:bodyPr>
            <a:lstStyle/>
            <a:p>
              <a:r>
                <a:rPr lang="en-US" sz="1600" b="1" dirty="0"/>
                <a:t>Analyze requirements</a:t>
              </a:r>
            </a:p>
          </p:txBody>
        </p:sp>
        <p:grpSp>
          <p:nvGrpSpPr>
            <p:cNvPr id="34" name="Group 33">
              <a:extLst>
                <a:ext uri="{FF2B5EF4-FFF2-40B4-BE49-F238E27FC236}">
                  <a16:creationId xmlns:a16="http://schemas.microsoft.com/office/drawing/2014/main" id="{23B292D4-9423-4E38-966D-5530FDF8C3A9}"/>
                </a:ext>
              </a:extLst>
            </p:cNvPr>
            <p:cNvGrpSpPr/>
            <p:nvPr/>
          </p:nvGrpSpPr>
          <p:grpSpPr>
            <a:xfrm>
              <a:off x="7998734" y="1558005"/>
              <a:ext cx="283809" cy="231415"/>
              <a:chOff x="5862209" y="3638282"/>
              <a:chExt cx="487178" cy="434494"/>
            </a:xfrm>
          </p:grpSpPr>
          <p:sp>
            <p:nvSpPr>
              <p:cNvPr id="35" name="Freeform: Shape 34">
                <a:extLst>
                  <a:ext uri="{FF2B5EF4-FFF2-40B4-BE49-F238E27FC236}">
                    <a16:creationId xmlns:a16="http://schemas.microsoft.com/office/drawing/2014/main" id="{E09B0E85-631F-4097-8A5A-3F273054BED3}"/>
                  </a:ext>
                </a:extLst>
              </p:cNvPr>
              <p:cNvSpPr/>
              <p:nvPr/>
            </p:nvSpPr>
            <p:spPr>
              <a:xfrm>
                <a:off x="5862209" y="3638282"/>
                <a:ext cx="328280" cy="328280"/>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2700" cap="flat">
                <a:solidFill>
                  <a:srgbClr val="01A98D"/>
                </a:solidFill>
                <a:prstDash val="solid"/>
                <a:round/>
              </a:ln>
            </p:spPr>
            <p:txBody>
              <a:bodyPr rtlCol="0" anchor="ctr"/>
              <a:lstStyle/>
              <a:p>
                <a:endParaRPr lang="en-US" sz="1500">
                  <a:solidFill>
                    <a:srgbClr val="38EF7D"/>
                  </a:solidFill>
                </a:endParaRPr>
              </a:p>
            </p:txBody>
          </p:sp>
          <p:sp>
            <p:nvSpPr>
              <p:cNvPr id="36" name="Freeform: Shape 35">
                <a:extLst>
                  <a:ext uri="{FF2B5EF4-FFF2-40B4-BE49-F238E27FC236}">
                    <a16:creationId xmlns:a16="http://schemas.microsoft.com/office/drawing/2014/main" id="{9652D9B9-ADAD-4892-B365-FFCF570D9310}"/>
                  </a:ext>
                </a:extLst>
              </p:cNvPr>
              <p:cNvSpPr/>
              <p:nvPr/>
            </p:nvSpPr>
            <p:spPr>
              <a:xfrm>
                <a:off x="5882812" y="3677224"/>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2700" cap="flat">
                <a:solidFill>
                  <a:srgbClr val="01A98D"/>
                </a:solidFill>
                <a:prstDash val="solid"/>
                <a:round/>
              </a:ln>
            </p:spPr>
            <p:txBody>
              <a:bodyPr rtlCol="0" anchor="ctr"/>
              <a:lstStyle/>
              <a:p>
                <a:endParaRPr lang="en-US" sz="1500">
                  <a:solidFill>
                    <a:srgbClr val="38EF7D"/>
                  </a:solidFill>
                </a:endParaRPr>
              </a:p>
            </p:txBody>
          </p:sp>
          <p:sp>
            <p:nvSpPr>
              <p:cNvPr id="37" name="Freeform: Shape 36">
                <a:extLst>
                  <a:ext uri="{FF2B5EF4-FFF2-40B4-BE49-F238E27FC236}">
                    <a16:creationId xmlns:a16="http://schemas.microsoft.com/office/drawing/2014/main" id="{5C91851F-E92D-4AB8-A0F6-1D48E311F145}"/>
                  </a:ext>
                </a:extLst>
              </p:cNvPr>
              <p:cNvSpPr/>
              <p:nvPr/>
            </p:nvSpPr>
            <p:spPr>
              <a:xfrm>
                <a:off x="5892563" y="3668919"/>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2700" cap="flat">
                <a:solidFill>
                  <a:srgbClr val="01A98D"/>
                </a:solidFill>
                <a:prstDash val="solid"/>
                <a:round/>
              </a:ln>
            </p:spPr>
            <p:txBody>
              <a:bodyPr rtlCol="0" anchor="ctr"/>
              <a:lstStyle/>
              <a:p>
                <a:endParaRPr lang="en-US" sz="1500">
                  <a:solidFill>
                    <a:srgbClr val="38EF7D"/>
                  </a:solidFill>
                </a:endParaRPr>
              </a:p>
            </p:txBody>
          </p:sp>
          <p:sp>
            <p:nvSpPr>
              <p:cNvPr id="38" name="Freeform: Shape 37">
                <a:extLst>
                  <a:ext uri="{FF2B5EF4-FFF2-40B4-BE49-F238E27FC236}">
                    <a16:creationId xmlns:a16="http://schemas.microsoft.com/office/drawing/2014/main" id="{C029E5B7-E547-4384-B4C2-C167A1F4947F}"/>
                  </a:ext>
                </a:extLst>
              </p:cNvPr>
              <p:cNvSpPr/>
              <p:nvPr/>
            </p:nvSpPr>
            <p:spPr>
              <a:xfrm>
                <a:off x="6105849" y="3873232"/>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2700" cap="flat">
                <a:solidFill>
                  <a:srgbClr val="01A98D"/>
                </a:solidFill>
                <a:prstDash val="solid"/>
                <a:round/>
              </a:ln>
            </p:spPr>
            <p:txBody>
              <a:bodyPr rtlCol="0" anchor="ctr"/>
              <a:lstStyle/>
              <a:p>
                <a:endParaRPr lang="en-US" sz="1500">
                  <a:solidFill>
                    <a:srgbClr val="38EF7D"/>
                  </a:solidFill>
                </a:endParaRPr>
              </a:p>
            </p:txBody>
          </p:sp>
          <p:sp>
            <p:nvSpPr>
              <p:cNvPr id="39" name="Freeform: Shape 38">
                <a:extLst>
                  <a:ext uri="{FF2B5EF4-FFF2-40B4-BE49-F238E27FC236}">
                    <a16:creationId xmlns:a16="http://schemas.microsoft.com/office/drawing/2014/main" id="{E73510EA-2114-4827-BA09-A4B2E803FA02}"/>
                  </a:ext>
                </a:extLst>
              </p:cNvPr>
              <p:cNvSpPr/>
              <p:nvPr/>
            </p:nvSpPr>
            <p:spPr>
              <a:xfrm>
                <a:off x="6211737" y="3980724"/>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rgbClr val="01A98D"/>
                </a:solidFill>
                <a:prstDash val="solid"/>
                <a:round/>
              </a:ln>
            </p:spPr>
            <p:txBody>
              <a:bodyPr rtlCol="0" anchor="ctr"/>
              <a:lstStyle/>
              <a:p>
                <a:endParaRPr lang="en-US" sz="1500">
                  <a:solidFill>
                    <a:srgbClr val="38EF7D"/>
                  </a:solidFill>
                </a:endParaRPr>
              </a:p>
            </p:txBody>
          </p:sp>
          <p:sp>
            <p:nvSpPr>
              <p:cNvPr id="40" name="Freeform: Shape 39">
                <a:extLst>
                  <a:ext uri="{FF2B5EF4-FFF2-40B4-BE49-F238E27FC236}">
                    <a16:creationId xmlns:a16="http://schemas.microsoft.com/office/drawing/2014/main" id="{3A058DEB-BBA2-47E1-96E3-C581CD957670}"/>
                  </a:ext>
                </a:extLst>
              </p:cNvPr>
              <p:cNvSpPr/>
              <p:nvPr/>
            </p:nvSpPr>
            <p:spPr>
              <a:xfrm>
                <a:off x="6189208" y="3958195"/>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rgbClr val="01A98D"/>
                </a:solidFill>
                <a:prstDash val="solid"/>
                <a:round/>
              </a:ln>
            </p:spPr>
            <p:txBody>
              <a:bodyPr rtlCol="0" anchor="ctr"/>
              <a:lstStyle/>
              <a:p>
                <a:endParaRPr lang="en-US" sz="1500">
                  <a:solidFill>
                    <a:srgbClr val="38EF7D"/>
                  </a:solidFill>
                </a:endParaRPr>
              </a:p>
            </p:txBody>
          </p:sp>
          <p:grpSp>
            <p:nvGrpSpPr>
              <p:cNvPr id="41" name="Group 40">
                <a:extLst>
                  <a:ext uri="{FF2B5EF4-FFF2-40B4-BE49-F238E27FC236}">
                    <a16:creationId xmlns:a16="http://schemas.microsoft.com/office/drawing/2014/main" id="{52CD6419-7834-4D01-9487-BE2C1AAD337C}"/>
                  </a:ext>
                </a:extLst>
              </p:cNvPr>
              <p:cNvGrpSpPr/>
              <p:nvPr/>
            </p:nvGrpSpPr>
            <p:grpSpPr>
              <a:xfrm>
                <a:off x="6228083" y="3715941"/>
                <a:ext cx="121304" cy="121304"/>
                <a:chOff x="6228083" y="3715941"/>
                <a:chExt cx="121304" cy="121304"/>
              </a:xfrm>
            </p:grpSpPr>
            <p:cxnSp>
              <p:nvCxnSpPr>
                <p:cNvPr id="42" name="Straight Connector 41">
                  <a:extLst>
                    <a:ext uri="{FF2B5EF4-FFF2-40B4-BE49-F238E27FC236}">
                      <a16:creationId xmlns:a16="http://schemas.microsoft.com/office/drawing/2014/main" id="{587E1528-C6E5-41BF-9035-2CC650A72C35}"/>
                    </a:ext>
                  </a:extLst>
                </p:cNvPr>
                <p:cNvCxnSpPr>
                  <a:cxnSpLocks/>
                </p:cNvCxnSpPr>
                <p:nvPr/>
              </p:nvCxnSpPr>
              <p:spPr>
                <a:xfrm>
                  <a:off x="6228083" y="3776593"/>
                  <a:ext cx="121304" cy="0"/>
                </a:xfrm>
                <a:prstGeom prst="line">
                  <a:avLst/>
                </a:prstGeom>
                <a:ln w="12700" cap="flat">
                  <a:solidFill>
                    <a:srgbClr val="01A98D"/>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937F16-C8BC-4995-9B7D-BD928A7A1E25}"/>
                    </a:ext>
                  </a:extLst>
                </p:cNvPr>
                <p:cNvCxnSpPr>
                  <a:cxnSpLocks/>
                </p:cNvCxnSpPr>
                <p:nvPr/>
              </p:nvCxnSpPr>
              <p:spPr>
                <a:xfrm rot="5400000">
                  <a:off x="6228083" y="3776593"/>
                  <a:ext cx="121304" cy="0"/>
                </a:xfrm>
                <a:prstGeom prst="line">
                  <a:avLst/>
                </a:prstGeom>
                <a:ln w="12700" cap="flat">
                  <a:solidFill>
                    <a:srgbClr val="01A98D"/>
                  </a:solidFill>
                  <a:round/>
                </a:ln>
              </p:spPr>
              <p:style>
                <a:lnRef idx="1">
                  <a:schemeClr val="accent1"/>
                </a:lnRef>
                <a:fillRef idx="0">
                  <a:schemeClr val="accent1"/>
                </a:fillRef>
                <a:effectRef idx="0">
                  <a:schemeClr val="accent1"/>
                </a:effectRef>
                <a:fontRef idx="minor">
                  <a:schemeClr val="tx1"/>
                </a:fontRef>
              </p:style>
            </p:cxnSp>
          </p:grpSp>
        </p:grpSp>
        <p:pic>
          <p:nvPicPr>
            <p:cNvPr id="75" name="Graphic 74" descr="Document">
              <a:extLst>
                <a:ext uri="{FF2B5EF4-FFF2-40B4-BE49-F238E27FC236}">
                  <a16:creationId xmlns:a16="http://schemas.microsoft.com/office/drawing/2014/main" id="{AAFECA3D-B131-4802-B646-7264D9A26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1322" y="1618050"/>
              <a:ext cx="482070" cy="482070"/>
            </a:xfrm>
            <a:prstGeom prst="rect">
              <a:avLst/>
            </a:prstGeom>
          </p:spPr>
        </p:pic>
      </p:grpSp>
      <p:sp>
        <p:nvSpPr>
          <p:cNvPr id="11" name="Rectangle 10">
            <a:extLst>
              <a:ext uri="{FF2B5EF4-FFF2-40B4-BE49-F238E27FC236}">
                <a16:creationId xmlns:a16="http://schemas.microsoft.com/office/drawing/2014/main" id="{CEAEBE28-7874-45D5-836B-543B7C46D5B4}"/>
              </a:ext>
            </a:extLst>
          </p:cNvPr>
          <p:cNvSpPr/>
          <p:nvPr/>
        </p:nvSpPr>
        <p:spPr>
          <a:xfrm>
            <a:off x="5288042" y="2272914"/>
            <a:ext cx="1011346" cy="323165"/>
          </a:xfrm>
          <a:prstGeom prst="rect">
            <a:avLst/>
          </a:prstGeom>
          <a:noFill/>
        </p:spPr>
        <p:txBody>
          <a:bodyPr wrap="square" lIns="0" rIns="0" rtlCol="0">
            <a:spAutoFit/>
          </a:bodyPr>
          <a:lstStyle/>
          <a:p>
            <a:pPr algn="ctr"/>
            <a:r>
              <a:rPr lang="en-US" sz="1500" dirty="0">
                <a:solidFill>
                  <a:srgbClr val="38EF7D"/>
                </a:solidFill>
              </a:rPr>
              <a:t>Research</a:t>
            </a:r>
          </a:p>
        </p:txBody>
      </p:sp>
      <p:grpSp>
        <p:nvGrpSpPr>
          <p:cNvPr id="3" name="Group 2">
            <a:extLst>
              <a:ext uri="{FF2B5EF4-FFF2-40B4-BE49-F238E27FC236}">
                <a16:creationId xmlns:a16="http://schemas.microsoft.com/office/drawing/2014/main" id="{B0B73580-7BD3-CA2E-7B3C-B6DB69FBEEEC}"/>
              </a:ext>
            </a:extLst>
          </p:cNvPr>
          <p:cNvGrpSpPr/>
          <p:nvPr/>
        </p:nvGrpSpPr>
        <p:grpSpPr>
          <a:xfrm>
            <a:off x="5114779" y="1844164"/>
            <a:ext cx="2557704" cy="935005"/>
            <a:chOff x="5114779" y="1844164"/>
            <a:chExt cx="2557704" cy="935005"/>
          </a:xfrm>
        </p:grpSpPr>
        <p:cxnSp>
          <p:nvCxnSpPr>
            <p:cNvPr id="29" name="Straight Arrow Connector 28">
              <a:extLst>
                <a:ext uri="{FF2B5EF4-FFF2-40B4-BE49-F238E27FC236}">
                  <a16:creationId xmlns:a16="http://schemas.microsoft.com/office/drawing/2014/main" id="{AD0B6449-715F-462F-88D2-A93EFD2B9680}"/>
                </a:ext>
              </a:extLst>
            </p:cNvPr>
            <p:cNvCxnSpPr>
              <a:cxnSpLocks/>
            </p:cNvCxnSpPr>
            <p:nvPr/>
          </p:nvCxnSpPr>
          <p:spPr>
            <a:xfrm>
              <a:off x="6689050" y="1844164"/>
              <a:ext cx="983433"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DF3E40-E70C-4CB8-A41C-CD1E74237E59}"/>
                </a:ext>
              </a:extLst>
            </p:cNvPr>
            <p:cNvCxnSpPr>
              <a:cxnSpLocks/>
            </p:cNvCxnSpPr>
            <p:nvPr/>
          </p:nvCxnSpPr>
          <p:spPr>
            <a:xfrm flipV="1">
              <a:off x="6697786" y="1844164"/>
              <a:ext cx="0" cy="935005"/>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6E6198-5A7E-4841-855B-17AC43EB7145}"/>
                </a:ext>
              </a:extLst>
            </p:cNvPr>
            <p:cNvCxnSpPr>
              <a:cxnSpLocks/>
            </p:cNvCxnSpPr>
            <p:nvPr/>
          </p:nvCxnSpPr>
          <p:spPr>
            <a:xfrm>
              <a:off x="5114779" y="2763297"/>
              <a:ext cx="1590456"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1B4B76FF-B93B-4B88-8B7D-C6B2BD23493C}"/>
              </a:ext>
            </a:extLst>
          </p:cNvPr>
          <p:cNvSpPr txBox="1"/>
          <p:nvPr/>
        </p:nvSpPr>
        <p:spPr>
          <a:xfrm>
            <a:off x="1070071" y="4193901"/>
            <a:ext cx="975395" cy="584775"/>
          </a:xfrm>
          <a:prstGeom prst="rect">
            <a:avLst/>
          </a:prstGeom>
          <a:noFill/>
        </p:spPr>
        <p:txBody>
          <a:bodyPr wrap="none" lIns="0" rIns="0" rtlCol="0">
            <a:spAutoFit/>
          </a:bodyPr>
          <a:lstStyle/>
          <a:p>
            <a:pPr algn="ctr"/>
            <a:r>
              <a:rPr lang="en-US" sz="1600" b="1" dirty="0"/>
              <a:t>Customer</a:t>
            </a:r>
          </a:p>
          <a:p>
            <a:r>
              <a:rPr lang="en-US" sz="1600" b="1" dirty="0" err="1"/>
              <a:t>SwissBox</a:t>
            </a:r>
            <a:endParaRPr lang="en-US" sz="1600" b="1" dirty="0"/>
          </a:p>
        </p:txBody>
      </p:sp>
      <p:sp>
        <p:nvSpPr>
          <p:cNvPr id="94" name="TextBox 93">
            <a:extLst>
              <a:ext uri="{FF2B5EF4-FFF2-40B4-BE49-F238E27FC236}">
                <a16:creationId xmlns:a16="http://schemas.microsoft.com/office/drawing/2014/main" id="{09157E0B-BF9C-48E5-BE43-503ADF7EC2B2}"/>
              </a:ext>
            </a:extLst>
          </p:cNvPr>
          <p:cNvSpPr txBox="1"/>
          <p:nvPr/>
        </p:nvSpPr>
        <p:spPr>
          <a:xfrm>
            <a:off x="3791676" y="4227038"/>
            <a:ext cx="1562928" cy="338554"/>
          </a:xfrm>
          <a:prstGeom prst="rect">
            <a:avLst/>
          </a:prstGeom>
          <a:noFill/>
        </p:spPr>
        <p:txBody>
          <a:bodyPr wrap="none" lIns="0" rIns="0" rtlCol="0">
            <a:spAutoFit/>
          </a:bodyPr>
          <a:lstStyle/>
          <a:p>
            <a:pPr algn="ctr"/>
            <a:r>
              <a:rPr lang="en-US" sz="1600" b="1" dirty="0"/>
              <a:t>Tech Consultant</a:t>
            </a:r>
          </a:p>
        </p:txBody>
      </p:sp>
      <p:cxnSp>
        <p:nvCxnSpPr>
          <p:cNvPr id="32" name="Straight Arrow Connector 31">
            <a:extLst>
              <a:ext uri="{FF2B5EF4-FFF2-40B4-BE49-F238E27FC236}">
                <a16:creationId xmlns:a16="http://schemas.microsoft.com/office/drawing/2014/main" id="{DE030172-3464-4E27-A8F2-78BC95A5EAE0}"/>
              </a:ext>
            </a:extLst>
          </p:cNvPr>
          <p:cNvCxnSpPr>
            <a:cxnSpLocks/>
          </p:cNvCxnSpPr>
          <p:nvPr/>
        </p:nvCxnSpPr>
        <p:spPr>
          <a:xfrm flipH="1">
            <a:off x="5114779" y="3611054"/>
            <a:ext cx="1583981"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EB85476-E93A-407B-B362-826D5F947ED3}"/>
              </a:ext>
            </a:extLst>
          </p:cNvPr>
          <p:cNvSpPr/>
          <p:nvPr/>
        </p:nvSpPr>
        <p:spPr>
          <a:xfrm>
            <a:off x="5331627" y="3722872"/>
            <a:ext cx="1011346" cy="323165"/>
          </a:xfrm>
          <a:prstGeom prst="rect">
            <a:avLst/>
          </a:prstGeom>
          <a:noFill/>
        </p:spPr>
        <p:txBody>
          <a:bodyPr wrap="square" lIns="0" rIns="0" rtlCol="0">
            <a:spAutoFit/>
          </a:bodyPr>
          <a:lstStyle/>
          <a:p>
            <a:pPr algn="ctr"/>
            <a:r>
              <a:rPr lang="en-US" sz="1500" dirty="0">
                <a:solidFill>
                  <a:srgbClr val="38EF7D"/>
                </a:solidFill>
              </a:rPr>
              <a:t>Results</a:t>
            </a:r>
          </a:p>
        </p:txBody>
      </p:sp>
      <p:cxnSp>
        <p:nvCxnSpPr>
          <p:cNvPr id="26" name="Straight Arrow Connector 25">
            <a:extLst>
              <a:ext uri="{FF2B5EF4-FFF2-40B4-BE49-F238E27FC236}">
                <a16:creationId xmlns:a16="http://schemas.microsoft.com/office/drawing/2014/main" id="{21CCA00A-A209-446E-9300-32F667B81CF7}"/>
              </a:ext>
            </a:extLst>
          </p:cNvPr>
          <p:cNvCxnSpPr>
            <a:cxnSpLocks/>
          </p:cNvCxnSpPr>
          <p:nvPr/>
        </p:nvCxnSpPr>
        <p:spPr>
          <a:xfrm flipH="1">
            <a:off x="2274739" y="3605684"/>
            <a:ext cx="1532079"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12C0A55-A9C7-4536-AF52-7F15F69BD54A}"/>
              </a:ext>
            </a:extLst>
          </p:cNvPr>
          <p:cNvSpPr/>
          <p:nvPr/>
        </p:nvSpPr>
        <p:spPr>
          <a:xfrm>
            <a:off x="2499656" y="3717502"/>
            <a:ext cx="1011346" cy="553998"/>
          </a:xfrm>
          <a:prstGeom prst="rect">
            <a:avLst/>
          </a:prstGeom>
          <a:noFill/>
        </p:spPr>
        <p:txBody>
          <a:bodyPr wrap="square" lIns="0" rIns="0" rtlCol="0">
            <a:spAutoFit/>
          </a:bodyPr>
          <a:lstStyle/>
          <a:p>
            <a:pPr algn="ctr"/>
            <a:r>
              <a:rPr lang="en-US" sz="1500" dirty="0">
                <a:solidFill>
                  <a:srgbClr val="38EF7D"/>
                </a:solidFill>
              </a:rPr>
              <a:t>Response</a:t>
            </a:r>
          </a:p>
          <a:p>
            <a:pPr algn="ctr"/>
            <a:r>
              <a:rPr lang="en-US" sz="1500" i="1" dirty="0">
                <a:solidFill>
                  <a:srgbClr val="38EF7D"/>
                </a:solidFill>
              </a:rPr>
              <a:t>(days later)</a:t>
            </a:r>
          </a:p>
        </p:txBody>
      </p:sp>
      <p:grpSp>
        <p:nvGrpSpPr>
          <p:cNvPr id="16" name="Group 15">
            <a:extLst>
              <a:ext uri="{FF2B5EF4-FFF2-40B4-BE49-F238E27FC236}">
                <a16:creationId xmlns:a16="http://schemas.microsoft.com/office/drawing/2014/main" id="{0CA44D84-489C-795B-2BB7-42C7E2D5F6C5}"/>
              </a:ext>
            </a:extLst>
          </p:cNvPr>
          <p:cNvGrpSpPr/>
          <p:nvPr/>
        </p:nvGrpSpPr>
        <p:grpSpPr>
          <a:xfrm>
            <a:off x="7561206" y="2686973"/>
            <a:ext cx="3241648" cy="876327"/>
            <a:chOff x="7561206" y="2686973"/>
            <a:chExt cx="3241648" cy="876327"/>
          </a:xfrm>
        </p:grpSpPr>
        <p:grpSp>
          <p:nvGrpSpPr>
            <p:cNvPr id="45" name="Group 44">
              <a:extLst>
                <a:ext uri="{FF2B5EF4-FFF2-40B4-BE49-F238E27FC236}">
                  <a16:creationId xmlns:a16="http://schemas.microsoft.com/office/drawing/2014/main" id="{0C2355B1-A9E4-4271-A1E4-C13615C81649}"/>
                </a:ext>
              </a:extLst>
            </p:cNvPr>
            <p:cNvGrpSpPr/>
            <p:nvPr/>
          </p:nvGrpSpPr>
          <p:grpSpPr>
            <a:xfrm>
              <a:off x="7982368" y="2686973"/>
              <a:ext cx="266570" cy="266354"/>
              <a:chOff x="2066843" y="4061277"/>
              <a:chExt cx="266570" cy="266354"/>
            </a:xfrm>
          </p:grpSpPr>
          <p:sp>
            <p:nvSpPr>
              <p:cNvPr id="52" name="Freeform: Shape 51">
                <a:extLst>
                  <a:ext uri="{FF2B5EF4-FFF2-40B4-BE49-F238E27FC236}">
                    <a16:creationId xmlns:a16="http://schemas.microsoft.com/office/drawing/2014/main" id="{E824C617-77C6-4585-AC6C-A92D786F7861}"/>
                  </a:ext>
                </a:extLst>
              </p:cNvPr>
              <p:cNvSpPr/>
              <p:nvPr/>
            </p:nvSpPr>
            <p:spPr>
              <a:xfrm>
                <a:off x="2091396" y="4109150"/>
                <a:ext cx="196287" cy="44323"/>
              </a:xfrm>
              <a:custGeom>
                <a:avLst/>
                <a:gdLst>
                  <a:gd name="connsiteX0" fmla="*/ 4828 w 99771"/>
                  <a:gd name="connsiteY0" fmla="*/ 4828 h 22529"/>
                  <a:gd name="connsiteX1" fmla="*/ 23495 w 99771"/>
                  <a:gd name="connsiteY1" fmla="*/ 15449 h 22529"/>
                  <a:gd name="connsiteX2" fmla="*/ 51173 w 99771"/>
                  <a:gd name="connsiteY2" fmla="*/ 18023 h 22529"/>
                  <a:gd name="connsiteX3" fmla="*/ 74668 w 99771"/>
                  <a:gd name="connsiteY3" fmla="*/ 16414 h 22529"/>
                  <a:gd name="connsiteX4" fmla="*/ 97197 w 99771"/>
                  <a:gd name="connsiteY4" fmla="*/ 6437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22529">
                    <a:moveTo>
                      <a:pt x="4828" y="4828"/>
                    </a:moveTo>
                    <a:cubicBezTo>
                      <a:pt x="4828" y="9012"/>
                      <a:pt x="11908" y="12874"/>
                      <a:pt x="23495" y="15449"/>
                    </a:cubicBezTo>
                    <a:cubicBezTo>
                      <a:pt x="30897" y="17058"/>
                      <a:pt x="40552" y="18023"/>
                      <a:pt x="51173" y="18023"/>
                    </a:cubicBezTo>
                    <a:cubicBezTo>
                      <a:pt x="59863" y="18023"/>
                      <a:pt x="67909" y="17380"/>
                      <a:pt x="74668" y="16414"/>
                    </a:cubicBezTo>
                    <a:cubicBezTo>
                      <a:pt x="87220" y="14483"/>
                      <a:pt x="95910" y="10621"/>
                      <a:pt x="97197" y="6437"/>
                    </a:cubicBezTo>
                  </a:path>
                </a:pathLst>
              </a:custGeom>
              <a:noFill/>
              <a:ln w="12700" cap="flat">
                <a:solidFill>
                  <a:srgbClr val="01A98D"/>
                </a:solidFill>
                <a:prstDash val="solid"/>
                <a:round/>
              </a:ln>
            </p:spPr>
            <p:txBody>
              <a:bodyPr rtlCol="0" anchor="ctr"/>
              <a:lstStyle/>
              <a:p>
                <a:endParaRPr lang="en-US" sz="1500" dirty="0"/>
              </a:p>
            </p:txBody>
          </p:sp>
          <p:sp>
            <p:nvSpPr>
              <p:cNvPr id="53" name="Freeform: Shape 52">
                <a:extLst>
                  <a:ext uri="{FF2B5EF4-FFF2-40B4-BE49-F238E27FC236}">
                    <a16:creationId xmlns:a16="http://schemas.microsoft.com/office/drawing/2014/main" id="{636B61FB-2326-46C8-AD43-173098129589}"/>
                  </a:ext>
                </a:extLst>
              </p:cNvPr>
              <p:cNvSpPr/>
              <p:nvPr/>
            </p:nvSpPr>
            <p:spPr>
              <a:xfrm>
                <a:off x="2067476" y="4061694"/>
                <a:ext cx="265937" cy="265937"/>
              </a:xfrm>
              <a:custGeom>
                <a:avLst/>
                <a:gdLst>
                  <a:gd name="connsiteX0" fmla="*/ 130347 w 135174"/>
                  <a:gd name="connsiteY0" fmla="*/ 67587 h 135174"/>
                  <a:gd name="connsiteX1" fmla="*/ 67587 w 135174"/>
                  <a:gd name="connsiteY1" fmla="*/ 130347 h 135174"/>
                  <a:gd name="connsiteX2" fmla="*/ 4828 w 135174"/>
                  <a:gd name="connsiteY2" fmla="*/ 67587 h 135174"/>
                  <a:gd name="connsiteX3" fmla="*/ 67587 w 135174"/>
                  <a:gd name="connsiteY3" fmla="*/ 4828 h 135174"/>
                  <a:gd name="connsiteX4" fmla="*/ 130347 w 135174"/>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130347" y="67587"/>
                    </a:moveTo>
                    <a:cubicBezTo>
                      <a:pt x="130347" y="102249"/>
                      <a:pt x="102249" y="130347"/>
                      <a:pt x="67587" y="130347"/>
                    </a:cubicBezTo>
                    <a:cubicBezTo>
                      <a:pt x="32926" y="130347"/>
                      <a:pt x="4828" y="102249"/>
                      <a:pt x="4828" y="67587"/>
                    </a:cubicBezTo>
                    <a:cubicBezTo>
                      <a:pt x="4828" y="32926"/>
                      <a:pt x="32926" y="4828"/>
                      <a:pt x="67587" y="4828"/>
                    </a:cubicBezTo>
                    <a:cubicBezTo>
                      <a:pt x="102249" y="4828"/>
                      <a:pt x="130347" y="32926"/>
                      <a:pt x="130347" y="67587"/>
                    </a:cubicBezTo>
                    <a:close/>
                  </a:path>
                </a:pathLst>
              </a:custGeom>
              <a:noFill/>
              <a:ln w="12700" cap="flat">
                <a:solidFill>
                  <a:srgbClr val="01A98D"/>
                </a:solidFill>
                <a:prstDash val="solid"/>
                <a:round/>
              </a:ln>
            </p:spPr>
            <p:txBody>
              <a:bodyPr rtlCol="0" anchor="ctr"/>
              <a:lstStyle/>
              <a:p>
                <a:endParaRPr lang="en-US" sz="1500" dirty="0"/>
              </a:p>
            </p:txBody>
          </p:sp>
          <p:sp>
            <p:nvSpPr>
              <p:cNvPr id="54" name="Freeform: Shape 53">
                <a:extLst>
                  <a:ext uri="{FF2B5EF4-FFF2-40B4-BE49-F238E27FC236}">
                    <a16:creationId xmlns:a16="http://schemas.microsoft.com/office/drawing/2014/main" id="{DD6FF1B3-E700-4DE6-8A00-A6EA07BF604A}"/>
                  </a:ext>
                </a:extLst>
              </p:cNvPr>
              <p:cNvSpPr/>
              <p:nvPr/>
            </p:nvSpPr>
            <p:spPr>
              <a:xfrm>
                <a:off x="2137918" y="4061277"/>
                <a:ext cx="132968" cy="265937"/>
              </a:xfrm>
              <a:custGeom>
                <a:avLst/>
                <a:gdLst>
                  <a:gd name="connsiteX0" fmla="*/ 64691 w 67587"/>
                  <a:gd name="connsiteY0" fmla="*/ 67587 h 135174"/>
                  <a:gd name="connsiteX1" fmla="*/ 34759 w 67587"/>
                  <a:gd name="connsiteY1" fmla="*/ 130347 h 135174"/>
                  <a:gd name="connsiteX2" fmla="*/ 4828 w 67587"/>
                  <a:gd name="connsiteY2" fmla="*/ 67587 h 135174"/>
                  <a:gd name="connsiteX3" fmla="*/ 34759 w 67587"/>
                  <a:gd name="connsiteY3" fmla="*/ 4828 h 135174"/>
                  <a:gd name="connsiteX4" fmla="*/ 64691 w 67587"/>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135174">
                    <a:moveTo>
                      <a:pt x="64691" y="67587"/>
                    </a:moveTo>
                    <a:cubicBezTo>
                      <a:pt x="64691" y="102249"/>
                      <a:pt x="51290" y="130347"/>
                      <a:pt x="34759" y="130347"/>
                    </a:cubicBezTo>
                    <a:cubicBezTo>
                      <a:pt x="18228" y="130347"/>
                      <a:pt x="4828" y="102249"/>
                      <a:pt x="4828" y="67587"/>
                    </a:cubicBezTo>
                    <a:cubicBezTo>
                      <a:pt x="4828" y="32926"/>
                      <a:pt x="18228" y="4828"/>
                      <a:pt x="34759" y="4828"/>
                    </a:cubicBezTo>
                    <a:cubicBezTo>
                      <a:pt x="51290" y="4828"/>
                      <a:pt x="64691" y="32926"/>
                      <a:pt x="64691" y="67587"/>
                    </a:cubicBezTo>
                    <a:close/>
                  </a:path>
                </a:pathLst>
              </a:custGeom>
              <a:noFill/>
              <a:ln w="12700" cap="flat">
                <a:solidFill>
                  <a:srgbClr val="01A98D"/>
                </a:solidFill>
                <a:prstDash val="solid"/>
                <a:round/>
              </a:ln>
            </p:spPr>
            <p:txBody>
              <a:bodyPr rtlCol="0" anchor="ctr"/>
              <a:lstStyle/>
              <a:p>
                <a:endParaRPr lang="en-US" sz="1500" dirty="0"/>
              </a:p>
            </p:txBody>
          </p:sp>
          <p:sp>
            <p:nvSpPr>
              <p:cNvPr id="55" name="Freeform: Shape 54">
                <a:extLst>
                  <a:ext uri="{FF2B5EF4-FFF2-40B4-BE49-F238E27FC236}">
                    <a16:creationId xmlns:a16="http://schemas.microsoft.com/office/drawing/2014/main" id="{12FB84A4-1999-4340-B828-4F111D470AF1}"/>
                  </a:ext>
                </a:extLst>
              </p:cNvPr>
              <p:cNvSpPr/>
              <p:nvPr/>
            </p:nvSpPr>
            <p:spPr>
              <a:xfrm>
                <a:off x="2066843" y="4185164"/>
                <a:ext cx="265937" cy="1899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12700" cap="flat">
                <a:solidFill>
                  <a:srgbClr val="01A98D"/>
                </a:solidFill>
                <a:prstDash val="solid"/>
                <a:round/>
              </a:ln>
            </p:spPr>
            <p:txBody>
              <a:bodyPr rtlCol="0" anchor="ctr"/>
              <a:lstStyle/>
              <a:p>
                <a:endParaRPr lang="en-US" sz="1500" dirty="0"/>
              </a:p>
            </p:txBody>
          </p:sp>
          <p:sp>
            <p:nvSpPr>
              <p:cNvPr id="56" name="Freeform: Shape 55">
                <a:extLst>
                  <a:ext uri="{FF2B5EF4-FFF2-40B4-BE49-F238E27FC236}">
                    <a16:creationId xmlns:a16="http://schemas.microsoft.com/office/drawing/2014/main" id="{079D8248-EB6E-4376-81BB-ED22ACA681AE}"/>
                  </a:ext>
                </a:extLst>
              </p:cNvPr>
              <p:cNvSpPr/>
              <p:nvPr/>
            </p:nvSpPr>
            <p:spPr>
              <a:xfrm>
                <a:off x="2099135" y="4245949"/>
                <a:ext cx="196287" cy="37992"/>
              </a:xfrm>
              <a:custGeom>
                <a:avLst/>
                <a:gdLst>
                  <a:gd name="connsiteX0" fmla="*/ 4828 w 99771"/>
                  <a:gd name="connsiteY0" fmla="*/ 16092 h 19310"/>
                  <a:gd name="connsiteX1" fmla="*/ 24782 w 99771"/>
                  <a:gd name="connsiteY1" fmla="*/ 7081 h 19310"/>
                  <a:gd name="connsiteX2" fmla="*/ 50851 w 99771"/>
                  <a:gd name="connsiteY2" fmla="*/ 4828 h 19310"/>
                  <a:gd name="connsiteX3" fmla="*/ 75633 w 99771"/>
                  <a:gd name="connsiteY3" fmla="*/ 6759 h 19310"/>
                  <a:gd name="connsiteX4" fmla="*/ 75633 w 99771"/>
                  <a:gd name="connsiteY4" fmla="*/ 6759 h 19310"/>
                  <a:gd name="connsiteX5" fmla="*/ 97197 w 99771"/>
                  <a:gd name="connsiteY5" fmla="*/ 17058 h 19310"/>
                  <a:gd name="connsiteX6" fmla="*/ 97197 w 99771"/>
                  <a:gd name="connsiteY6" fmla="*/ 1705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71" h="19310">
                    <a:moveTo>
                      <a:pt x="4828" y="16092"/>
                    </a:moveTo>
                    <a:cubicBezTo>
                      <a:pt x="6437" y="12230"/>
                      <a:pt x="13839" y="9012"/>
                      <a:pt x="24782" y="7081"/>
                    </a:cubicBezTo>
                    <a:cubicBezTo>
                      <a:pt x="32184" y="5793"/>
                      <a:pt x="40874" y="4828"/>
                      <a:pt x="50851" y="4828"/>
                    </a:cubicBezTo>
                    <a:cubicBezTo>
                      <a:pt x="60185" y="4828"/>
                      <a:pt x="68553" y="5471"/>
                      <a:pt x="75633" y="6759"/>
                    </a:cubicBezTo>
                    <a:lnTo>
                      <a:pt x="75633" y="6759"/>
                    </a:lnTo>
                    <a:cubicBezTo>
                      <a:pt x="88185" y="9012"/>
                      <a:pt x="96232" y="12552"/>
                      <a:pt x="97197" y="17058"/>
                    </a:cubicBezTo>
                    <a:lnTo>
                      <a:pt x="97197" y="17058"/>
                    </a:lnTo>
                  </a:path>
                </a:pathLst>
              </a:custGeom>
              <a:noFill/>
              <a:ln w="12700" cap="flat">
                <a:solidFill>
                  <a:srgbClr val="01A98D"/>
                </a:solidFill>
                <a:prstDash val="solid"/>
                <a:round/>
              </a:ln>
            </p:spPr>
            <p:txBody>
              <a:bodyPr rtlCol="0" anchor="ctr"/>
              <a:lstStyle/>
              <a:p>
                <a:endParaRPr lang="en-US" sz="1500" dirty="0"/>
              </a:p>
            </p:txBody>
          </p:sp>
        </p:grpSp>
        <p:pic>
          <p:nvPicPr>
            <p:cNvPr id="74" name="Graphic 73" descr="Database">
              <a:extLst>
                <a:ext uri="{FF2B5EF4-FFF2-40B4-BE49-F238E27FC236}">
                  <a16:creationId xmlns:a16="http://schemas.microsoft.com/office/drawing/2014/main" id="{E1D538FD-58BC-46F1-A1E3-1216B96DC2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1206" y="2732303"/>
              <a:ext cx="477706" cy="477706"/>
            </a:xfrm>
            <a:prstGeom prst="rect">
              <a:avLst/>
            </a:prstGeom>
          </p:spPr>
        </p:pic>
        <p:pic>
          <p:nvPicPr>
            <p:cNvPr id="76" name="Graphic 75" descr="Open folder">
              <a:extLst>
                <a:ext uri="{FF2B5EF4-FFF2-40B4-BE49-F238E27FC236}">
                  <a16:creationId xmlns:a16="http://schemas.microsoft.com/office/drawing/2014/main" id="{CD7BD27C-75AA-464B-ADC2-4FF11534A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65236" y="2890704"/>
              <a:ext cx="433232" cy="433232"/>
            </a:xfrm>
            <a:prstGeom prst="rect">
              <a:avLst/>
            </a:prstGeom>
          </p:spPr>
        </p:pic>
        <p:sp>
          <p:nvSpPr>
            <p:cNvPr id="78" name="TextBox 77">
              <a:extLst>
                <a:ext uri="{FF2B5EF4-FFF2-40B4-BE49-F238E27FC236}">
                  <a16:creationId xmlns:a16="http://schemas.microsoft.com/office/drawing/2014/main" id="{4B82C35A-B20D-4B5C-82CB-858AE940DC5C}"/>
                </a:ext>
              </a:extLst>
            </p:cNvPr>
            <p:cNvSpPr txBox="1"/>
            <p:nvPr/>
          </p:nvSpPr>
          <p:spPr>
            <a:xfrm>
              <a:off x="8550097" y="2732303"/>
              <a:ext cx="2252757" cy="830997"/>
            </a:xfrm>
            <a:prstGeom prst="rect">
              <a:avLst/>
            </a:prstGeom>
            <a:noFill/>
          </p:spPr>
          <p:txBody>
            <a:bodyPr wrap="square" lIns="0" rIns="0" rtlCol="0">
              <a:spAutoFit/>
            </a:bodyPr>
            <a:lstStyle/>
            <a:p>
              <a:r>
                <a:rPr lang="en-US" sz="1600" b="1" dirty="0"/>
                <a:t>Knowledge Bases </a:t>
              </a:r>
              <a:br>
                <a:rPr lang="en-US" sz="1600" b="1" dirty="0"/>
              </a:br>
              <a:r>
                <a:rPr lang="en-US" sz="1600" b="1" dirty="0"/>
                <a:t>(Tech Docs, Customer Studies)</a:t>
              </a:r>
            </a:p>
          </p:txBody>
        </p:sp>
      </p:grpSp>
      <p:grpSp>
        <p:nvGrpSpPr>
          <p:cNvPr id="12" name="Group 11">
            <a:extLst>
              <a:ext uri="{FF2B5EF4-FFF2-40B4-BE49-F238E27FC236}">
                <a16:creationId xmlns:a16="http://schemas.microsoft.com/office/drawing/2014/main" id="{672B3A43-6DA5-C580-41A9-5333FB12605C}"/>
              </a:ext>
            </a:extLst>
          </p:cNvPr>
          <p:cNvGrpSpPr/>
          <p:nvPr/>
        </p:nvGrpSpPr>
        <p:grpSpPr>
          <a:xfrm>
            <a:off x="6698674" y="2779169"/>
            <a:ext cx="914932" cy="232267"/>
            <a:chOff x="6698674" y="2779169"/>
            <a:chExt cx="914932" cy="232267"/>
          </a:xfrm>
        </p:grpSpPr>
        <p:cxnSp>
          <p:nvCxnSpPr>
            <p:cNvPr id="28" name="Straight Arrow Connector 27">
              <a:extLst>
                <a:ext uri="{FF2B5EF4-FFF2-40B4-BE49-F238E27FC236}">
                  <a16:creationId xmlns:a16="http://schemas.microsoft.com/office/drawing/2014/main" id="{58E78EC5-5EB0-4444-97A3-84070521D4E8}"/>
                </a:ext>
              </a:extLst>
            </p:cNvPr>
            <p:cNvCxnSpPr>
              <a:cxnSpLocks/>
            </p:cNvCxnSpPr>
            <p:nvPr/>
          </p:nvCxnSpPr>
          <p:spPr>
            <a:xfrm>
              <a:off x="6708919" y="3004255"/>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18B26E2-9B3B-4300-8036-91FD2AD57074}"/>
                </a:ext>
              </a:extLst>
            </p:cNvPr>
            <p:cNvCxnSpPr>
              <a:cxnSpLocks/>
            </p:cNvCxnSpPr>
            <p:nvPr/>
          </p:nvCxnSpPr>
          <p:spPr>
            <a:xfrm flipV="1">
              <a:off x="6698674" y="2779169"/>
              <a:ext cx="0" cy="232267"/>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6D1FA87-60DE-80B3-2A9F-EA94A1DCFD92}"/>
              </a:ext>
            </a:extLst>
          </p:cNvPr>
          <p:cNvGrpSpPr/>
          <p:nvPr/>
        </p:nvGrpSpPr>
        <p:grpSpPr>
          <a:xfrm>
            <a:off x="7669529" y="5166284"/>
            <a:ext cx="2713021" cy="540750"/>
            <a:chOff x="7669529" y="5166284"/>
            <a:chExt cx="2713021" cy="540750"/>
          </a:xfrm>
        </p:grpSpPr>
        <p:sp>
          <p:nvSpPr>
            <p:cNvPr id="21" name="Rectangle 20">
              <a:extLst>
                <a:ext uri="{FF2B5EF4-FFF2-40B4-BE49-F238E27FC236}">
                  <a16:creationId xmlns:a16="http://schemas.microsoft.com/office/drawing/2014/main" id="{1DB8D562-CB67-4494-9881-30AEF095D599}"/>
                </a:ext>
              </a:extLst>
            </p:cNvPr>
            <p:cNvSpPr/>
            <p:nvPr/>
          </p:nvSpPr>
          <p:spPr>
            <a:xfrm>
              <a:off x="8692985" y="5349823"/>
              <a:ext cx="1689565" cy="338554"/>
            </a:xfrm>
            <a:prstGeom prst="rect">
              <a:avLst/>
            </a:prstGeom>
            <a:noFill/>
          </p:spPr>
          <p:txBody>
            <a:bodyPr wrap="none" lIns="0" rIns="0" rtlCol="0">
              <a:spAutoFit/>
            </a:bodyPr>
            <a:lstStyle/>
            <a:p>
              <a:r>
                <a:rPr lang="en-US" sz="1600" b="1" dirty="0"/>
                <a:t>Build a prototype</a:t>
              </a:r>
            </a:p>
          </p:txBody>
        </p:sp>
        <p:grpSp>
          <p:nvGrpSpPr>
            <p:cNvPr id="80" name="Group 79">
              <a:extLst>
                <a:ext uri="{FF2B5EF4-FFF2-40B4-BE49-F238E27FC236}">
                  <a16:creationId xmlns:a16="http://schemas.microsoft.com/office/drawing/2014/main" id="{D0E8EC2F-10B3-4E5D-9903-D0EF50E93207}"/>
                </a:ext>
              </a:extLst>
            </p:cNvPr>
            <p:cNvGrpSpPr/>
            <p:nvPr/>
          </p:nvGrpSpPr>
          <p:grpSpPr>
            <a:xfrm>
              <a:off x="7669529" y="5166284"/>
              <a:ext cx="854464" cy="540750"/>
              <a:chOff x="1895230" y="1937603"/>
              <a:chExt cx="688661" cy="482156"/>
            </a:xfrm>
          </p:grpSpPr>
          <p:sp>
            <p:nvSpPr>
              <p:cNvPr id="81" name="Freeform: Shape 80">
                <a:extLst>
                  <a:ext uri="{FF2B5EF4-FFF2-40B4-BE49-F238E27FC236}">
                    <a16:creationId xmlns:a16="http://schemas.microsoft.com/office/drawing/2014/main" id="{D3245222-F27D-404A-B8FE-ACD1CD83BAB1}"/>
                  </a:ext>
                </a:extLst>
              </p:cNvPr>
              <p:cNvSpPr/>
              <p:nvPr/>
            </p:nvSpPr>
            <p:spPr>
              <a:xfrm>
                <a:off x="2151268" y="2382265"/>
                <a:ext cx="432623" cy="37494"/>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sz="1500" dirty="0"/>
              </a:p>
            </p:txBody>
          </p:sp>
          <p:sp>
            <p:nvSpPr>
              <p:cNvPr id="82" name="Freeform: Shape 81">
                <a:extLst>
                  <a:ext uri="{FF2B5EF4-FFF2-40B4-BE49-F238E27FC236}">
                    <a16:creationId xmlns:a16="http://schemas.microsoft.com/office/drawing/2014/main" id="{56251981-401B-47F1-AD1C-ACF9D856EA80}"/>
                  </a:ext>
                </a:extLst>
              </p:cNvPr>
              <p:cNvSpPr/>
              <p:nvPr/>
            </p:nvSpPr>
            <p:spPr>
              <a:xfrm>
                <a:off x="2210682" y="2142592"/>
                <a:ext cx="317257" cy="219195"/>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sz="1500" dirty="0"/>
              </a:p>
            </p:txBody>
          </p:sp>
          <p:sp>
            <p:nvSpPr>
              <p:cNvPr id="83" name="Freeform: Shape 82">
                <a:extLst>
                  <a:ext uri="{FF2B5EF4-FFF2-40B4-BE49-F238E27FC236}">
                    <a16:creationId xmlns:a16="http://schemas.microsoft.com/office/drawing/2014/main" id="{385A9E0B-0C26-4927-802C-7E71DAD29A64}"/>
                  </a:ext>
                </a:extLst>
              </p:cNvPr>
              <p:cNvSpPr/>
              <p:nvPr/>
            </p:nvSpPr>
            <p:spPr>
              <a:xfrm>
                <a:off x="2188474" y="2122692"/>
                <a:ext cx="360519" cy="265341"/>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sz="1500" dirty="0"/>
              </a:p>
            </p:txBody>
          </p:sp>
          <p:sp>
            <p:nvSpPr>
              <p:cNvPr id="84" name="Freeform: Shape 83">
                <a:extLst>
                  <a:ext uri="{FF2B5EF4-FFF2-40B4-BE49-F238E27FC236}">
                    <a16:creationId xmlns:a16="http://schemas.microsoft.com/office/drawing/2014/main" id="{361535D3-ABFE-4E55-97C7-1B551D1A389C}"/>
                  </a:ext>
                </a:extLst>
              </p:cNvPr>
              <p:cNvSpPr/>
              <p:nvPr/>
            </p:nvSpPr>
            <p:spPr>
              <a:xfrm>
                <a:off x="2337029" y="2176959"/>
                <a:ext cx="52682" cy="132650"/>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rgbClr val="01A98D"/>
                </a:solidFill>
                <a:prstDash val="solid"/>
                <a:round/>
              </a:ln>
            </p:spPr>
            <p:txBody>
              <a:bodyPr rtlCol="0" anchor="ctr"/>
              <a:lstStyle/>
              <a:p>
                <a:endParaRPr lang="en-US" sz="1500" dirty="0"/>
              </a:p>
            </p:txBody>
          </p:sp>
          <p:sp>
            <p:nvSpPr>
              <p:cNvPr id="85" name="Freeform: Shape 84">
                <a:extLst>
                  <a:ext uri="{FF2B5EF4-FFF2-40B4-BE49-F238E27FC236}">
                    <a16:creationId xmlns:a16="http://schemas.microsoft.com/office/drawing/2014/main" id="{AC906B02-106E-492B-AD21-CEEB97CE5534}"/>
                  </a:ext>
                </a:extLst>
              </p:cNvPr>
              <p:cNvSpPr/>
              <p:nvPr/>
            </p:nvSpPr>
            <p:spPr>
              <a:xfrm>
                <a:off x="2268547" y="2203893"/>
                <a:ext cx="68894" cy="78783"/>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rgbClr val="01A98D"/>
                </a:solidFill>
                <a:prstDash val="solid"/>
                <a:round/>
              </a:ln>
            </p:spPr>
            <p:txBody>
              <a:bodyPr rtlCol="0" anchor="ctr"/>
              <a:lstStyle/>
              <a:p>
                <a:endParaRPr lang="en-US" sz="1500" dirty="0"/>
              </a:p>
            </p:txBody>
          </p:sp>
          <p:sp>
            <p:nvSpPr>
              <p:cNvPr id="86" name="Freeform: Shape 85">
                <a:extLst>
                  <a:ext uri="{FF2B5EF4-FFF2-40B4-BE49-F238E27FC236}">
                    <a16:creationId xmlns:a16="http://schemas.microsoft.com/office/drawing/2014/main" id="{3CA886F6-81D0-4A4D-8154-6C9E50603A27}"/>
                  </a:ext>
                </a:extLst>
              </p:cNvPr>
              <p:cNvSpPr/>
              <p:nvPr/>
            </p:nvSpPr>
            <p:spPr>
              <a:xfrm>
                <a:off x="2393635" y="2208496"/>
                <a:ext cx="68894" cy="78783"/>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rgbClr val="01A98D"/>
                </a:solidFill>
                <a:prstDash val="solid"/>
                <a:round/>
              </a:ln>
            </p:spPr>
            <p:txBody>
              <a:bodyPr rtlCol="0" anchor="ctr"/>
              <a:lstStyle/>
              <a:p>
                <a:endParaRPr lang="en-US" sz="1500" dirty="0"/>
              </a:p>
            </p:txBody>
          </p:sp>
          <p:sp>
            <p:nvSpPr>
              <p:cNvPr id="87" name="Freeform: Shape 86">
                <a:extLst>
                  <a:ext uri="{FF2B5EF4-FFF2-40B4-BE49-F238E27FC236}">
                    <a16:creationId xmlns:a16="http://schemas.microsoft.com/office/drawing/2014/main" id="{214318E6-1CE3-4C15-A5E9-431869FCC498}"/>
                  </a:ext>
                </a:extLst>
              </p:cNvPr>
              <p:cNvSpPr/>
              <p:nvPr/>
            </p:nvSpPr>
            <p:spPr>
              <a:xfrm>
                <a:off x="1961235" y="1937603"/>
                <a:ext cx="187311" cy="187311"/>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0991"/>
                      <a:pt x="4828" y="102668"/>
                      <a:pt x="4828" y="67909"/>
                    </a:cubicBezTo>
                  </a:path>
                </a:pathLst>
              </a:custGeom>
              <a:ln w="28575" cap="flat">
                <a:solidFill>
                  <a:schemeClr val="tx1"/>
                </a:solidFill>
                <a:prstDash val="solid"/>
                <a:round/>
              </a:ln>
            </p:spPr>
            <p:txBody>
              <a:bodyPr rtlCol="0" anchor="ctr"/>
              <a:lstStyle/>
              <a:p>
                <a:endParaRPr lang="en-US" sz="1500" dirty="0"/>
              </a:p>
            </p:txBody>
          </p:sp>
          <p:sp>
            <p:nvSpPr>
              <p:cNvPr id="88" name="Freeform: Shape 87">
                <a:extLst>
                  <a:ext uri="{FF2B5EF4-FFF2-40B4-BE49-F238E27FC236}">
                    <a16:creationId xmlns:a16="http://schemas.microsoft.com/office/drawing/2014/main" id="{776EF498-4310-4B7B-B288-F45980EB0DE2}"/>
                  </a:ext>
                </a:extLst>
              </p:cNvPr>
              <p:cNvSpPr/>
              <p:nvPr/>
            </p:nvSpPr>
            <p:spPr>
              <a:xfrm>
                <a:off x="1895230" y="2117711"/>
                <a:ext cx="249748" cy="169471"/>
              </a:xfrm>
              <a:custGeom>
                <a:avLst/>
                <a:gdLst>
                  <a:gd name="connsiteX0" fmla="*/ 175083 w 180232"/>
                  <a:gd name="connsiteY0" fmla="*/ 119452 h 122300"/>
                  <a:gd name="connsiteX1" fmla="*/ 4828 w 180232"/>
                  <a:gd name="connsiteY1" fmla="*/ 120096 h 122300"/>
                  <a:gd name="connsiteX2" fmla="*/ 117795 w 180232"/>
                  <a:gd name="connsiteY2" fmla="*/ 4876 h 122300"/>
                  <a:gd name="connsiteX3" fmla="*/ 176693 w 180232"/>
                  <a:gd name="connsiteY3" fmla="*/ 23543 h 122300"/>
                </a:gdLst>
                <a:ahLst/>
                <a:cxnLst>
                  <a:cxn ang="0">
                    <a:pos x="connsiteX0" y="connsiteY0"/>
                  </a:cxn>
                  <a:cxn ang="0">
                    <a:pos x="connsiteX1" y="connsiteY1"/>
                  </a:cxn>
                  <a:cxn ang="0">
                    <a:pos x="connsiteX2" y="connsiteY2"/>
                  </a:cxn>
                  <a:cxn ang="0">
                    <a:pos x="connsiteX3" y="connsiteY3"/>
                  </a:cxn>
                </a:cxnLst>
                <a:rect l="l" t="t" r="r" b="b"/>
                <a:pathLst>
                  <a:path w="180232" h="122300">
                    <a:moveTo>
                      <a:pt x="175083" y="119452"/>
                    </a:moveTo>
                    <a:lnTo>
                      <a:pt x="4828" y="120096"/>
                    </a:lnTo>
                    <a:cubicBezTo>
                      <a:pt x="11908" y="3267"/>
                      <a:pt x="117795" y="4876"/>
                      <a:pt x="117795" y="4876"/>
                    </a:cubicBezTo>
                    <a:cubicBezTo>
                      <a:pt x="117795" y="4876"/>
                      <a:pt x="147727" y="2945"/>
                      <a:pt x="176693" y="23543"/>
                    </a:cubicBezTo>
                  </a:path>
                </a:pathLst>
              </a:custGeom>
              <a:ln w="28575" cap="flat">
                <a:solidFill>
                  <a:schemeClr val="tx1"/>
                </a:solidFill>
                <a:prstDash val="solid"/>
                <a:round/>
              </a:ln>
            </p:spPr>
            <p:txBody>
              <a:bodyPr rtlCol="0" anchor="ctr"/>
              <a:lstStyle/>
              <a:p>
                <a:endParaRPr lang="en-US" sz="1500" dirty="0"/>
              </a:p>
            </p:txBody>
          </p:sp>
        </p:grpSp>
      </p:grpSp>
      <p:grpSp>
        <p:nvGrpSpPr>
          <p:cNvPr id="58" name="Group 57">
            <a:extLst>
              <a:ext uri="{FF2B5EF4-FFF2-40B4-BE49-F238E27FC236}">
                <a16:creationId xmlns:a16="http://schemas.microsoft.com/office/drawing/2014/main" id="{7FBB9406-B7D3-6EF6-6699-DA2D3C072993}"/>
              </a:ext>
            </a:extLst>
          </p:cNvPr>
          <p:cNvGrpSpPr/>
          <p:nvPr/>
        </p:nvGrpSpPr>
        <p:grpSpPr>
          <a:xfrm>
            <a:off x="6697213" y="4189509"/>
            <a:ext cx="906446" cy="1178334"/>
            <a:chOff x="6697213" y="4189509"/>
            <a:chExt cx="906446" cy="1178334"/>
          </a:xfrm>
        </p:grpSpPr>
        <p:cxnSp>
          <p:nvCxnSpPr>
            <p:cNvPr id="77" name="Straight Arrow Connector 76">
              <a:extLst>
                <a:ext uri="{FF2B5EF4-FFF2-40B4-BE49-F238E27FC236}">
                  <a16:creationId xmlns:a16="http://schemas.microsoft.com/office/drawing/2014/main" id="{3BEA8867-F88D-46C0-BB65-9D57EE341935}"/>
                </a:ext>
              </a:extLst>
            </p:cNvPr>
            <p:cNvCxnSpPr>
              <a:cxnSpLocks/>
            </p:cNvCxnSpPr>
            <p:nvPr/>
          </p:nvCxnSpPr>
          <p:spPr>
            <a:xfrm>
              <a:off x="6698972" y="5367843"/>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FD3E44-0E75-49FD-9654-844338E32749}"/>
                </a:ext>
              </a:extLst>
            </p:cNvPr>
            <p:cNvCxnSpPr>
              <a:cxnSpLocks/>
            </p:cNvCxnSpPr>
            <p:nvPr/>
          </p:nvCxnSpPr>
          <p:spPr>
            <a:xfrm flipV="1">
              <a:off x="6697213" y="4189509"/>
              <a:ext cx="0" cy="1178334"/>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0A75F345-152D-4FD6-B3D9-9B916B5075D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68" b="92188" l="3613" r="95508">
                        <a14:foregroundMark x1="9766" y1="22656" x2="5664" y2="28809"/>
                        <a14:foregroundMark x1="5664" y1="28809" x2="12598" y2="31445"/>
                        <a14:foregroundMark x1="12598" y1="31445" x2="14551" y2="31445"/>
                        <a14:foregroundMark x1="87988" y1="29785" x2="79980" y2="27832"/>
                        <a14:foregroundMark x1="79980" y1="27832" x2="73926" y2="32910"/>
                        <a14:foregroundMark x1="73926" y1="32910" x2="74121" y2="39941"/>
                        <a14:foregroundMark x1="74121" y1="39941" x2="80762" y2="45801"/>
                        <a14:foregroundMark x1="80762" y1="45801" x2="87891" y2="44727"/>
                        <a14:foregroundMark x1="87891" y1="44727" x2="88672" y2="38086"/>
                        <a14:foregroundMark x1="87988" y1="29004" x2="95020" y2="34668"/>
                        <a14:foregroundMark x1="95020" y1="34668" x2="94629" y2="41797"/>
                        <a14:foregroundMark x1="94629" y1="41797" x2="94043" y2="42383"/>
                        <a14:foregroundMark x1="88770" y1="46289" x2="80859" y2="49023"/>
                        <a14:foregroundMark x1="80859" y1="49023" x2="74023" y2="46680"/>
                        <a14:foregroundMark x1="74023" y1="46680" x2="69629" y2="33398"/>
                        <a14:foregroundMark x1="69629" y1="33398" x2="69629" y2="33398"/>
                        <a14:foregroundMark x1="56934" y1="13379" x2="63086" y2="9766"/>
                        <a14:foregroundMark x1="63086" y1="9766" x2="63770" y2="9668"/>
                        <a14:foregroundMark x1="32422" y1="89063" x2="40332" y2="90527"/>
                        <a14:foregroundMark x1="40332" y1="90527" x2="78906" y2="89648"/>
                        <a14:foregroundMark x1="78906" y1="89648" x2="80078" y2="89746"/>
                        <a14:foregroundMark x1="13867" y1="92090" x2="21484" y2="91113"/>
                        <a14:foregroundMark x1="21484" y1="91113" x2="49219" y2="92090"/>
                        <a14:foregroundMark x1="85938" y1="92285" x2="49121" y2="91895"/>
                        <a14:foregroundMark x1="22266" y1="91699" x2="28613" y2="92188"/>
                        <a14:foregroundMark x1="5762" y1="91895" x2="12793" y2="91504"/>
                        <a14:foregroundMark x1="12793" y1="91504" x2="15820" y2="91602"/>
                        <a14:foregroundMark x1="22070" y1="92188" x2="19824" y2="92285"/>
                        <a14:foregroundMark x1="94141" y1="91504" x2="84668" y2="91602"/>
                        <a14:foregroundMark x1="95605" y1="91699" x2="94629" y2="91699"/>
                        <a14:foregroundMark x1="3613" y1="90918" x2="5566" y2="91797"/>
                      </a14:backgroundRemoval>
                    </a14:imgEffect>
                  </a14:imgLayer>
                </a14:imgProps>
              </a:ext>
              <a:ext uri="{28A0092B-C50C-407E-A947-70E740481C1C}">
                <a14:useLocalDpi xmlns:a14="http://schemas.microsoft.com/office/drawing/2010/main" val="0"/>
              </a:ext>
            </a:extLst>
          </a:blip>
          <a:stretch>
            <a:fillRect/>
          </a:stretch>
        </p:blipFill>
        <p:spPr>
          <a:xfrm>
            <a:off x="3740338" y="2439621"/>
            <a:ext cx="1439787" cy="1439787"/>
          </a:xfrm>
          <a:prstGeom prst="rect">
            <a:avLst/>
          </a:prstGeom>
        </p:spPr>
      </p:pic>
      <p:pic>
        <p:nvPicPr>
          <p:cNvPr id="8" name="Picture 7">
            <a:extLst>
              <a:ext uri="{FF2B5EF4-FFF2-40B4-BE49-F238E27FC236}">
                <a16:creationId xmlns:a16="http://schemas.microsoft.com/office/drawing/2014/main" id="{68496447-97B1-4816-BEC5-458AFF3A147A}"/>
              </a:ext>
            </a:extLst>
          </p:cNvPr>
          <p:cNvPicPr>
            <a:picLocks noChangeAspect="1"/>
          </p:cNvPicPr>
          <p:nvPr/>
        </p:nvPicPr>
        <p:blipFill rotWithShape="1">
          <a:blip r:embed="rId11">
            <a:extLst>
              <a:ext uri="{28A0092B-C50C-407E-A947-70E740481C1C}">
                <a14:useLocalDpi xmlns:a14="http://schemas.microsoft.com/office/drawing/2010/main" val="0"/>
              </a:ext>
            </a:extLst>
          </a:blip>
          <a:srcRect r="51698" b="49545"/>
          <a:stretch/>
        </p:blipFill>
        <p:spPr>
          <a:xfrm>
            <a:off x="901288" y="2160706"/>
            <a:ext cx="1526842" cy="1594903"/>
          </a:xfrm>
          <a:prstGeom prst="rect">
            <a:avLst/>
          </a:prstGeom>
        </p:spPr>
      </p:pic>
      <p:sp>
        <p:nvSpPr>
          <p:cNvPr id="44" name="Freeform: Shape 43">
            <a:extLst>
              <a:ext uri="{FF2B5EF4-FFF2-40B4-BE49-F238E27FC236}">
                <a16:creationId xmlns:a16="http://schemas.microsoft.com/office/drawing/2014/main" id="{DD78533A-E619-471F-AEB6-22800B56CB61}"/>
              </a:ext>
            </a:extLst>
          </p:cNvPr>
          <p:cNvSpPr/>
          <p:nvPr/>
        </p:nvSpPr>
        <p:spPr>
          <a:xfrm>
            <a:off x="2111047" y="2573205"/>
            <a:ext cx="455315" cy="423549"/>
          </a:xfrm>
          <a:custGeom>
            <a:avLst/>
            <a:gdLst>
              <a:gd name="connsiteX0" fmla="*/ 430734 w 455315"/>
              <a:gd name="connsiteY0" fmla="*/ 8769 h 423549"/>
              <a:gd name="connsiteX1" fmla="*/ 30797 w 455315"/>
              <a:gd name="connsiteY1" fmla="*/ 8769 h 423549"/>
              <a:gd name="connsiteX2" fmla="*/ 8773 w 455315"/>
              <a:gd name="connsiteY2" fmla="*/ 31111 h 423549"/>
              <a:gd name="connsiteX3" fmla="*/ 8773 w 455315"/>
              <a:gd name="connsiteY3" fmla="*/ 303771 h 423549"/>
              <a:gd name="connsiteX4" fmla="*/ 30580 w 455315"/>
              <a:gd name="connsiteY4" fmla="*/ 326427 h 423549"/>
              <a:gd name="connsiteX5" fmla="*/ 30797 w 455315"/>
              <a:gd name="connsiteY5" fmla="*/ 326431 h 423549"/>
              <a:gd name="connsiteX6" fmla="*/ 94330 w 455315"/>
              <a:gd name="connsiteY6" fmla="*/ 326431 h 423549"/>
              <a:gd name="connsiteX7" fmla="*/ 94330 w 455315"/>
              <a:gd name="connsiteY7" fmla="*/ 415800 h 423549"/>
              <a:gd name="connsiteX8" fmla="*/ 182110 w 455315"/>
              <a:gd name="connsiteY8" fmla="*/ 326431 h 423549"/>
              <a:gd name="connsiteX9" fmla="*/ 430734 w 455315"/>
              <a:gd name="connsiteY9" fmla="*/ 326431 h 423549"/>
              <a:gd name="connsiteX10" fmla="*/ 452864 w 455315"/>
              <a:gd name="connsiteY10" fmla="*/ 304088 h 423549"/>
              <a:gd name="connsiteX11" fmla="*/ 452864 w 455315"/>
              <a:gd name="connsiteY11" fmla="*/ 31111 h 423549"/>
              <a:gd name="connsiteX12" fmla="*/ 430734 w 455315"/>
              <a:gd name="connsiteY12" fmla="*/ 8769 h 423549"/>
              <a:gd name="connsiteX13" fmla="*/ 228913 w 455315"/>
              <a:gd name="connsiteY13" fmla="*/ 286723 h 423549"/>
              <a:gd name="connsiteX14" fmla="*/ 205408 w 455315"/>
              <a:gd name="connsiteY14" fmla="*/ 263214 h 423549"/>
              <a:gd name="connsiteX15" fmla="*/ 228917 w 455315"/>
              <a:gd name="connsiteY15" fmla="*/ 239709 h 423549"/>
              <a:gd name="connsiteX16" fmla="*/ 252420 w 455315"/>
              <a:gd name="connsiteY16" fmla="*/ 262898 h 423549"/>
              <a:gd name="connsiteX17" fmla="*/ 229446 w 455315"/>
              <a:gd name="connsiteY17" fmla="*/ 286720 h 423549"/>
              <a:gd name="connsiteX18" fmla="*/ 228913 w 455315"/>
              <a:gd name="connsiteY18" fmla="*/ 286723 h 423549"/>
              <a:gd name="connsiteX19" fmla="*/ 244054 w 455315"/>
              <a:gd name="connsiteY19" fmla="*/ 189836 h 423549"/>
              <a:gd name="connsiteX20" fmla="*/ 244054 w 455315"/>
              <a:gd name="connsiteY20" fmla="*/ 223191 h 423549"/>
              <a:gd name="connsiteX21" fmla="*/ 213877 w 455315"/>
              <a:gd name="connsiteY21" fmla="*/ 223191 h 423549"/>
              <a:gd name="connsiteX22" fmla="*/ 213877 w 455315"/>
              <a:gd name="connsiteY22" fmla="*/ 160823 h 423549"/>
              <a:gd name="connsiteX23" fmla="*/ 228913 w 455315"/>
              <a:gd name="connsiteY23" fmla="*/ 160823 h 423549"/>
              <a:gd name="connsiteX24" fmla="*/ 272115 w 455315"/>
              <a:gd name="connsiteY24" fmla="*/ 121856 h 423549"/>
              <a:gd name="connsiteX25" fmla="*/ 230516 w 455315"/>
              <a:gd name="connsiteY25" fmla="*/ 78758 h 423549"/>
              <a:gd name="connsiteX26" fmla="*/ 228913 w 455315"/>
              <a:gd name="connsiteY26" fmla="*/ 78760 h 423549"/>
              <a:gd name="connsiteX27" fmla="*/ 185816 w 455315"/>
              <a:gd name="connsiteY27" fmla="*/ 114528 h 423549"/>
              <a:gd name="connsiteX28" fmla="*/ 185816 w 455315"/>
              <a:gd name="connsiteY28" fmla="*/ 121856 h 423549"/>
              <a:gd name="connsiteX29" fmla="*/ 185816 w 455315"/>
              <a:gd name="connsiteY29" fmla="*/ 124504 h 423549"/>
              <a:gd name="connsiteX30" fmla="*/ 155639 w 455315"/>
              <a:gd name="connsiteY30" fmla="*/ 124504 h 423549"/>
              <a:gd name="connsiteX31" fmla="*/ 155639 w 455315"/>
              <a:gd name="connsiteY31" fmla="*/ 121856 h 423549"/>
              <a:gd name="connsiteX32" fmla="*/ 220730 w 455315"/>
              <a:gd name="connsiteY32" fmla="*/ 48483 h 423549"/>
              <a:gd name="connsiteX33" fmla="*/ 228913 w 455315"/>
              <a:gd name="connsiteY33" fmla="*/ 48477 h 423549"/>
              <a:gd name="connsiteX34" fmla="*/ 302293 w 455315"/>
              <a:gd name="connsiteY34" fmla="*/ 120153 h 423549"/>
              <a:gd name="connsiteX35" fmla="*/ 302293 w 455315"/>
              <a:gd name="connsiteY35" fmla="*/ 121856 h 423549"/>
              <a:gd name="connsiteX36" fmla="*/ 244054 w 455315"/>
              <a:gd name="connsiteY36" fmla="*/ 189836 h 42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5315" h="423549">
                <a:moveTo>
                  <a:pt x="430734" y="8769"/>
                </a:moveTo>
                <a:lnTo>
                  <a:pt x="30797" y="8769"/>
                </a:lnTo>
                <a:cubicBezTo>
                  <a:pt x="18558" y="8885"/>
                  <a:pt x="8714" y="18871"/>
                  <a:pt x="8773" y="31111"/>
                </a:cubicBezTo>
                <a:lnTo>
                  <a:pt x="8773" y="303771"/>
                </a:lnTo>
                <a:cubicBezTo>
                  <a:pt x="8539" y="316049"/>
                  <a:pt x="18302" y="326193"/>
                  <a:pt x="30580" y="326427"/>
                </a:cubicBezTo>
                <a:cubicBezTo>
                  <a:pt x="30652" y="326429"/>
                  <a:pt x="30725" y="326430"/>
                  <a:pt x="30797" y="326431"/>
                </a:cubicBezTo>
                <a:lnTo>
                  <a:pt x="94330" y="326431"/>
                </a:lnTo>
                <a:lnTo>
                  <a:pt x="94330" y="415800"/>
                </a:lnTo>
                <a:lnTo>
                  <a:pt x="182110" y="326431"/>
                </a:lnTo>
                <a:lnTo>
                  <a:pt x="430734" y="326431"/>
                </a:lnTo>
                <a:cubicBezTo>
                  <a:pt x="442990" y="326314"/>
                  <a:pt x="452864" y="316346"/>
                  <a:pt x="452864" y="304088"/>
                </a:cubicBezTo>
                <a:lnTo>
                  <a:pt x="452864" y="31111"/>
                </a:lnTo>
                <a:cubicBezTo>
                  <a:pt x="452865" y="18854"/>
                  <a:pt x="442990" y="8885"/>
                  <a:pt x="430734" y="8769"/>
                </a:cubicBezTo>
                <a:close/>
                <a:moveTo>
                  <a:pt x="228913" y="286723"/>
                </a:moveTo>
                <a:cubicBezTo>
                  <a:pt x="215930" y="286722"/>
                  <a:pt x="205407" y="276197"/>
                  <a:pt x="205408" y="263214"/>
                </a:cubicBezTo>
                <a:cubicBezTo>
                  <a:pt x="205409" y="250231"/>
                  <a:pt x="215934" y="239708"/>
                  <a:pt x="228917" y="239709"/>
                </a:cubicBezTo>
                <a:cubicBezTo>
                  <a:pt x="241775" y="239710"/>
                  <a:pt x="252246" y="250041"/>
                  <a:pt x="252420" y="262898"/>
                </a:cubicBezTo>
                <a:cubicBezTo>
                  <a:pt x="252654" y="275820"/>
                  <a:pt x="242368" y="286486"/>
                  <a:pt x="229446" y="286720"/>
                </a:cubicBezTo>
                <a:cubicBezTo>
                  <a:pt x="229268" y="286723"/>
                  <a:pt x="229090" y="286724"/>
                  <a:pt x="228913" y="286723"/>
                </a:cubicBezTo>
                <a:close/>
                <a:moveTo>
                  <a:pt x="244054" y="189836"/>
                </a:moveTo>
                <a:lnTo>
                  <a:pt x="244054" y="223191"/>
                </a:lnTo>
                <a:lnTo>
                  <a:pt x="213877" y="223191"/>
                </a:lnTo>
                <a:lnTo>
                  <a:pt x="213877" y="160823"/>
                </a:lnTo>
                <a:lnTo>
                  <a:pt x="228913" y="160823"/>
                </a:lnTo>
                <a:cubicBezTo>
                  <a:pt x="255173" y="160823"/>
                  <a:pt x="272115" y="145469"/>
                  <a:pt x="272115" y="121856"/>
                </a:cubicBezTo>
                <a:cubicBezTo>
                  <a:pt x="272529" y="98468"/>
                  <a:pt x="253904" y="79172"/>
                  <a:pt x="230516" y="78758"/>
                </a:cubicBezTo>
                <a:cubicBezTo>
                  <a:pt x="229982" y="78749"/>
                  <a:pt x="229447" y="78750"/>
                  <a:pt x="228913" y="78760"/>
                </a:cubicBezTo>
                <a:cubicBezTo>
                  <a:pt x="207135" y="76737"/>
                  <a:pt x="187840" y="92750"/>
                  <a:pt x="185816" y="114528"/>
                </a:cubicBezTo>
                <a:cubicBezTo>
                  <a:pt x="185590" y="116965"/>
                  <a:pt x="185590" y="119419"/>
                  <a:pt x="185816" y="121856"/>
                </a:cubicBezTo>
                <a:lnTo>
                  <a:pt x="185816" y="124504"/>
                </a:lnTo>
                <a:lnTo>
                  <a:pt x="155639" y="124504"/>
                </a:lnTo>
                <a:lnTo>
                  <a:pt x="155639" y="121856"/>
                </a:lnTo>
                <a:cubicBezTo>
                  <a:pt x="153351" y="83621"/>
                  <a:pt x="182494" y="50770"/>
                  <a:pt x="220730" y="48483"/>
                </a:cubicBezTo>
                <a:cubicBezTo>
                  <a:pt x="223455" y="48320"/>
                  <a:pt x="226187" y="48318"/>
                  <a:pt x="228913" y="48477"/>
                </a:cubicBezTo>
                <a:cubicBezTo>
                  <a:pt x="268969" y="48006"/>
                  <a:pt x="301822" y="80097"/>
                  <a:pt x="302293" y="120153"/>
                </a:cubicBezTo>
                <a:cubicBezTo>
                  <a:pt x="302299" y="120720"/>
                  <a:pt x="302299" y="121289"/>
                  <a:pt x="302293" y="121856"/>
                </a:cubicBezTo>
                <a:cubicBezTo>
                  <a:pt x="303321" y="156146"/>
                  <a:pt x="278096" y="185591"/>
                  <a:pt x="244054" y="189836"/>
                </a:cubicBezTo>
                <a:close/>
              </a:path>
            </a:pathLst>
          </a:custGeom>
          <a:solidFill>
            <a:srgbClr val="FFFFFF"/>
          </a:solidFill>
          <a:ln w="10517" cap="flat">
            <a:noFill/>
            <a:prstDash val="solid"/>
            <a:miter/>
          </a:ln>
        </p:spPr>
        <p:txBody>
          <a:bodyPr rtlCol="0" anchor="ctr"/>
          <a:lstStyle/>
          <a:p>
            <a:endParaRPr lang="en-US" sz="1500"/>
          </a:p>
        </p:txBody>
      </p:sp>
      <p:pic>
        <p:nvPicPr>
          <p:cNvPr id="2054" name="Picture 6" descr="Cloud Computing Virtual Private Cloud Cloud Storage Clip Art, PNG,  512x512px, Cloud Computing, Business, Cloud Storage,">
            <a:extLst>
              <a:ext uri="{FF2B5EF4-FFF2-40B4-BE49-F238E27FC236}">
                <a16:creationId xmlns:a16="http://schemas.microsoft.com/office/drawing/2014/main" id="{9221DE3D-85CB-470E-BFD5-0D3ABF362E58}"/>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55594" y="2810714"/>
            <a:ext cx="550047" cy="34344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0FA25DA7-8672-EEAA-0D0E-2C165E853716}"/>
              </a:ext>
            </a:extLst>
          </p:cNvPr>
          <p:cNvGrpSpPr/>
          <p:nvPr/>
        </p:nvGrpSpPr>
        <p:grpSpPr>
          <a:xfrm>
            <a:off x="7489683" y="3862113"/>
            <a:ext cx="3234706" cy="669899"/>
            <a:chOff x="7489683" y="3862113"/>
            <a:chExt cx="3234706" cy="669899"/>
          </a:xfrm>
        </p:grpSpPr>
        <p:grpSp>
          <p:nvGrpSpPr>
            <p:cNvPr id="24" name="Group 23">
              <a:extLst>
                <a:ext uri="{FF2B5EF4-FFF2-40B4-BE49-F238E27FC236}">
                  <a16:creationId xmlns:a16="http://schemas.microsoft.com/office/drawing/2014/main" id="{FAAD4C47-4552-F1CE-7797-6F97959DB7EF}"/>
                </a:ext>
              </a:extLst>
            </p:cNvPr>
            <p:cNvGrpSpPr/>
            <p:nvPr/>
          </p:nvGrpSpPr>
          <p:grpSpPr>
            <a:xfrm>
              <a:off x="7489683" y="3862113"/>
              <a:ext cx="3234706" cy="669899"/>
              <a:chOff x="7489683" y="3862113"/>
              <a:chExt cx="3234706" cy="669899"/>
            </a:xfrm>
          </p:grpSpPr>
          <p:sp>
            <p:nvSpPr>
              <p:cNvPr id="17" name="Rectangle 16">
                <a:extLst>
                  <a:ext uri="{FF2B5EF4-FFF2-40B4-BE49-F238E27FC236}">
                    <a16:creationId xmlns:a16="http://schemas.microsoft.com/office/drawing/2014/main" id="{E94EC9BE-428E-4160-9C80-E8AC64CA1877}"/>
                  </a:ext>
                </a:extLst>
              </p:cNvPr>
              <p:cNvSpPr/>
              <p:nvPr/>
            </p:nvSpPr>
            <p:spPr>
              <a:xfrm>
                <a:off x="8550097" y="3862113"/>
                <a:ext cx="2174292" cy="584775"/>
              </a:xfrm>
              <a:prstGeom prst="rect">
                <a:avLst/>
              </a:prstGeom>
              <a:noFill/>
            </p:spPr>
            <p:txBody>
              <a:bodyPr wrap="square" lIns="0" rIns="0" rtlCol="0">
                <a:spAutoFit/>
              </a:bodyPr>
              <a:lstStyle/>
              <a:p>
                <a:r>
                  <a:rPr lang="en-US" sz="1600" b="1" dirty="0"/>
                  <a:t>Connect with Specialist teams</a:t>
                </a:r>
              </a:p>
            </p:txBody>
          </p:sp>
          <p:pic>
            <p:nvPicPr>
              <p:cNvPr id="90" name="Graphic 89" descr="User">
                <a:extLst>
                  <a:ext uri="{FF2B5EF4-FFF2-40B4-BE49-F238E27FC236}">
                    <a16:creationId xmlns:a16="http://schemas.microsoft.com/office/drawing/2014/main" id="{B263C1C0-53A0-4823-AE85-1BBFBAFAF7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9683" y="3890422"/>
                <a:ext cx="641590" cy="641590"/>
              </a:xfrm>
              <a:prstGeom prst="rect">
                <a:avLst/>
              </a:prstGeom>
            </p:spPr>
          </p:pic>
        </p:grpSp>
        <p:sp>
          <p:nvSpPr>
            <p:cNvPr id="91" name="Speech Bubble: Rectangle 90">
              <a:extLst>
                <a:ext uri="{FF2B5EF4-FFF2-40B4-BE49-F238E27FC236}">
                  <a16:creationId xmlns:a16="http://schemas.microsoft.com/office/drawing/2014/main" id="{FC48FFF3-D3D9-47E3-95BA-2AC8359CCDB0}"/>
                </a:ext>
              </a:extLst>
            </p:cNvPr>
            <p:cNvSpPr/>
            <p:nvPr/>
          </p:nvSpPr>
          <p:spPr>
            <a:xfrm>
              <a:off x="7960659" y="3894169"/>
              <a:ext cx="322403" cy="219776"/>
            </a:xfrm>
            <a:prstGeom prst="wedgeRectCallout">
              <a:avLst/>
            </a:prstGeom>
            <a:noFill/>
            <a:ln>
              <a:solidFill>
                <a:srgbClr val="01A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err="1">
                <a:solidFill>
                  <a:schemeClr val="tx1"/>
                </a:solidFill>
              </a:endParaRPr>
            </a:p>
          </p:txBody>
        </p:sp>
      </p:grpSp>
      <p:grpSp>
        <p:nvGrpSpPr>
          <p:cNvPr id="18" name="Group 17">
            <a:extLst>
              <a:ext uri="{FF2B5EF4-FFF2-40B4-BE49-F238E27FC236}">
                <a16:creationId xmlns:a16="http://schemas.microsoft.com/office/drawing/2014/main" id="{CFD857A3-BD64-F0DE-D850-AE6436D79C2A}"/>
              </a:ext>
            </a:extLst>
          </p:cNvPr>
          <p:cNvGrpSpPr/>
          <p:nvPr/>
        </p:nvGrpSpPr>
        <p:grpSpPr>
          <a:xfrm>
            <a:off x="6697786" y="3001453"/>
            <a:ext cx="912136" cy="1188056"/>
            <a:chOff x="6697786" y="3001453"/>
            <a:chExt cx="912136" cy="1188056"/>
          </a:xfrm>
        </p:grpSpPr>
        <p:cxnSp>
          <p:nvCxnSpPr>
            <p:cNvPr id="30" name="Straight Arrow Connector 29">
              <a:extLst>
                <a:ext uri="{FF2B5EF4-FFF2-40B4-BE49-F238E27FC236}">
                  <a16:creationId xmlns:a16="http://schemas.microsoft.com/office/drawing/2014/main" id="{34E5797B-CA7F-4757-8232-4D3FC2597220}"/>
                </a:ext>
              </a:extLst>
            </p:cNvPr>
            <p:cNvCxnSpPr>
              <a:cxnSpLocks/>
            </p:cNvCxnSpPr>
            <p:nvPr/>
          </p:nvCxnSpPr>
          <p:spPr>
            <a:xfrm>
              <a:off x="6705235" y="4189509"/>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876A2A-8736-CB07-C626-5C347D984E79}"/>
                </a:ext>
              </a:extLst>
            </p:cNvPr>
            <p:cNvCxnSpPr>
              <a:cxnSpLocks/>
            </p:cNvCxnSpPr>
            <p:nvPr/>
          </p:nvCxnSpPr>
          <p:spPr>
            <a:xfrm flipV="1">
              <a:off x="6697786" y="3001453"/>
              <a:ext cx="0" cy="1188055"/>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028" name="Picture 4" descr="🇨🇭 Flag: Switzerland on Icons8 14.0">
            <a:extLst>
              <a:ext uri="{FF2B5EF4-FFF2-40B4-BE49-F238E27FC236}">
                <a16:creationId xmlns:a16="http://schemas.microsoft.com/office/drawing/2014/main" id="{059C7BE7-0B35-49BC-A84F-6D468A6E77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2006507" y="4446888"/>
            <a:ext cx="331787" cy="33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021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right)">
                                      <p:cBhvr>
                                        <p:cTn id="54" dur="500"/>
                                        <p:tgtEl>
                                          <p:spTgt spid="32"/>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right)">
                                      <p:cBhvr>
                                        <p:cTn id="63" dur="500"/>
                                        <p:tgtEl>
                                          <p:spTgt spid="26"/>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1"/>
      <p:bldP spid="95" grpId="0"/>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21D3DB7-523A-4072-B4D7-A00F8F6AD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74" y="2840061"/>
            <a:ext cx="755042" cy="755042"/>
          </a:xfrm>
          <a:prstGeom prst="rect">
            <a:avLst/>
          </a:prstGeom>
        </p:spPr>
      </p:pic>
      <p:sp>
        <p:nvSpPr>
          <p:cNvPr id="51" name="Title 1">
            <a:extLst>
              <a:ext uri="{FF2B5EF4-FFF2-40B4-BE49-F238E27FC236}">
                <a16:creationId xmlns:a16="http://schemas.microsoft.com/office/drawing/2014/main" id="{A073840F-1449-414E-B858-3151F8AA86BD}"/>
              </a:ext>
            </a:extLst>
          </p:cNvPr>
          <p:cNvSpPr>
            <a:spLocks noGrp="1"/>
          </p:cNvSpPr>
          <p:nvPr>
            <p:ph type="title"/>
          </p:nvPr>
        </p:nvSpPr>
        <p:spPr>
          <a:xfrm>
            <a:off x="304800" y="304800"/>
            <a:ext cx="11582400" cy="638175"/>
          </a:xfrm>
        </p:spPr>
        <p:txBody>
          <a:bodyPr/>
          <a:lstStyle/>
          <a:p>
            <a:r>
              <a:rPr lang="en-US" sz="3600" dirty="0"/>
              <a:t>3 Key Takeaways</a:t>
            </a:r>
          </a:p>
        </p:txBody>
      </p:sp>
      <p:sp>
        <p:nvSpPr>
          <p:cNvPr id="3" name="!!Title 1">
            <a:extLst>
              <a:ext uri="{FF2B5EF4-FFF2-40B4-BE49-F238E27FC236}">
                <a16:creationId xmlns:a16="http://schemas.microsoft.com/office/drawing/2014/main" id="{CD8F6A0F-0E92-2619-1202-38B1C4A6C0B4}"/>
              </a:ext>
            </a:extLst>
          </p:cNvPr>
          <p:cNvSpPr txBox="1">
            <a:spLocks/>
          </p:cNvSpPr>
          <p:nvPr/>
        </p:nvSpPr>
        <p:spPr>
          <a:xfrm>
            <a:off x="1662196" y="1446265"/>
            <a:ext cx="9216012" cy="757130"/>
          </a:xfrm>
          <a:prstGeom prst="rect">
            <a:avLst/>
          </a:prstGeom>
        </p:spPr>
        <p:txBody>
          <a:bodyPr vert="horz" lIns="0" tIns="45720" rIns="0" bIns="45720" rtlCol="0" anchor="t">
            <a:noAutofit/>
          </a:bodyPr>
          <a:lstStyle>
            <a:defPPr>
              <a:defRPr lang="en-US"/>
            </a:defPPr>
            <a:lvl1pPr>
              <a:lnSpc>
                <a:spcPct val="90000"/>
              </a:lnSpc>
              <a:spcBef>
                <a:spcPct val="0"/>
              </a:spcBef>
              <a:buNone/>
              <a:defRPr sz="2400" b="1" spc="-100" baseline="0">
                <a:gradFill flip="none" rotWithShape="1">
                  <a:gsLst>
                    <a:gs pos="0">
                      <a:srgbClr val="38EF7D"/>
                    </a:gs>
                    <a:gs pos="96000">
                      <a:schemeClr val="accent1"/>
                    </a:gs>
                  </a:gsLst>
                  <a:lin ang="0" scaled="1"/>
                  <a:tileRect/>
                </a:gradFill>
                <a:latin typeface="Amazon Ember Display Heavy"/>
                <a:ea typeface="+mj-ea"/>
                <a:cs typeface="+mj-cs"/>
              </a:defRPr>
            </a:lvl1pPr>
          </a:lstStyle>
          <a:p>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Evaluate different models </a:t>
            </a:r>
            <a:r>
              <a:rPr lang="en-US"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on cost, speed, and efficiency using Amazon Bedrock’s single-API access.</a:t>
            </a:r>
          </a:p>
        </p:txBody>
      </p:sp>
      <p:sp>
        <p:nvSpPr>
          <p:cNvPr id="35" name="TextBox 34">
            <a:extLst>
              <a:ext uri="{FF2B5EF4-FFF2-40B4-BE49-F238E27FC236}">
                <a16:creationId xmlns:a16="http://schemas.microsoft.com/office/drawing/2014/main" id="{0E9DC19E-FA71-32C6-21C1-4CDF45961F52}"/>
              </a:ext>
            </a:extLst>
          </p:cNvPr>
          <p:cNvSpPr txBox="1"/>
          <p:nvPr/>
        </p:nvSpPr>
        <p:spPr>
          <a:xfrm>
            <a:off x="1660271" y="2848360"/>
            <a:ext cx="9216012" cy="757130"/>
          </a:xfrm>
          <a:prstGeom prst="rect">
            <a:avLst/>
          </a:prstGeom>
        </p:spPr>
        <p:txBody>
          <a:bodyPr vert="horz" lIns="0" tIns="45720" rIns="0" bIns="45720" rtlCol="0" anchor="t">
            <a:noAutofit/>
          </a:bodyPr>
          <a:lstStyle>
            <a:defPPr>
              <a:defRPr lang="en-US"/>
            </a:defPPr>
            <a:lvl1pPr>
              <a:lnSpc>
                <a:spcPct val="90000"/>
              </a:lnSpc>
              <a:spcBef>
                <a:spcPct val="0"/>
              </a:spcBef>
              <a:buNone/>
              <a:defRPr sz="2400" b="0" spc="-100" baseline="0">
                <a:gradFill flip="none" rotWithShape="1">
                  <a:gsLst>
                    <a:gs pos="0">
                      <a:srgbClr val="38EF7D"/>
                    </a:gs>
                    <a:gs pos="96000">
                      <a:schemeClr val="accent1"/>
                    </a:gs>
                  </a:gsLst>
                  <a:lin ang="0" scaled="1"/>
                  <a:tileRect/>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b="1" dirty="0">
                <a:latin typeface="Amazon Ember Display" panose="020F0603020204020204" pitchFamily="34" charset="0"/>
                <a:ea typeface="Amazon Ember Display" panose="020F0603020204020204" pitchFamily="34" charset="0"/>
                <a:cs typeface="Amazon Ember Display" panose="020F0603020204020204" pitchFamily="34" charset="0"/>
              </a:rPr>
              <a:t>Customize your model </a:t>
            </a:r>
            <a:r>
              <a:rPr lang="en-US"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with one or a combination of prompt engineering, RAG, fine-tuning or continued-pretraining.</a:t>
            </a:r>
          </a:p>
        </p:txBody>
      </p:sp>
      <p:sp>
        <p:nvSpPr>
          <p:cNvPr id="38" name="TextBox 37">
            <a:extLst>
              <a:ext uri="{FF2B5EF4-FFF2-40B4-BE49-F238E27FC236}">
                <a16:creationId xmlns:a16="http://schemas.microsoft.com/office/drawing/2014/main" id="{8EFE93F8-B1D9-172D-9EEA-1C19FCB969ED}"/>
              </a:ext>
            </a:extLst>
          </p:cNvPr>
          <p:cNvSpPr txBox="1"/>
          <p:nvPr/>
        </p:nvSpPr>
        <p:spPr>
          <a:xfrm>
            <a:off x="1660271" y="4250455"/>
            <a:ext cx="9216012" cy="757130"/>
          </a:xfrm>
          <a:prstGeom prst="rect">
            <a:avLst/>
          </a:prstGeom>
        </p:spPr>
        <p:txBody>
          <a:bodyPr vert="horz" lIns="0" tIns="45720" rIns="0" bIns="45720" rtlCol="0" anchor="t">
            <a:noAutofit/>
          </a:bodyPr>
          <a:lstStyle>
            <a:defPPr>
              <a:defRPr lang="en-US"/>
            </a:defPPr>
            <a:lvl1pPr>
              <a:lnSpc>
                <a:spcPct val="90000"/>
              </a:lnSpc>
              <a:spcBef>
                <a:spcPct val="0"/>
              </a:spcBef>
              <a:buNone/>
              <a:defRPr sz="2400" b="0" spc="-100" baseline="0">
                <a:gradFill flip="none" rotWithShape="1">
                  <a:gsLst>
                    <a:gs pos="0">
                      <a:srgbClr val="38EF7D"/>
                    </a:gs>
                    <a:gs pos="96000">
                      <a:schemeClr val="accent1"/>
                    </a:gs>
                  </a:gsLst>
                  <a:lin ang="0" scaled="1"/>
                  <a:tileRect/>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Give hands to your model </a:t>
            </a:r>
            <a:r>
              <a:rPr lang="en-US" dirty="0">
                <a:solidFill>
                  <a:schemeClr val="tx1"/>
                </a:solidFill>
              </a:rPr>
              <a:t>with agents so they are able to perform actions through API schemas, descriptions and lambda functions.</a:t>
            </a:r>
          </a:p>
        </p:txBody>
      </p:sp>
      <p:pic>
        <p:nvPicPr>
          <p:cNvPr id="44" name="Picture 43">
            <a:extLst>
              <a:ext uri="{FF2B5EF4-FFF2-40B4-BE49-F238E27FC236}">
                <a16:creationId xmlns:a16="http://schemas.microsoft.com/office/drawing/2014/main" id="{CAEE2585-EF07-5568-4103-D3509671ED94}"/>
              </a:ext>
            </a:extLst>
          </p:cNvPr>
          <p:cNvPicPr>
            <a:picLocks noChangeAspect="1"/>
          </p:cNvPicPr>
          <p:nvPr/>
        </p:nvPicPr>
        <p:blipFill rotWithShape="1">
          <a:blip r:embed="rId4">
            <a:extLst>
              <a:ext uri="{28A0092B-C50C-407E-A947-70E740481C1C}">
                <a14:useLocalDpi xmlns:a14="http://schemas.microsoft.com/office/drawing/2010/main" val="0"/>
              </a:ext>
            </a:extLst>
          </a:blip>
          <a:srcRect l="29845" t="968" r="34948" b="57154"/>
          <a:stretch/>
        </p:blipFill>
        <p:spPr>
          <a:xfrm>
            <a:off x="664366" y="1446265"/>
            <a:ext cx="795492" cy="709658"/>
          </a:xfrm>
          <a:prstGeom prst="rect">
            <a:avLst/>
          </a:prstGeom>
        </p:spPr>
      </p:pic>
      <p:pic>
        <p:nvPicPr>
          <p:cNvPr id="2" name="Picture 8" descr="Hand Icon PNGs for Free Download">
            <a:extLst>
              <a:ext uri="{FF2B5EF4-FFF2-40B4-BE49-F238E27FC236}">
                <a16:creationId xmlns:a16="http://schemas.microsoft.com/office/drawing/2014/main" id="{82D77D03-0170-D1D5-703F-600A083EA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16" y="4313955"/>
            <a:ext cx="485957" cy="66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3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0.0168 0.03542 " pathEditMode="relative" rAng="0" ptsTypes="AA">
                                      <p:cBhvr>
                                        <p:cTn id="9" dur="500" fill="hold"/>
                                        <p:tgtEl>
                                          <p:spTgt spid="3"/>
                                        </p:tgtEl>
                                        <p:attrNameLst>
                                          <p:attrName>ppt_x</p:attrName>
                                          <p:attrName>ppt_y</p:attrName>
                                        </p:attrNameLst>
                                      </p:cBhvr>
                                      <p:rCtr x="13" y="1782"/>
                                    </p:animMotion>
                                  </p:childTnLst>
                                </p:cTn>
                              </p:par>
                              <p:par>
                                <p:cTn id="10" presetID="10"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50"/>
                                        <p:tgtEl>
                                          <p:spTgt spid="44"/>
                                        </p:tgtEl>
                                      </p:cBhvr>
                                    </p:animEffect>
                                  </p:childTnLst>
                                </p:cTn>
                              </p:par>
                              <p:par>
                                <p:cTn id="13" presetID="42" presetClass="path" presetSubtype="0" decel="100000" fill="hold" nodeType="withEffect">
                                  <p:stCondLst>
                                    <p:cond delay="0"/>
                                  </p:stCondLst>
                                  <p:childTnLst>
                                    <p:animMotion origin="layout" path="M -0.00521 0.00139 L -0.00521 0.0331 " pathEditMode="relative" rAng="0" ptsTypes="AA">
                                      <p:cBhvr>
                                        <p:cTn id="14" dur="500" fill="hold"/>
                                        <p:tgtEl>
                                          <p:spTgt spid="44"/>
                                        </p:tgtEl>
                                        <p:attrNameLst>
                                          <p:attrName>ppt_x</p:attrName>
                                          <p:attrName>ppt_y</p:attrName>
                                        </p:attrNameLst>
                                      </p:cBhvr>
                                      <p:rCtr x="0" y="1574"/>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42" presetClass="path" presetSubtype="0" decel="100000" fill="hold" grpId="1" nodeType="withEffect">
                                  <p:stCondLst>
                                    <p:cond delay="0"/>
                                  </p:stCondLst>
                                  <p:childTnLst>
                                    <p:animMotion origin="layout" path="M -0.01718 -0.00023 L -0.01679 0.03542 " pathEditMode="relative" rAng="0" ptsTypes="AA">
                                      <p:cBhvr>
                                        <p:cTn id="21" dur="500" fill="hold"/>
                                        <p:tgtEl>
                                          <p:spTgt spid="35"/>
                                        </p:tgtEl>
                                        <p:attrNameLst>
                                          <p:attrName>ppt_x</p:attrName>
                                          <p:attrName>ppt_y</p:attrName>
                                        </p:attrNameLst>
                                      </p:cBhvr>
                                      <p:rCtr x="13" y="1782"/>
                                    </p:animMotion>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50"/>
                                        <p:tgtEl>
                                          <p:spTgt spid="43"/>
                                        </p:tgtEl>
                                      </p:cBhvr>
                                    </p:animEffect>
                                  </p:childTnLst>
                                </p:cTn>
                              </p:par>
                              <p:par>
                                <p:cTn id="25" presetID="42" presetClass="path" presetSubtype="0" decel="100000" fill="hold" nodeType="withEffect">
                                  <p:stCondLst>
                                    <p:cond delay="0"/>
                                  </p:stCondLst>
                                  <p:childTnLst>
                                    <p:animMotion origin="layout" path="M -0.00521 0.00139 L -0.00521 0.0331 " pathEditMode="relative" rAng="0" ptsTypes="AA">
                                      <p:cBhvr>
                                        <p:cTn id="26" dur="500" fill="hold"/>
                                        <p:tgtEl>
                                          <p:spTgt spid="43"/>
                                        </p:tgtEl>
                                        <p:attrNameLst>
                                          <p:attrName>ppt_x</p:attrName>
                                          <p:attrName>ppt_y</p:attrName>
                                        </p:attrNameLst>
                                      </p:cBhvr>
                                      <p:rCtr x="0" y="1574"/>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42" presetClass="path" presetSubtype="0" decel="100000" fill="hold" grpId="1" nodeType="withEffect">
                                  <p:stCondLst>
                                    <p:cond delay="0"/>
                                  </p:stCondLst>
                                  <p:childTnLst>
                                    <p:animMotion origin="layout" path="M -0.01718 -0.00023 L -0.01679 0.03542 " pathEditMode="relative" rAng="0" ptsTypes="AA">
                                      <p:cBhvr>
                                        <p:cTn id="33" dur="500" fill="hold"/>
                                        <p:tgtEl>
                                          <p:spTgt spid="38"/>
                                        </p:tgtEl>
                                        <p:attrNameLst>
                                          <p:attrName>ppt_x</p:attrName>
                                          <p:attrName>ppt_y</p:attrName>
                                        </p:attrNameLst>
                                      </p:cBhvr>
                                      <p:rCtr x="13" y="1782"/>
                                    </p:animMotion>
                                  </p:childTnLst>
                                </p:cTn>
                              </p:par>
                              <p:par>
                                <p:cTn id="34" presetID="47"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250"/>
                                        <p:tgtEl>
                                          <p:spTgt spid="2"/>
                                        </p:tgtEl>
                                      </p:cBhvr>
                                    </p:animEffect>
                                    <p:anim calcmode="lin" valueType="num">
                                      <p:cBhvr>
                                        <p:cTn id="37" dur="250" fill="hold"/>
                                        <p:tgtEl>
                                          <p:spTgt spid="2"/>
                                        </p:tgtEl>
                                        <p:attrNameLst>
                                          <p:attrName>ppt_x</p:attrName>
                                        </p:attrNameLst>
                                      </p:cBhvr>
                                      <p:tavLst>
                                        <p:tav tm="0">
                                          <p:val>
                                            <p:strVal val="#ppt_x"/>
                                          </p:val>
                                        </p:tav>
                                        <p:tav tm="100000">
                                          <p:val>
                                            <p:strVal val="#ppt_x"/>
                                          </p:val>
                                        </p:tav>
                                      </p:tavLst>
                                    </p:anim>
                                    <p:anim calcmode="lin" valueType="num">
                                      <p:cBhvr>
                                        <p:cTn id="38"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5" grpId="0"/>
      <p:bldP spid="35" grpId="1"/>
      <p:bldP spid="38" grpId="0"/>
      <p:bldP spid="3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890E-50BE-8740-F35F-B51349874D5C}"/>
              </a:ext>
            </a:extLst>
          </p:cNvPr>
          <p:cNvSpPr>
            <a:spLocks noGrp="1"/>
          </p:cNvSpPr>
          <p:nvPr>
            <p:ph type="title"/>
          </p:nvPr>
        </p:nvSpPr>
        <p:spPr>
          <a:xfrm>
            <a:off x="304800" y="304800"/>
            <a:ext cx="11582400" cy="638175"/>
          </a:xfrm>
        </p:spPr>
        <p:txBody>
          <a:bodyPr/>
          <a:lstStyle/>
          <a:p>
            <a:r>
              <a:rPr lang="en-US" dirty="0"/>
              <a:t>Additional resources</a:t>
            </a:r>
          </a:p>
        </p:txBody>
      </p:sp>
      <p:grpSp>
        <p:nvGrpSpPr>
          <p:cNvPr id="12" name="Group 11">
            <a:extLst>
              <a:ext uri="{FF2B5EF4-FFF2-40B4-BE49-F238E27FC236}">
                <a16:creationId xmlns:a16="http://schemas.microsoft.com/office/drawing/2014/main" id="{E5F23A3A-BA93-4C2E-879B-703C70435370}"/>
              </a:ext>
            </a:extLst>
          </p:cNvPr>
          <p:cNvGrpSpPr/>
          <p:nvPr/>
        </p:nvGrpSpPr>
        <p:grpSpPr>
          <a:xfrm>
            <a:off x="371475" y="4733093"/>
            <a:ext cx="10296525" cy="1680655"/>
            <a:chOff x="371475" y="4473246"/>
            <a:chExt cx="10296525" cy="1680655"/>
          </a:xfrm>
        </p:grpSpPr>
        <p:sp>
          <p:nvSpPr>
            <p:cNvPr id="14" name="Content Placeholder 2">
              <a:extLst>
                <a:ext uri="{FF2B5EF4-FFF2-40B4-BE49-F238E27FC236}">
                  <a16:creationId xmlns:a16="http://schemas.microsoft.com/office/drawing/2014/main" id="{2A5D19A7-DE43-4940-89B0-6504CB63CA9B}"/>
                </a:ext>
              </a:extLst>
            </p:cNvPr>
            <p:cNvSpPr txBox="1">
              <a:spLocks/>
            </p:cNvSpPr>
            <p:nvPr/>
          </p:nvSpPr>
          <p:spPr>
            <a:xfrm>
              <a:off x="2225616" y="4473246"/>
              <a:ext cx="8442384" cy="1680655"/>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None/>
                <a:defRPr sz="2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502920" indent="0" algn="l" defTabSz="914400" rtl="0" eaLnBrk="1" latinLnBrk="0" hangingPunct="1">
                <a:lnSpc>
                  <a:spcPct val="90000"/>
                </a:lnSpc>
                <a:spcBef>
                  <a:spcPts val="0"/>
                </a:spcBef>
                <a:spcAft>
                  <a:spcPts val="600"/>
                </a:spcAft>
                <a:buClr>
                  <a:schemeClr val="tx1"/>
                </a:buClr>
                <a:buFont typeface="Amazon Ember" panose="020B0603020204020204" pitchFamily="34" charset="0"/>
                <a:buNone/>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777240" indent="0" algn="l" defTabSz="914400" rtl="0" eaLnBrk="1" latinLnBrk="0" hangingPunct="1">
                <a:lnSpc>
                  <a:spcPct val="90000"/>
                </a:lnSpc>
                <a:spcBef>
                  <a:spcPts val="0"/>
                </a:spcBef>
                <a:spcAft>
                  <a:spcPts val="600"/>
                </a:spcAft>
                <a:buClr>
                  <a:schemeClr val="tx1"/>
                </a:buClr>
                <a:buFont typeface="Amazon Ember" panose="020B0603020204020204" pitchFamily="34" charset="0"/>
                <a:buNone/>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051560" indent="0" algn="l" defTabSz="914400" rtl="0" eaLnBrk="1" latinLnBrk="0" hangingPunct="1">
                <a:lnSpc>
                  <a:spcPct val="90000"/>
                </a:lnSpc>
                <a:spcBef>
                  <a:spcPts val="0"/>
                </a:spcBef>
                <a:spcAft>
                  <a:spcPts val="600"/>
                </a:spcAft>
                <a:buClr>
                  <a:schemeClr val="tx1"/>
                </a:buClr>
                <a:buFont typeface="Amazon Ember" panose="020B0603020204020204" pitchFamily="34" charset="0"/>
                <a:buNone/>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a:spcAft>
                  <a:spcPts val="1000"/>
                </a:spcAft>
              </a:pPr>
              <a:r>
                <a:rPr lang="en-US" sz="1800" b="1" dirty="0" err="1">
                  <a:gradFill>
                    <a:gsLst>
                      <a:gs pos="2917">
                        <a:schemeClr val="tx1"/>
                      </a:gs>
                      <a:gs pos="30000">
                        <a:schemeClr val="tx1"/>
                      </a:gs>
                    </a:gsLst>
                    <a:lin ang="5400000" scaled="0"/>
                  </a:gradFill>
                  <a:hlinkClick r:id="rId3"/>
                </a:rPr>
                <a:t>PartyRock</a:t>
              </a:r>
              <a:r>
                <a:rPr lang="en-US" sz="1800" b="1" dirty="0">
                  <a:gradFill>
                    <a:gsLst>
                      <a:gs pos="2917">
                        <a:schemeClr val="tx1"/>
                      </a:gs>
                      <a:gs pos="30000">
                        <a:schemeClr val="tx1"/>
                      </a:gs>
                    </a:gsLst>
                    <a:lin ang="5400000" scaled="0"/>
                  </a:gradFill>
                  <a:hlinkClick r:id="rId3"/>
                </a:rPr>
                <a:t> app: Generative AI Agents For Amazon Bedrock</a:t>
              </a:r>
              <a:endParaRPr lang="en-US" sz="1800" b="1" dirty="0">
                <a:gradFill>
                  <a:gsLst>
                    <a:gs pos="2917">
                      <a:schemeClr val="tx1"/>
                    </a:gs>
                    <a:gs pos="30000">
                      <a:schemeClr val="tx1"/>
                    </a:gs>
                  </a:gsLst>
                  <a:lin ang="5400000" scaled="0"/>
                </a:gradFill>
              </a:endParaRPr>
            </a:p>
            <a:p>
              <a:pPr>
                <a:spcAft>
                  <a:spcPts val="1000"/>
                </a:spcAft>
              </a:pPr>
              <a:r>
                <a:rPr lang="en-US" sz="1800" dirty="0">
                  <a:gradFill>
                    <a:gsLst>
                      <a:gs pos="2917">
                        <a:schemeClr val="tx1"/>
                      </a:gs>
                      <a:gs pos="30000">
                        <a:schemeClr val="tx1"/>
                      </a:gs>
                    </a:gsLst>
                    <a:lin ang="5400000" scaled="0"/>
                  </a:gradFill>
                </a:rPr>
                <a:t>This prototype app lets you describe an API, and generate code for Agents for Amazon Bedrock. The generated code includes: an </a:t>
              </a:r>
              <a:r>
                <a:rPr lang="en-US" sz="1800" dirty="0" err="1">
                  <a:gradFill>
                    <a:gsLst>
                      <a:gs pos="2917">
                        <a:schemeClr val="tx1"/>
                      </a:gs>
                      <a:gs pos="30000">
                        <a:schemeClr val="tx1"/>
                      </a:gs>
                    </a:gsLst>
                    <a:lin ang="5400000" scaled="0"/>
                  </a:gradFill>
                </a:rPr>
                <a:t>OpenAPI</a:t>
              </a:r>
              <a:r>
                <a:rPr lang="en-US" sz="1800" dirty="0">
                  <a:gradFill>
                    <a:gsLst>
                      <a:gs pos="2917">
                        <a:schemeClr val="tx1"/>
                      </a:gs>
                      <a:gs pos="30000">
                        <a:schemeClr val="tx1"/>
                      </a:gs>
                    </a:gsLst>
                    <a:lin ang="5400000" scaled="0"/>
                  </a:gradFill>
                </a:rPr>
                <a:t> schema providing a rich description of the API, Python Lambda function implementation based on the generated API schema, test suite for the API, delivered as a json array of Lambda event payloads based on the generated API schema.</a:t>
              </a:r>
            </a:p>
          </p:txBody>
        </p:sp>
        <p:pic>
          <p:nvPicPr>
            <p:cNvPr id="15" name="Graphic 14">
              <a:extLst>
                <a:ext uri="{FF2B5EF4-FFF2-40B4-BE49-F238E27FC236}">
                  <a16:creationId xmlns:a16="http://schemas.microsoft.com/office/drawing/2014/main" id="{78845E08-4ED3-4745-B089-F56C70BBF0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1475" y="4557909"/>
              <a:ext cx="1371600" cy="1371600"/>
            </a:xfrm>
            <a:prstGeom prst="rect">
              <a:avLst/>
            </a:prstGeom>
          </p:spPr>
        </p:pic>
      </p:grpSp>
      <p:grpSp>
        <p:nvGrpSpPr>
          <p:cNvPr id="16" name="Group 15">
            <a:extLst>
              <a:ext uri="{FF2B5EF4-FFF2-40B4-BE49-F238E27FC236}">
                <a16:creationId xmlns:a16="http://schemas.microsoft.com/office/drawing/2014/main" id="{0509C212-7273-42B0-8E4C-7D5C16B46F4F}"/>
              </a:ext>
            </a:extLst>
          </p:cNvPr>
          <p:cNvGrpSpPr/>
          <p:nvPr/>
        </p:nvGrpSpPr>
        <p:grpSpPr>
          <a:xfrm>
            <a:off x="371475" y="3047181"/>
            <a:ext cx="10444906" cy="1542570"/>
            <a:chOff x="371475" y="4652433"/>
            <a:chExt cx="10444906" cy="1542570"/>
          </a:xfrm>
        </p:grpSpPr>
        <p:sp>
          <p:nvSpPr>
            <p:cNvPr id="17" name="Content Placeholder 2">
              <a:extLst>
                <a:ext uri="{FF2B5EF4-FFF2-40B4-BE49-F238E27FC236}">
                  <a16:creationId xmlns:a16="http://schemas.microsoft.com/office/drawing/2014/main" id="{CE37FBAC-F61B-49A3-8A21-35F5FFED44C4}"/>
                </a:ext>
              </a:extLst>
            </p:cNvPr>
            <p:cNvSpPr txBox="1">
              <a:spLocks/>
            </p:cNvSpPr>
            <p:nvPr/>
          </p:nvSpPr>
          <p:spPr>
            <a:xfrm>
              <a:off x="2077234" y="4652433"/>
              <a:ext cx="8739147" cy="1542570"/>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spcAft>
                  <a:spcPts val="1000"/>
                </a:spcAft>
                <a:buNone/>
              </a:pPr>
              <a:r>
                <a:rPr lang="en-US" sz="1800" b="1" dirty="0">
                  <a:gradFill>
                    <a:gsLst>
                      <a:gs pos="2917">
                        <a:schemeClr val="tx1"/>
                      </a:gs>
                      <a:gs pos="30000">
                        <a:schemeClr val="tx1"/>
                      </a:gs>
                    </a:gsLst>
                    <a:lin ang="5400000" scaled="0"/>
                  </a:gradFill>
                  <a:hlinkClick r:id="rId6"/>
                </a:rPr>
                <a:t>GitHub repo: Amazon Bedrock samples </a:t>
              </a:r>
              <a:endParaRPr lang="en-US" sz="1800" b="1" dirty="0">
                <a:gradFill>
                  <a:gsLst>
                    <a:gs pos="2917">
                      <a:schemeClr val="tx1"/>
                    </a:gs>
                    <a:gs pos="30000">
                      <a:schemeClr val="tx1"/>
                    </a:gs>
                  </a:gsLst>
                  <a:lin ang="5400000" scaled="0"/>
                </a:gradFill>
              </a:endParaRPr>
            </a:p>
            <a:p>
              <a:pPr marL="0" indent="0">
                <a:spcAft>
                  <a:spcPts val="1000"/>
                </a:spcAft>
                <a:buNone/>
              </a:pPr>
              <a:r>
                <a:rPr lang="en-US" sz="1800" dirty="0">
                  <a:gradFill>
                    <a:gsLst>
                      <a:gs pos="2917">
                        <a:schemeClr val="tx1"/>
                      </a:gs>
                      <a:gs pos="30000">
                        <a:schemeClr val="tx1"/>
                      </a:gs>
                    </a:gsLst>
                    <a:lin ang="5400000" scaled="0"/>
                  </a:gradFill>
                </a:rPr>
                <a:t>This repository contains pre-built examples to help customers get started with the Amazon Bedrock service including: Knowledge Bases, RAG, Agents, Bedrock Fine-tuning, Security and Governance</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Graphic 17">
              <a:extLst>
                <a:ext uri="{FF2B5EF4-FFF2-40B4-BE49-F238E27FC236}">
                  <a16:creationId xmlns:a16="http://schemas.microsoft.com/office/drawing/2014/main" id="{4D7ACE70-ABBB-4040-8839-5AD9C7724F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1475" y="4653643"/>
              <a:ext cx="1371600" cy="1371600"/>
            </a:xfrm>
            <a:prstGeom prst="rect">
              <a:avLst/>
            </a:prstGeom>
          </p:spPr>
        </p:pic>
      </p:grpSp>
      <p:grpSp>
        <p:nvGrpSpPr>
          <p:cNvPr id="4" name="Group 3">
            <a:extLst>
              <a:ext uri="{FF2B5EF4-FFF2-40B4-BE49-F238E27FC236}">
                <a16:creationId xmlns:a16="http://schemas.microsoft.com/office/drawing/2014/main" id="{EBA8E730-C70C-AEC3-8300-410112C2B3A7}"/>
              </a:ext>
            </a:extLst>
          </p:cNvPr>
          <p:cNvGrpSpPr/>
          <p:nvPr/>
        </p:nvGrpSpPr>
        <p:grpSpPr>
          <a:xfrm>
            <a:off x="401864" y="1253133"/>
            <a:ext cx="10444906" cy="1542570"/>
            <a:chOff x="371475" y="2936123"/>
            <a:chExt cx="10444906" cy="1542570"/>
          </a:xfrm>
        </p:grpSpPr>
        <p:sp>
          <p:nvSpPr>
            <p:cNvPr id="9" name="Content Placeholder 2">
              <a:extLst>
                <a:ext uri="{FF2B5EF4-FFF2-40B4-BE49-F238E27FC236}">
                  <a16:creationId xmlns:a16="http://schemas.microsoft.com/office/drawing/2014/main" id="{C6B3E7F0-4F85-41AB-8B21-88DFA3BCECC9}"/>
                </a:ext>
              </a:extLst>
            </p:cNvPr>
            <p:cNvSpPr txBox="1">
              <a:spLocks/>
            </p:cNvSpPr>
            <p:nvPr/>
          </p:nvSpPr>
          <p:spPr>
            <a:xfrm>
              <a:off x="2077234" y="2936123"/>
              <a:ext cx="8739147" cy="1542570"/>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spcAft>
                  <a:spcPts val="1000"/>
                </a:spcAft>
                <a:buNone/>
              </a:pPr>
              <a:r>
                <a:rPr lang="en-US" sz="1800" b="1" dirty="0">
                  <a:gradFill>
                    <a:gsLst>
                      <a:gs pos="2917">
                        <a:schemeClr val="tx1"/>
                      </a:gs>
                      <a:gs pos="30000">
                        <a:schemeClr val="tx1"/>
                      </a:gs>
                    </a:gsLst>
                    <a:lin ang="5400000" scaled="0"/>
                  </a:gradFill>
                  <a:hlinkClick r:id="rId9"/>
                </a:rPr>
                <a:t>GitHub repo: Building AI Assitants with Amazon Bedrock Agents</a:t>
              </a:r>
              <a:endParaRPr lang="en-US" sz="1800" b="1" dirty="0">
                <a:gradFill>
                  <a:gsLst>
                    <a:gs pos="2917">
                      <a:schemeClr val="tx1"/>
                    </a:gs>
                    <a:gs pos="30000">
                      <a:schemeClr val="tx1"/>
                    </a:gs>
                  </a:gsLst>
                  <a:lin ang="5400000" scaled="0"/>
                </a:gradFill>
              </a:endParaRPr>
            </a:p>
            <a:p>
              <a:pPr marL="0" indent="0">
                <a:spcAft>
                  <a:spcPts val="1000"/>
                </a:spcAft>
                <a:buNone/>
              </a:pPr>
              <a:r>
                <a:rPr lang="en-US" sz="1800" dirty="0">
                  <a:gradFill>
                    <a:gsLst>
                      <a:gs pos="2917">
                        <a:schemeClr val="tx1"/>
                      </a:gs>
                      <a:gs pos="30000">
                        <a:schemeClr val="tx1"/>
                      </a:gs>
                    </a:gsLst>
                    <a:lin ang="5400000" scaled="0"/>
                  </a:gradFill>
                </a:rPr>
                <a:t>This repository contains instructions and code samples to help customers build AI agents using Amazon Bedrock. It includes three tools: Solutions Architect Q&amp;A, Terraform script generation, and cost estimation using </a:t>
              </a:r>
              <a:r>
                <a:rPr lang="en-US" sz="1800" dirty="0" err="1">
                  <a:gradFill>
                    <a:gsLst>
                      <a:gs pos="2917">
                        <a:schemeClr val="tx1"/>
                      </a:gs>
                      <a:gs pos="30000">
                        <a:schemeClr val="tx1"/>
                      </a:gs>
                    </a:gsLst>
                    <a:lin ang="5400000" scaled="0"/>
                  </a:gradFill>
                </a:rPr>
                <a:t>InfraCost</a:t>
              </a:r>
              <a:r>
                <a:rPr lang="en-US" sz="1800" dirty="0">
                  <a:gradFill>
                    <a:gsLst>
                      <a:gs pos="2917">
                        <a:schemeClr val="tx1"/>
                      </a:gs>
                      <a:gs pos="30000">
                        <a:schemeClr val="tx1"/>
                      </a:gs>
                    </a:gsLst>
                    <a:lin ang="5400000" scaled="0"/>
                  </a:gradFill>
                </a:rPr>
                <a:t>.</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Graphic 2">
              <a:extLst>
                <a:ext uri="{FF2B5EF4-FFF2-40B4-BE49-F238E27FC236}">
                  <a16:creationId xmlns:a16="http://schemas.microsoft.com/office/drawing/2014/main" id="{8D189188-5170-D08F-1272-3AEA85AD6D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475" y="2963751"/>
              <a:ext cx="1371600" cy="1371600"/>
            </a:xfrm>
            <a:prstGeom prst="rect">
              <a:avLst/>
            </a:prstGeom>
          </p:spPr>
        </p:pic>
      </p:grpSp>
    </p:spTree>
    <p:extLst>
      <p:ext uri="{BB962C8B-B14F-4D97-AF65-F5344CB8AC3E}">
        <p14:creationId xmlns:p14="http://schemas.microsoft.com/office/powerpoint/2010/main" val="3211420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ary Night Backgrounds">
            <a:extLst>
              <a:ext uri="{FF2B5EF4-FFF2-40B4-BE49-F238E27FC236}">
                <a16:creationId xmlns:a16="http://schemas.microsoft.com/office/drawing/2014/main" id="{B46781FE-A8F3-9E9D-E44E-34C1A9671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EC6381-F31E-41E0-A17E-FA043C4C6282}"/>
              </a:ext>
            </a:extLst>
          </p:cNvPr>
          <p:cNvSpPr>
            <a:spLocks noGrp="1"/>
          </p:cNvSpPr>
          <p:nvPr>
            <p:ph type="title"/>
          </p:nvPr>
        </p:nvSpPr>
        <p:spPr>
          <a:xfrm>
            <a:off x="4274988" y="1298665"/>
            <a:ext cx="3229961" cy="638175"/>
          </a:xfrm>
        </p:spPr>
        <p:txBody>
          <a:bodyPr/>
          <a:lstStyle/>
          <a:p>
            <a:pPr algn="ctr"/>
            <a:r>
              <a:rPr lang="en-US" dirty="0">
                <a:solidFill>
                  <a:schemeClr val="tx1"/>
                </a:solidFill>
              </a:rPr>
              <a:t>Thank you !</a:t>
            </a:r>
          </a:p>
        </p:txBody>
      </p:sp>
      <p:sp>
        <p:nvSpPr>
          <p:cNvPr id="13" name="Text Placeholder 8">
            <a:extLst>
              <a:ext uri="{FF2B5EF4-FFF2-40B4-BE49-F238E27FC236}">
                <a16:creationId xmlns:a16="http://schemas.microsoft.com/office/drawing/2014/main" id="{6A5C3CE6-4770-479B-8791-695AC0FA58E7}"/>
              </a:ext>
            </a:extLst>
          </p:cNvPr>
          <p:cNvSpPr>
            <a:spLocks noGrp="1"/>
          </p:cNvSpPr>
          <p:nvPr>
            <p:ph type="body" sz="quarter" idx="10"/>
          </p:nvPr>
        </p:nvSpPr>
        <p:spPr>
          <a:xfrm>
            <a:off x="431800" y="3453368"/>
            <a:ext cx="3429000" cy="369332"/>
          </a:xfrm>
        </p:spPr>
        <p:txBody>
          <a:bodyPr/>
          <a:lstStyle/>
          <a:p>
            <a:r>
              <a:rPr lang="en-US" dirty="0"/>
              <a:t>Viktoria Semaan</a:t>
            </a:r>
          </a:p>
        </p:txBody>
      </p:sp>
      <p:sp>
        <p:nvSpPr>
          <p:cNvPr id="14" name="Text Placeholder 12">
            <a:extLst>
              <a:ext uri="{FF2B5EF4-FFF2-40B4-BE49-F238E27FC236}">
                <a16:creationId xmlns:a16="http://schemas.microsoft.com/office/drawing/2014/main" id="{AFCE62F7-5D86-42F8-B1FB-E59C2A880985}"/>
              </a:ext>
            </a:extLst>
          </p:cNvPr>
          <p:cNvSpPr>
            <a:spLocks noGrp="1"/>
          </p:cNvSpPr>
          <p:nvPr>
            <p:ph type="body" sz="quarter" idx="11"/>
          </p:nvPr>
        </p:nvSpPr>
        <p:spPr>
          <a:xfrm>
            <a:off x="431800" y="3835400"/>
            <a:ext cx="3429000" cy="1128486"/>
          </a:xfrm>
        </p:spPr>
        <p:txBody>
          <a:bodyPr/>
          <a:lstStyle/>
          <a:p>
            <a:r>
              <a:rPr lang="en-US" dirty="0"/>
              <a:t>     </a:t>
            </a:r>
            <a:r>
              <a:rPr lang="en-US" sz="1800" dirty="0">
                <a:hlinkClick r:id="rId4">
                  <a:extLst>
                    <a:ext uri="{A12FA001-AC4F-418D-AE19-62706E023703}">
                      <ahyp:hlinkClr xmlns:ahyp="http://schemas.microsoft.com/office/drawing/2018/hyperlinkcolor" val="tx"/>
                    </a:ext>
                  </a:extLst>
                </a:hlinkClick>
              </a:rPr>
              <a:t>linkedin.com/in/semaan</a:t>
            </a:r>
            <a:endParaRPr lang="en-DE" sz="1800" dirty="0"/>
          </a:p>
        </p:txBody>
      </p:sp>
      <p:sp>
        <p:nvSpPr>
          <p:cNvPr id="15" name="Text Placeholder 13">
            <a:extLst>
              <a:ext uri="{FF2B5EF4-FFF2-40B4-BE49-F238E27FC236}">
                <a16:creationId xmlns:a16="http://schemas.microsoft.com/office/drawing/2014/main" id="{D0AF7648-F8F5-407E-9A26-C1B6A92D6D85}"/>
              </a:ext>
            </a:extLst>
          </p:cNvPr>
          <p:cNvSpPr>
            <a:spLocks noGrp="1"/>
          </p:cNvSpPr>
          <p:nvPr>
            <p:ph type="body" sz="quarter" idx="12"/>
          </p:nvPr>
        </p:nvSpPr>
        <p:spPr>
          <a:xfrm>
            <a:off x="4075949" y="3453368"/>
            <a:ext cx="3429000" cy="369332"/>
          </a:xfrm>
        </p:spPr>
        <p:txBody>
          <a:bodyPr/>
          <a:lstStyle/>
          <a:p>
            <a:r>
              <a:rPr lang="en-US" dirty="0"/>
              <a:t>Tiffany </a:t>
            </a:r>
            <a:r>
              <a:rPr lang="en-US" dirty="0" err="1"/>
              <a:t>Souterre</a:t>
            </a:r>
            <a:endParaRPr lang="en-US" dirty="0"/>
          </a:p>
        </p:txBody>
      </p:sp>
      <p:sp>
        <p:nvSpPr>
          <p:cNvPr id="16" name="Text Placeholder 15">
            <a:extLst>
              <a:ext uri="{FF2B5EF4-FFF2-40B4-BE49-F238E27FC236}">
                <a16:creationId xmlns:a16="http://schemas.microsoft.com/office/drawing/2014/main" id="{AE1D64D2-8843-4F82-A454-5590902C5078}"/>
              </a:ext>
            </a:extLst>
          </p:cNvPr>
          <p:cNvSpPr txBox="1">
            <a:spLocks/>
          </p:cNvSpPr>
          <p:nvPr/>
        </p:nvSpPr>
        <p:spPr>
          <a:xfrm>
            <a:off x="4075948" y="3835400"/>
            <a:ext cx="3982201" cy="112848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600"/>
              </a:spcAft>
              <a:buClr>
                <a:schemeClr val="tx1"/>
              </a:buClr>
              <a:buSzPct val="90000"/>
              <a:buFont typeface="Amazon Ember Display" panose="020F0603020204020204" pitchFamily="34" charset="0"/>
              <a:buNone/>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     </a:t>
            </a:r>
            <a:r>
              <a:rPr lang="en-US" dirty="0">
                <a:hlinkClick r:id="rId4">
                  <a:extLst>
                    <a:ext uri="{A12FA001-AC4F-418D-AE19-62706E023703}">
                      <ahyp:hlinkClr xmlns:ahyp="http://schemas.microsoft.com/office/drawing/2018/hyperlinkcolor" val="tx"/>
                    </a:ext>
                  </a:extLst>
                </a:hlinkClick>
              </a:rPr>
              <a:t>linkedin.com/in/</a:t>
            </a:r>
            <a:r>
              <a:rPr lang="en-US" u="sng" dirty="0" err="1"/>
              <a:t>tiffanysouterre</a:t>
            </a:r>
            <a:br>
              <a:rPr lang="en-US" dirty="0"/>
            </a:br>
            <a:endParaRPr lang="en-US" dirty="0"/>
          </a:p>
        </p:txBody>
      </p:sp>
      <p:pic>
        <p:nvPicPr>
          <p:cNvPr id="17" name="Picture 16">
            <a:extLst>
              <a:ext uri="{FF2B5EF4-FFF2-40B4-BE49-F238E27FC236}">
                <a16:creationId xmlns:a16="http://schemas.microsoft.com/office/drawing/2014/main" id="{A21D0F17-FB4C-404A-93EA-ADD3DD2CD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51" y="3888466"/>
            <a:ext cx="243980" cy="243980"/>
          </a:xfrm>
          <a:prstGeom prst="rect">
            <a:avLst/>
          </a:prstGeom>
        </p:spPr>
      </p:pic>
      <p:pic>
        <p:nvPicPr>
          <p:cNvPr id="18" name="Picture 17">
            <a:extLst>
              <a:ext uri="{FF2B5EF4-FFF2-40B4-BE49-F238E27FC236}">
                <a16:creationId xmlns:a16="http://schemas.microsoft.com/office/drawing/2014/main" id="{B2C74F55-84A5-44BD-A3F7-E55570CEF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5949" y="3884341"/>
            <a:ext cx="243980" cy="243980"/>
          </a:xfrm>
          <a:prstGeom prst="rect">
            <a:avLst/>
          </a:prstGeom>
        </p:spPr>
      </p:pic>
      <p:pic>
        <p:nvPicPr>
          <p:cNvPr id="4" name="Image 3">
            <a:extLst>
              <a:ext uri="{FF2B5EF4-FFF2-40B4-BE49-F238E27FC236}">
                <a16:creationId xmlns:a16="http://schemas.microsoft.com/office/drawing/2014/main" id="{56A92512-768D-A816-02A5-CB6CC1A60DC5}"/>
              </a:ext>
            </a:extLst>
          </p:cNvPr>
          <p:cNvPicPr>
            <a:picLocks noChangeAspect="1"/>
          </p:cNvPicPr>
          <p:nvPr/>
        </p:nvPicPr>
        <p:blipFill>
          <a:blip r:embed="rId6"/>
          <a:stretch>
            <a:fillRect/>
          </a:stretch>
        </p:blipFill>
        <p:spPr>
          <a:xfrm>
            <a:off x="8730499" y="1298665"/>
            <a:ext cx="3164866" cy="3164866"/>
          </a:xfrm>
          <a:prstGeom prst="rect">
            <a:avLst/>
          </a:prstGeom>
        </p:spPr>
      </p:pic>
    </p:spTree>
    <p:extLst>
      <p:ext uri="{BB962C8B-B14F-4D97-AF65-F5344CB8AC3E}">
        <p14:creationId xmlns:p14="http://schemas.microsoft.com/office/powerpoint/2010/main" val="10624346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9B35-B31E-4F52-92CA-4E1F1F801A9C}"/>
              </a:ext>
            </a:extLst>
          </p:cNvPr>
          <p:cNvSpPr>
            <a:spLocks noGrp="1"/>
          </p:cNvSpPr>
          <p:nvPr>
            <p:ph type="title"/>
          </p:nvPr>
        </p:nvSpPr>
        <p:spPr/>
        <p:txBody>
          <a:bodyPr/>
          <a:lstStyle/>
          <a:p>
            <a:r>
              <a:rPr lang="en-US" sz="3600" dirty="0"/>
              <a:t>AI Agent Workflow</a:t>
            </a:r>
            <a:br>
              <a:rPr lang="en-US" sz="3600" dirty="0"/>
            </a:br>
            <a:endParaRPr lang="en-US" sz="3600" dirty="0"/>
          </a:p>
        </p:txBody>
      </p:sp>
      <p:sp>
        <p:nvSpPr>
          <p:cNvPr id="7" name="TextBox 6">
            <a:extLst>
              <a:ext uri="{FF2B5EF4-FFF2-40B4-BE49-F238E27FC236}">
                <a16:creationId xmlns:a16="http://schemas.microsoft.com/office/drawing/2014/main" id="{54E3CBCD-190C-4F13-9D7D-28ACB2F76E41}"/>
              </a:ext>
            </a:extLst>
          </p:cNvPr>
          <p:cNvSpPr txBox="1"/>
          <p:nvPr/>
        </p:nvSpPr>
        <p:spPr>
          <a:xfrm>
            <a:off x="3998368" y="2909062"/>
            <a:ext cx="830357" cy="584775"/>
          </a:xfrm>
          <a:prstGeom prst="rect">
            <a:avLst/>
          </a:prstGeom>
          <a:noFill/>
        </p:spPr>
        <p:txBody>
          <a:bodyPr wrap="none" lIns="0" rIns="0" rtlCol="0">
            <a:spAutoFit/>
          </a:bodyPr>
          <a:lstStyle/>
          <a:p>
            <a:pPr algn="ctr"/>
            <a:r>
              <a:rPr lang="en-US" sz="1600" b="1" dirty="0"/>
              <a:t>Bedrock</a:t>
            </a:r>
          </a:p>
          <a:p>
            <a:pPr algn="ctr"/>
            <a:r>
              <a:rPr lang="en-US" sz="1600" b="1" dirty="0"/>
              <a:t>AI Agent</a:t>
            </a:r>
          </a:p>
        </p:txBody>
      </p:sp>
      <p:grpSp>
        <p:nvGrpSpPr>
          <p:cNvPr id="8" name="Group 7">
            <a:extLst>
              <a:ext uri="{FF2B5EF4-FFF2-40B4-BE49-F238E27FC236}">
                <a16:creationId xmlns:a16="http://schemas.microsoft.com/office/drawing/2014/main" id="{BB62F418-E368-45D7-94F4-C433A99DE374}"/>
              </a:ext>
            </a:extLst>
          </p:cNvPr>
          <p:cNvGrpSpPr/>
          <p:nvPr/>
        </p:nvGrpSpPr>
        <p:grpSpPr>
          <a:xfrm>
            <a:off x="4004920" y="2297634"/>
            <a:ext cx="735662" cy="570615"/>
            <a:chOff x="5610344" y="1866942"/>
            <a:chExt cx="735662" cy="570615"/>
          </a:xfrm>
        </p:grpSpPr>
        <p:grpSp>
          <p:nvGrpSpPr>
            <p:cNvPr id="9" name="Graphic 18">
              <a:extLst>
                <a:ext uri="{FF2B5EF4-FFF2-40B4-BE49-F238E27FC236}">
                  <a16:creationId xmlns:a16="http://schemas.microsoft.com/office/drawing/2014/main" id="{7B2C4389-0460-45F5-AD6C-1D738FBC3087}"/>
                </a:ext>
              </a:extLst>
            </p:cNvPr>
            <p:cNvGrpSpPr/>
            <p:nvPr/>
          </p:nvGrpSpPr>
          <p:grpSpPr>
            <a:xfrm>
              <a:off x="5672963" y="1866942"/>
              <a:ext cx="496385" cy="570615"/>
              <a:chOff x="6215194" y="1890080"/>
              <a:chExt cx="496385" cy="570615"/>
            </a:xfrm>
            <a:noFill/>
          </p:grpSpPr>
          <p:sp>
            <p:nvSpPr>
              <p:cNvPr id="25" name="Freeform: Shape 260">
                <a:extLst>
                  <a:ext uri="{FF2B5EF4-FFF2-40B4-BE49-F238E27FC236}">
                    <a16:creationId xmlns:a16="http://schemas.microsoft.com/office/drawing/2014/main" id="{9B70A101-15E2-408F-8C4E-980A66D777EC}"/>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6" name="Freeform: Shape 261">
                <a:extLst>
                  <a:ext uri="{FF2B5EF4-FFF2-40B4-BE49-F238E27FC236}">
                    <a16:creationId xmlns:a16="http://schemas.microsoft.com/office/drawing/2014/main" id="{2712E2DB-15E8-4707-A917-F21EF0135181}"/>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7" name="Freeform: Shape 262">
                <a:extLst>
                  <a:ext uri="{FF2B5EF4-FFF2-40B4-BE49-F238E27FC236}">
                    <a16:creationId xmlns:a16="http://schemas.microsoft.com/office/drawing/2014/main" id="{79F89AC1-AE96-4314-BC33-ECC133BF41E9}"/>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8" name="Freeform: Shape 263">
                <a:extLst>
                  <a:ext uri="{FF2B5EF4-FFF2-40B4-BE49-F238E27FC236}">
                    <a16:creationId xmlns:a16="http://schemas.microsoft.com/office/drawing/2014/main" id="{8A45BFBD-5E25-4970-A4D4-F66DABE7A1C3}"/>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9" name="Freeform: Shape 264">
                <a:extLst>
                  <a:ext uri="{FF2B5EF4-FFF2-40B4-BE49-F238E27FC236}">
                    <a16:creationId xmlns:a16="http://schemas.microsoft.com/office/drawing/2014/main" id="{8A7CF683-ED32-49C0-BE6F-F4496D7CCCFD}"/>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0" name="Freeform: Shape 265">
                <a:extLst>
                  <a:ext uri="{FF2B5EF4-FFF2-40B4-BE49-F238E27FC236}">
                    <a16:creationId xmlns:a16="http://schemas.microsoft.com/office/drawing/2014/main" id="{31373C19-0BE9-4719-8553-8B27587F37AF}"/>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1" name="Freeform: Shape 266">
                <a:extLst>
                  <a:ext uri="{FF2B5EF4-FFF2-40B4-BE49-F238E27FC236}">
                    <a16:creationId xmlns:a16="http://schemas.microsoft.com/office/drawing/2014/main" id="{DDD2CC41-4DEC-423A-98E7-DB82E0D361B7}"/>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2" name="Freeform: Shape 267">
                <a:extLst>
                  <a:ext uri="{FF2B5EF4-FFF2-40B4-BE49-F238E27FC236}">
                    <a16:creationId xmlns:a16="http://schemas.microsoft.com/office/drawing/2014/main" id="{57279180-0BF0-4663-9F3E-A4AB4B9EFA3F}"/>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3" name="Freeform: Shape 268">
                <a:extLst>
                  <a:ext uri="{FF2B5EF4-FFF2-40B4-BE49-F238E27FC236}">
                    <a16:creationId xmlns:a16="http://schemas.microsoft.com/office/drawing/2014/main" id="{07EC3011-30EA-4205-A76A-BA1DED75E06C}"/>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34" name="Freeform: Shape 269">
                <a:extLst>
                  <a:ext uri="{FF2B5EF4-FFF2-40B4-BE49-F238E27FC236}">
                    <a16:creationId xmlns:a16="http://schemas.microsoft.com/office/drawing/2014/main" id="{C237EEB5-98B2-4F56-B5C2-F982319EF104}"/>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0" name="Graphic 18">
              <a:extLst>
                <a:ext uri="{FF2B5EF4-FFF2-40B4-BE49-F238E27FC236}">
                  <a16:creationId xmlns:a16="http://schemas.microsoft.com/office/drawing/2014/main" id="{82808086-B5FA-4D12-9F8D-C8717701F46B}"/>
                </a:ext>
              </a:extLst>
            </p:cNvPr>
            <p:cNvGrpSpPr/>
            <p:nvPr/>
          </p:nvGrpSpPr>
          <p:grpSpPr>
            <a:xfrm>
              <a:off x="5872840" y="2023728"/>
              <a:ext cx="252965" cy="298130"/>
              <a:chOff x="6415071" y="2046866"/>
              <a:chExt cx="252965" cy="298130"/>
            </a:xfrm>
            <a:noFill/>
          </p:grpSpPr>
          <p:sp>
            <p:nvSpPr>
              <p:cNvPr id="20" name="Freeform: Shape 255">
                <a:extLst>
                  <a:ext uri="{FF2B5EF4-FFF2-40B4-BE49-F238E27FC236}">
                    <a16:creationId xmlns:a16="http://schemas.microsoft.com/office/drawing/2014/main" id="{4265A300-D228-43E2-B5D6-A45ACF7A3395}"/>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1" name="Freeform: Shape 256">
                <a:extLst>
                  <a:ext uri="{FF2B5EF4-FFF2-40B4-BE49-F238E27FC236}">
                    <a16:creationId xmlns:a16="http://schemas.microsoft.com/office/drawing/2014/main" id="{706A627B-D4E2-4384-B3A4-1190FC82EC63}"/>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2" name="Freeform: Shape 257">
                <a:extLst>
                  <a:ext uri="{FF2B5EF4-FFF2-40B4-BE49-F238E27FC236}">
                    <a16:creationId xmlns:a16="http://schemas.microsoft.com/office/drawing/2014/main" id="{FED60FDC-14AF-4DBF-9441-B682948072A6}"/>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3" name="Freeform: Shape 258">
                <a:extLst>
                  <a:ext uri="{FF2B5EF4-FFF2-40B4-BE49-F238E27FC236}">
                    <a16:creationId xmlns:a16="http://schemas.microsoft.com/office/drawing/2014/main" id="{1E0BE184-0578-4299-8011-047CD26D3D9F}"/>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24" name="Freeform: Shape 259">
                <a:extLst>
                  <a:ext uri="{FF2B5EF4-FFF2-40B4-BE49-F238E27FC236}">
                    <a16:creationId xmlns:a16="http://schemas.microsoft.com/office/drawing/2014/main" id="{464198AC-511C-4B79-A251-B5714D319BEE}"/>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grpSp>
          <p:nvGrpSpPr>
            <p:cNvPr id="11" name="Graphic 18">
              <a:extLst>
                <a:ext uri="{FF2B5EF4-FFF2-40B4-BE49-F238E27FC236}">
                  <a16:creationId xmlns:a16="http://schemas.microsoft.com/office/drawing/2014/main" id="{AC4BDF73-EDE3-4FF0-A8C4-B3494E97EAD6}"/>
                </a:ext>
              </a:extLst>
            </p:cNvPr>
            <p:cNvGrpSpPr/>
            <p:nvPr/>
          </p:nvGrpSpPr>
          <p:grpSpPr>
            <a:xfrm>
              <a:off x="6154419" y="2027842"/>
              <a:ext cx="191587" cy="274940"/>
              <a:chOff x="6696650" y="2050980"/>
              <a:chExt cx="191587" cy="274940"/>
            </a:xfrm>
            <a:noFill/>
          </p:grpSpPr>
          <p:sp>
            <p:nvSpPr>
              <p:cNvPr id="13" name="Freeform: Shape 248">
                <a:extLst>
                  <a:ext uri="{FF2B5EF4-FFF2-40B4-BE49-F238E27FC236}">
                    <a16:creationId xmlns:a16="http://schemas.microsoft.com/office/drawing/2014/main" id="{5C371230-A7C1-46C6-98DD-6B86E57F5A5C}"/>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4" name="Freeform: Shape 249">
                <a:extLst>
                  <a:ext uri="{FF2B5EF4-FFF2-40B4-BE49-F238E27FC236}">
                    <a16:creationId xmlns:a16="http://schemas.microsoft.com/office/drawing/2014/main" id="{4DEC6A5B-6102-4246-B534-1C803ECA81CC}"/>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5" name="Freeform: Shape 250">
                <a:extLst>
                  <a:ext uri="{FF2B5EF4-FFF2-40B4-BE49-F238E27FC236}">
                    <a16:creationId xmlns:a16="http://schemas.microsoft.com/office/drawing/2014/main" id="{31507CA5-C3A6-4AA3-AB08-F7C758820350}"/>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6" name="Freeform: Shape 251">
                <a:extLst>
                  <a:ext uri="{FF2B5EF4-FFF2-40B4-BE49-F238E27FC236}">
                    <a16:creationId xmlns:a16="http://schemas.microsoft.com/office/drawing/2014/main" id="{E05B1699-4B0C-4E94-B7FD-5CA6525C3A80}"/>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7" name="Freeform: Shape 252">
                <a:extLst>
                  <a:ext uri="{FF2B5EF4-FFF2-40B4-BE49-F238E27FC236}">
                    <a16:creationId xmlns:a16="http://schemas.microsoft.com/office/drawing/2014/main" id="{4506A30E-EA1C-485E-A847-04F64FD4F81C}"/>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8" name="Freeform: Shape 253">
                <a:extLst>
                  <a:ext uri="{FF2B5EF4-FFF2-40B4-BE49-F238E27FC236}">
                    <a16:creationId xmlns:a16="http://schemas.microsoft.com/office/drawing/2014/main" id="{EA02CD84-618F-47A9-8FC0-52D8FD4D10B8}"/>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sp>
            <p:nvSpPr>
              <p:cNvPr id="19" name="Freeform: Shape 254">
                <a:extLst>
                  <a:ext uri="{FF2B5EF4-FFF2-40B4-BE49-F238E27FC236}">
                    <a16:creationId xmlns:a16="http://schemas.microsoft.com/office/drawing/2014/main" id="{1836A446-D1A2-4095-BCAE-11570A3B1584}"/>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sp>
          <p:nvSpPr>
            <p:cNvPr id="12" name="Freeform: Shape 247">
              <a:extLst>
                <a:ext uri="{FF2B5EF4-FFF2-40B4-BE49-F238E27FC236}">
                  <a16:creationId xmlns:a16="http://schemas.microsoft.com/office/drawing/2014/main" id="{10B085BA-79BB-4CAF-8C51-B4E17C66BA10}"/>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a:endParaRPr>
            </a:p>
          </p:txBody>
        </p:sp>
      </p:grpSp>
      <p:cxnSp>
        <p:nvCxnSpPr>
          <p:cNvPr id="132" name="Straight Arrow Connector 131">
            <a:extLst>
              <a:ext uri="{FF2B5EF4-FFF2-40B4-BE49-F238E27FC236}">
                <a16:creationId xmlns:a16="http://schemas.microsoft.com/office/drawing/2014/main" id="{E1C1BDCF-1E39-4C3C-B795-60561148D237}"/>
              </a:ext>
            </a:extLst>
          </p:cNvPr>
          <p:cNvCxnSpPr>
            <a:cxnSpLocks/>
          </p:cNvCxnSpPr>
          <p:nvPr/>
        </p:nvCxnSpPr>
        <p:spPr>
          <a:xfrm flipH="1">
            <a:off x="2265218" y="2811859"/>
            <a:ext cx="1549182"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50D64D7F-E12C-4ED7-A9DA-ABD35D69F6B1}"/>
              </a:ext>
            </a:extLst>
          </p:cNvPr>
          <p:cNvSpPr txBox="1"/>
          <p:nvPr/>
        </p:nvSpPr>
        <p:spPr>
          <a:xfrm>
            <a:off x="2464751" y="3116572"/>
            <a:ext cx="1250343" cy="553998"/>
          </a:xfrm>
          <a:prstGeom prst="rect">
            <a:avLst/>
          </a:prstGeom>
          <a:noFill/>
        </p:spPr>
        <p:txBody>
          <a:bodyPr wrap="none" lIns="0" rIns="0" rtlCol="0">
            <a:spAutoFit/>
          </a:bodyPr>
          <a:lstStyle/>
          <a:p>
            <a:pPr algn="ctr"/>
            <a:r>
              <a:rPr lang="en-US" sz="1500" dirty="0">
                <a:solidFill>
                  <a:srgbClr val="38EF7D"/>
                </a:solidFill>
              </a:rPr>
              <a:t>Final</a:t>
            </a:r>
            <a:r>
              <a:rPr lang="en-US" sz="1500" dirty="0"/>
              <a:t> </a:t>
            </a:r>
            <a:r>
              <a:rPr lang="en-US" sz="1500" dirty="0">
                <a:solidFill>
                  <a:srgbClr val="38EF7D"/>
                </a:solidFill>
              </a:rPr>
              <a:t>response</a:t>
            </a:r>
          </a:p>
          <a:p>
            <a:pPr algn="ctr"/>
            <a:r>
              <a:rPr lang="en-US" sz="1500" i="1" dirty="0">
                <a:solidFill>
                  <a:srgbClr val="38EF7D"/>
                </a:solidFill>
              </a:rPr>
              <a:t>(secs later)</a:t>
            </a:r>
          </a:p>
        </p:txBody>
      </p:sp>
      <p:grpSp>
        <p:nvGrpSpPr>
          <p:cNvPr id="6" name="Group 5">
            <a:extLst>
              <a:ext uri="{FF2B5EF4-FFF2-40B4-BE49-F238E27FC236}">
                <a16:creationId xmlns:a16="http://schemas.microsoft.com/office/drawing/2014/main" id="{C149252E-FB0B-3030-44B5-868A1E4A134D}"/>
              </a:ext>
            </a:extLst>
          </p:cNvPr>
          <p:cNvGrpSpPr/>
          <p:nvPr/>
        </p:nvGrpSpPr>
        <p:grpSpPr>
          <a:xfrm>
            <a:off x="7657244" y="1439034"/>
            <a:ext cx="2447273" cy="713978"/>
            <a:chOff x="7657244" y="1439034"/>
            <a:chExt cx="2447273" cy="713978"/>
          </a:xfrm>
        </p:grpSpPr>
        <p:sp>
          <p:nvSpPr>
            <p:cNvPr id="36" name="TextBox 35">
              <a:extLst>
                <a:ext uri="{FF2B5EF4-FFF2-40B4-BE49-F238E27FC236}">
                  <a16:creationId xmlns:a16="http://schemas.microsoft.com/office/drawing/2014/main" id="{9A1855BB-D82E-43CB-B2AA-17A09352CCE4}"/>
                </a:ext>
              </a:extLst>
            </p:cNvPr>
            <p:cNvSpPr txBox="1"/>
            <p:nvPr/>
          </p:nvSpPr>
          <p:spPr>
            <a:xfrm>
              <a:off x="8430982" y="1568237"/>
              <a:ext cx="1673535" cy="584775"/>
            </a:xfrm>
            <a:prstGeom prst="rect">
              <a:avLst/>
            </a:prstGeom>
            <a:noFill/>
          </p:spPr>
          <p:txBody>
            <a:bodyPr wrap="none" lIns="0" rIns="0" rtlCol="0">
              <a:spAutoFit/>
            </a:bodyPr>
            <a:lstStyle/>
            <a:p>
              <a:r>
                <a:rPr lang="en-US" sz="1600" b="1" dirty="0"/>
                <a:t>Q&amp;A Chat with</a:t>
              </a:r>
            </a:p>
            <a:p>
              <a:r>
                <a:rPr lang="en-US" sz="1600" b="1" dirty="0"/>
                <a:t>Knowledge Bases</a:t>
              </a:r>
            </a:p>
          </p:txBody>
        </p:sp>
        <p:grpSp>
          <p:nvGrpSpPr>
            <p:cNvPr id="37" name="Graphic 1959">
              <a:extLst>
                <a:ext uri="{FF2B5EF4-FFF2-40B4-BE49-F238E27FC236}">
                  <a16:creationId xmlns:a16="http://schemas.microsoft.com/office/drawing/2014/main" id="{89515BF7-2CAD-48EE-B4B1-8E1673E2E3D1}"/>
                </a:ext>
              </a:extLst>
            </p:cNvPr>
            <p:cNvGrpSpPr/>
            <p:nvPr/>
          </p:nvGrpSpPr>
          <p:grpSpPr>
            <a:xfrm>
              <a:off x="7657244" y="1439034"/>
              <a:ext cx="471991" cy="577656"/>
              <a:chOff x="2106490" y="758377"/>
              <a:chExt cx="471991" cy="577656"/>
            </a:xfrm>
            <a:noFill/>
          </p:grpSpPr>
          <p:grpSp>
            <p:nvGrpSpPr>
              <p:cNvPr id="38" name="Graphic 1959">
                <a:extLst>
                  <a:ext uri="{FF2B5EF4-FFF2-40B4-BE49-F238E27FC236}">
                    <a16:creationId xmlns:a16="http://schemas.microsoft.com/office/drawing/2014/main" id="{02132272-63EE-4053-9D86-A89699A1D290}"/>
                  </a:ext>
                </a:extLst>
              </p:cNvPr>
              <p:cNvGrpSpPr/>
              <p:nvPr/>
            </p:nvGrpSpPr>
            <p:grpSpPr>
              <a:xfrm>
                <a:off x="2176187" y="758377"/>
                <a:ext cx="332597" cy="234289"/>
                <a:chOff x="2176187" y="758377"/>
                <a:chExt cx="332597" cy="234289"/>
              </a:xfrm>
              <a:noFill/>
            </p:grpSpPr>
            <p:sp>
              <p:nvSpPr>
                <p:cNvPr id="51" name="Freeform: Shape 876">
                  <a:extLst>
                    <a:ext uri="{FF2B5EF4-FFF2-40B4-BE49-F238E27FC236}">
                      <a16:creationId xmlns:a16="http://schemas.microsoft.com/office/drawing/2014/main" id="{660B05D7-9041-4994-B9C2-4CB3211CB52E}"/>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sz="1600"/>
                </a:p>
              </p:txBody>
            </p:sp>
            <p:sp>
              <p:nvSpPr>
                <p:cNvPr id="52" name="Freeform: Shape 877">
                  <a:extLst>
                    <a:ext uri="{FF2B5EF4-FFF2-40B4-BE49-F238E27FC236}">
                      <a16:creationId xmlns:a16="http://schemas.microsoft.com/office/drawing/2014/main" id="{81543028-841C-41B9-A8D4-2AF14133A071}"/>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sz="1600"/>
                </a:p>
              </p:txBody>
            </p:sp>
            <p:sp>
              <p:nvSpPr>
                <p:cNvPr id="53" name="Freeform: Shape 878">
                  <a:extLst>
                    <a:ext uri="{FF2B5EF4-FFF2-40B4-BE49-F238E27FC236}">
                      <a16:creationId xmlns:a16="http://schemas.microsoft.com/office/drawing/2014/main" id="{01E794F5-A1FF-42E8-AEFE-14B9CBDA09D0}"/>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sz="1600"/>
                </a:p>
              </p:txBody>
            </p:sp>
            <p:sp>
              <p:nvSpPr>
                <p:cNvPr id="54" name="Freeform: Shape 879">
                  <a:extLst>
                    <a:ext uri="{FF2B5EF4-FFF2-40B4-BE49-F238E27FC236}">
                      <a16:creationId xmlns:a16="http://schemas.microsoft.com/office/drawing/2014/main" id="{C8416ED6-4FA3-40D9-B899-6D1B8AD4C943}"/>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sz="1600"/>
                </a:p>
              </p:txBody>
            </p:sp>
            <p:sp>
              <p:nvSpPr>
                <p:cNvPr id="55" name="Freeform: Shape 880">
                  <a:extLst>
                    <a:ext uri="{FF2B5EF4-FFF2-40B4-BE49-F238E27FC236}">
                      <a16:creationId xmlns:a16="http://schemas.microsoft.com/office/drawing/2014/main" id="{70E326FA-ED24-4727-858B-008083E9559B}"/>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sz="1600"/>
                </a:p>
              </p:txBody>
            </p:sp>
            <p:sp>
              <p:nvSpPr>
                <p:cNvPr id="56" name="Freeform: Shape 881">
                  <a:extLst>
                    <a:ext uri="{FF2B5EF4-FFF2-40B4-BE49-F238E27FC236}">
                      <a16:creationId xmlns:a16="http://schemas.microsoft.com/office/drawing/2014/main" id="{0FA77649-5FEB-49B8-8034-17465EB1B16D}"/>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sz="1600"/>
                </a:p>
              </p:txBody>
            </p:sp>
            <p:sp>
              <p:nvSpPr>
                <p:cNvPr id="57" name="Freeform: Shape 882">
                  <a:extLst>
                    <a:ext uri="{FF2B5EF4-FFF2-40B4-BE49-F238E27FC236}">
                      <a16:creationId xmlns:a16="http://schemas.microsoft.com/office/drawing/2014/main" id="{5961018B-00E3-4783-A9AB-DA874BC583A7}"/>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sz="1600"/>
                </a:p>
              </p:txBody>
            </p:sp>
            <p:sp>
              <p:nvSpPr>
                <p:cNvPr id="58" name="Freeform: Shape 883">
                  <a:extLst>
                    <a:ext uri="{FF2B5EF4-FFF2-40B4-BE49-F238E27FC236}">
                      <a16:creationId xmlns:a16="http://schemas.microsoft.com/office/drawing/2014/main" id="{93E8DBF0-768E-4037-ADA1-10B5343BA90F}"/>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sz="1600"/>
                </a:p>
              </p:txBody>
            </p:sp>
            <p:sp>
              <p:nvSpPr>
                <p:cNvPr id="59" name="Freeform: Shape 884">
                  <a:extLst>
                    <a:ext uri="{FF2B5EF4-FFF2-40B4-BE49-F238E27FC236}">
                      <a16:creationId xmlns:a16="http://schemas.microsoft.com/office/drawing/2014/main" id="{3AE50D88-26ED-42E6-9488-72D6B1210305}"/>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sz="1600"/>
                </a:p>
              </p:txBody>
            </p:sp>
            <p:sp>
              <p:nvSpPr>
                <p:cNvPr id="60" name="Freeform: Shape 885">
                  <a:extLst>
                    <a:ext uri="{FF2B5EF4-FFF2-40B4-BE49-F238E27FC236}">
                      <a16:creationId xmlns:a16="http://schemas.microsoft.com/office/drawing/2014/main" id="{198006A4-97E7-48C1-ADDF-8165422C36E9}"/>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sz="1600"/>
                </a:p>
              </p:txBody>
            </p:sp>
            <p:sp>
              <p:nvSpPr>
                <p:cNvPr id="61" name="Freeform: Shape 886">
                  <a:extLst>
                    <a:ext uri="{FF2B5EF4-FFF2-40B4-BE49-F238E27FC236}">
                      <a16:creationId xmlns:a16="http://schemas.microsoft.com/office/drawing/2014/main" id="{582212A9-C5A4-4F04-9FEF-EA537129DDDD}"/>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sz="1600"/>
                </a:p>
              </p:txBody>
            </p:sp>
            <p:sp>
              <p:nvSpPr>
                <p:cNvPr id="62" name="Freeform: Shape 887">
                  <a:extLst>
                    <a:ext uri="{FF2B5EF4-FFF2-40B4-BE49-F238E27FC236}">
                      <a16:creationId xmlns:a16="http://schemas.microsoft.com/office/drawing/2014/main" id="{7FE5A364-46E6-42D5-BD85-ACB25B71E5F3}"/>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sz="1600"/>
                </a:p>
              </p:txBody>
            </p:sp>
            <p:sp>
              <p:nvSpPr>
                <p:cNvPr id="63" name="Freeform: Shape 888">
                  <a:extLst>
                    <a:ext uri="{FF2B5EF4-FFF2-40B4-BE49-F238E27FC236}">
                      <a16:creationId xmlns:a16="http://schemas.microsoft.com/office/drawing/2014/main" id="{FC5DEB4C-E721-417F-B26D-E083973B8693}"/>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sz="1600"/>
                </a:p>
              </p:txBody>
            </p:sp>
            <p:sp>
              <p:nvSpPr>
                <p:cNvPr id="64" name="Freeform: Shape 889">
                  <a:extLst>
                    <a:ext uri="{FF2B5EF4-FFF2-40B4-BE49-F238E27FC236}">
                      <a16:creationId xmlns:a16="http://schemas.microsoft.com/office/drawing/2014/main" id="{6FBF497B-93AE-4A8A-A134-ADC8517CF3AC}"/>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sz="1600"/>
                </a:p>
              </p:txBody>
            </p:sp>
          </p:grpSp>
          <p:grpSp>
            <p:nvGrpSpPr>
              <p:cNvPr id="39" name="Graphic 1959">
                <a:extLst>
                  <a:ext uri="{FF2B5EF4-FFF2-40B4-BE49-F238E27FC236}">
                    <a16:creationId xmlns:a16="http://schemas.microsoft.com/office/drawing/2014/main" id="{DA3DBDAE-2A2D-400B-9F5A-9BECD1F4CC78}"/>
                  </a:ext>
                </a:extLst>
              </p:cNvPr>
              <p:cNvGrpSpPr/>
              <p:nvPr/>
            </p:nvGrpSpPr>
            <p:grpSpPr>
              <a:xfrm>
                <a:off x="2106490" y="983533"/>
                <a:ext cx="471991" cy="352501"/>
                <a:chOff x="2106490" y="983533"/>
                <a:chExt cx="471991" cy="352501"/>
              </a:xfrm>
              <a:noFill/>
            </p:grpSpPr>
            <p:grpSp>
              <p:nvGrpSpPr>
                <p:cNvPr id="46" name="Graphic 1959">
                  <a:extLst>
                    <a:ext uri="{FF2B5EF4-FFF2-40B4-BE49-F238E27FC236}">
                      <a16:creationId xmlns:a16="http://schemas.microsoft.com/office/drawing/2014/main" id="{F43340E5-5F27-4ECA-9E30-CFA6DE78405F}"/>
                    </a:ext>
                  </a:extLst>
                </p:cNvPr>
                <p:cNvGrpSpPr/>
                <p:nvPr/>
              </p:nvGrpSpPr>
              <p:grpSpPr>
                <a:xfrm>
                  <a:off x="2106490" y="1205881"/>
                  <a:ext cx="471991" cy="130153"/>
                  <a:chOff x="2106490" y="1205881"/>
                  <a:chExt cx="471991" cy="130153"/>
                </a:xfrm>
                <a:noFill/>
              </p:grpSpPr>
              <p:sp>
                <p:nvSpPr>
                  <p:cNvPr id="48" name="Freeform: Shape 873">
                    <a:extLst>
                      <a:ext uri="{FF2B5EF4-FFF2-40B4-BE49-F238E27FC236}">
                        <a16:creationId xmlns:a16="http://schemas.microsoft.com/office/drawing/2014/main" id="{6FE9867A-CA48-4021-B723-26B5FA44E51F}"/>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sz="1600"/>
                  </a:p>
                </p:txBody>
              </p:sp>
              <p:sp>
                <p:nvSpPr>
                  <p:cNvPr id="49" name="Freeform: Shape 874">
                    <a:extLst>
                      <a:ext uri="{FF2B5EF4-FFF2-40B4-BE49-F238E27FC236}">
                        <a16:creationId xmlns:a16="http://schemas.microsoft.com/office/drawing/2014/main" id="{B9A13D30-F731-430B-AE32-418F3DAEC321}"/>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sz="1600"/>
                  </a:p>
                </p:txBody>
              </p:sp>
              <p:sp>
                <p:nvSpPr>
                  <p:cNvPr id="50" name="Freeform: Shape 875">
                    <a:extLst>
                      <a:ext uri="{FF2B5EF4-FFF2-40B4-BE49-F238E27FC236}">
                        <a16:creationId xmlns:a16="http://schemas.microsoft.com/office/drawing/2014/main" id="{68E7416F-0DF2-448A-A7CF-08795A9E36E9}"/>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sz="1600"/>
                  </a:p>
                </p:txBody>
              </p:sp>
            </p:grpSp>
            <p:sp>
              <p:nvSpPr>
                <p:cNvPr id="47" name="Freeform: Shape 872">
                  <a:extLst>
                    <a:ext uri="{FF2B5EF4-FFF2-40B4-BE49-F238E27FC236}">
                      <a16:creationId xmlns:a16="http://schemas.microsoft.com/office/drawing/2014/main" id="{5D6DEBEA-CDA2-4510-80F9-87DCE232AD5F}"/>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sz="1600"/>
                </a:p>
              </p:txBody>
            </p:sp>
          </p:grpSp>
          <p:sp>
            <p:nvSpPr>
              <p:cNvPr id="40" name="Freeform: Shape 865">
                <a:extLst>
                  <a:ext uri="{FF2B5EF4-FFF2-40B4-BE49-F238E27FC236}">
                    <a16:creationId xmlns:a16="http://schemas.microsoft.com/office/drawing/2014/main" id="{D42CF9C7-CD15-4C4A-BEFB-9ED13A58E32F}"/>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sz="1600"/>
              </a:p>
            </p:txBody>
          </p:sp>
          <p:sp>
            <p:nvSpPr>
              <p:cNvPr id="41" name="Freeform: Shape 866">
                <a:extLst>
                  <a:ext uri="{FF2B5EF4-FFF2-40B4-BE49-F238E27FC236}">
                    <a16:creationId xmlns:a16="http://schemas.microsoft.com/office/drawing/2014/main" id="{E27D34F5-D927-4D9D-923C-E229A70F222A}"/>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sz="1600"/>
              </a:p>
            </p:txBody>
          </p:sp>
          <p:sp>
            <p:nvSpPr>
              <p:cNvPr id="42" name="Freeform: Shape 867">
                <a:extLst>
                  <a:ext uri="{FF2B5EF4-FFF2-40B4-BE49-F238E27FC236}">
                    <a16:creationId xmlns:a16="http://schemas.microsoft.com/office/drawing/2014/main" id="{DEABA485-660A-4E8A-80C8-9A8A4CE76582}"/>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sz="1600"/>
              </a:p>
            </p:txBody>
          </p:sp>
          <p:sp>
            <p:nvSpPr>
              <p:cNvPr id="43" name="Freeform: Shape 868">
                <a:extLst>
                  <a:ext uri="{FF2B5EF4-FFF2-40B4-BE49-F238E27FC236}">
                    <a16:creationId xmlns:a16="http://schemas.microsoft.com/office/drawing/2014/main" id="{16766419-9069-4A72-B6BD-4D8BABBD8D45}"/>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sz="1600"/>
              </a:p>
            </p:txBody>
          </p:sp>
          <p:sp>
            <p:nvSpPr>
              <p:cNvPr id="44" name="Freeform: Shape 869">
                <a:extLst>
                  <a:ext uri="{FF2B5EF4-FFF2-40B4-BE49-F238E27FC236}">
                    <a16:creationId xmlns:a16="http://schemas.microsoft.com/office/drawing/2014/main" id="{ACE1B4A6-18EB-46F8-8088-661AF4E1DD64}"/>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sz="1600"/>
              </a:p>
            </p:txBody>
          </p:sp>
          <p:sp>
            <p:nvSpPr>
              <p:cNvPr id="45" name="Freeform: Shape 870">
                <a:extLst>
                  <a:ext uri="{FF2B5EF4-FFF2-40B4-BE49-F238E27FC236}">
                    <a16:creationId xmlns:a16="http://schemas.microsoft.com/office/drawing/2014/main" id="{FC6E1B4D-C81A-4527-9F5A-ED9BD18A4143}"/>
                  </a:ext>
                </a:extLst>
              </p:cNvPr>
              <p:cNvSpPr/>
              <p:nvPr/>
            </p:nvSpPr>
            <p:spPr>
              <a:xfrm>
                <a:off x="2347995" y="952398"/>
                <a:ext cx="194589" cy="57790"/>
              </a:xfrm>
              <a:custGeom>
                <a:avLst/>
                <a:gdLst>
                  <a:gd name="connsiteX0" fmla="*/ 194590 w 194589"/>
                  <a:gd name="connsiteY0" fmla="*/ 36252 h 57790"/>
                  <a:gd name="connsiteX1" fmla="*/ 194590 w 194589"/>
                  <a:gd name="connsiteY1" fmla="*/ 0 h 57790"/>
                  <a:gd name="connsiteX2" fmla="*/ 0 w 194589"/>
                  <a:gd name="connsiteY2" fmla="*/ 57791 h 57790"/>
                </a:gdLst>
                <a:ahLst/>
                <a:cxnLst>
                  <a:cxn ang="0">
                    <a:pos x="connsiteX0" y="connsiteY0"/>
                  </a:cxn>
                  <a:cxn ang="0">
                    <a:pos x="connsiteX1" y="connsiteY1"/>
                  </a:cxn>
                  <a:cxn ang="0">
                    <a:pos x="connsiteX2" y="connsiteY2"/>
                  </a:cxn>
                </a:cxnLst>
                <a:rect l="l" t="t" r="r" b="b"/>
                <a:pathLst>
                  <a:path w="194589" h="57790">
                    <a:moveTo>
                      <a:pt x="194590" y="36252"/>
                    </a:moveTo>
                    <a:lnTo>
                      <a:pt x="194590" y="0"/>
                    </a:lnTo>
                    <a:lnTo>
                      <a:pt x="0" y="57791"/>
                    </a:lnTo>
                  </a:path>
                </a:pathLst>
              </a:custGeom>
              <a:noFill/>
              <a:ln w="12700" cap="flat">
                <a:solidFill>
                  <a:srgbClr val="FFFFFF"/>
                </a:solidFill>
                <a:prstDash val="solid"/>
                <a:round/>
              </a:ln>
            </p:spPr>
            <p:txBody>
              <a:bodyPr rtlCol="0" anchor="ctr"/>
              <a:lstStyle/>
              <a:p>
                <a:endParaRPr lang="en-US" sz="1600"/>
              </a:p>
            </p:txBody>
          </p:sp>
        </p:grpSp>
      </p:grpSp>
      <p:sp>
        <p:nvSpPr>
          <p:cNvPr id="106" name="TextBox 105">
            <a:extLst>
              <a:ext uri="{FF2B5EF4-FFF2-40B4-BE49-F238E27FC236}">
                <a16:creationId xmlns:a16="http://schemas.microsoft.com/office/drawing/2014/main" id="{9E33B0D7-AA2F-4AB7-8D42-FB8D34D62708}"/>
              </a:ext>
            </a:extLst>
          </p:cNvPr>
          <p:cNvSpPr txBox="1"/>
          <p:nvPr/>
        </p:nvSpPr>
        <p:spPr>
          <a:xfrm>
            <a:off x="5334569" y="1853754"/>
            <a:ext cx="530593" cy="323165"/>
          </a:xfrm>
          <a:prstGeom prst="rect">
            <a:avLst/>
          </a:prstGeom>
          <a:noFill/>
        </p:spPr>
        <p:txBody>
          <a:bodyPr wrap="none" lIns="0" rIns="0" rtlCol="0">
            <a:spAutoFit/>
          </a:bodyPr>
          <a:lstStyle/>
          <a:p>
            <a:pPr algn="ctr"/>
            <a:r>
              <a:rPr lang="en-US" sz="1500" dirty="0">
                <a:solidFill>
                  <a:srgbClr val="38EF7D"/>
                </a:solidFill>
              </a:rPr>
              <a:t>Query</a:t>
            </a:r>
          </a:p>
        </p:txBody>
      </p:sp>
      <p:grpSp>
        <p:nvGrpSpPr>
          <p:cNvPr id="3" name="Group 2">
            <a:extLst>
              <a:ext uri="{FF2B5EF4-FFF2-40B4-BE49-F238E27FC236}">
                <a16:creationId xmlns:a16="http://schemas.microsoft.com/office/drawing/2014/main" id="{576AE4F0-D7EF-F61A-1BCA-EF542C912EC2}"/>
              </a:ext>
            </a:extLst>
          </p:cNvPr>
          <p:cNvGrpSpPr/>
          <p:nvPr/>
        </p:nvGrpSpPr>
        <p:grpSpPr>
          <a:xfrm>
            <a:off x="4832667" y="1880241"/>
            <a:ext cx="2499906" cy="530776"/>
            <a:chOff x="4832667" y="1880241"/>
            <a:chExt cx="2499906" cy="530776"/>
          </a:xfrm>
        </p:grpSpPr>
        <p:cxnSp>
          <p:nvCxnSpPr>
            <p:cNvPr id="35" name="Straight Arrow Connector 34">
              <a:extLst>
                <a:ext uri="{FF2B5EF4-FFF2-40B4-BE49-F238E27FC236}">
                  <a16:creationId xmlns:a16="http://schemas.microsoft.com/office/drawing/2014/main" id="{9F95F911-CF1A-4BD2-B11E-8FB1F5838E99}"/>
                </a:ext>
              </a:extLst>
            </p:cNvPr>
            <p:cNvCxnSpPr>
              <a:cxnSpLocks/>
            </p:cNvCxnSpPr>
            <p:nvPr/>
          </p:nvCxnSpPr>
          <p:spPr>
            <a:xfrm flipV="1">
              <a:off x="6423123" y="1886012"/>
              <a:ext cx="1" cy="525005"/>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6868D17-09EC-417D-A4D6-3C77366CAED7}"/>
                </a:ext>
              </a:extLst>
            </p:cNvPr>
            <p:cNvCxnSpPr>
              <a:cxnSpLocks/>
            </p:cNvCxnSpPr>
            <p:nvPr/>
          </p:nvCxnSpPr>
          <p:spPr>
            <a:xfrm>
              <a:off x="6427886" y="1880241"/>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9E9EAF3-ABDB-4B68-9FBC-9B321604BE60}"/>
                </a:ext>
              </a:extLst>
            </p:cNvPr>
            <p:cNvCxnSpPr/>
            <p:nvPr/>
          </p:nvCxnSpPr>
          <p:spPr>
            <a:xfrm>
              <a:off x="4832667" y="2411017"/>
              <a:ext cx="1590456"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DDF8734C-210E-4C8F-B140-08977859CD6E}"/>
              </a:ext>
            </a:extLst>
          </p:cNvPr>
          <p:cNvSpPr txBox="1"/>
          <p:nvPr/>
        </p:nvSpPr>
        <p:spPr>
          <a:xfrm>
            <a:off x="5286290" y="3178377"/>
            <a:ext cx="625171" cy="323165"/>
          </a:xfrm>
          <a:prstGeom prst="rect">
            <a:avLst/>
          </a:prstGeom>
          <a:noFill/>
        </p:spPr>
        <p:txBody>
          <a:bodyPr wrap="none" lIns="0" rIns="0" rtlCol="0">
            <a:spAutoFit/>
          </a:bodyPr>
          <a:lstStyle/>
          <a:p>
            <a:pPr algn="ctr"/>
            <a:r>
              <a:rPr lang="en-US" sz="1500" dirty="0">
                <a:solidFill>
                  <a:srgbClr val="38EF7D"/>
                </a:solidFill>
              </a:rPr>
              <a:t>Results</a:t>
            </a:r>
          </a:p>
        </p:txBody>
      </p:sp>
      <p:cxnSp>
        <p:nvCxnSpPr>
          <p:cNvPr id="138" name="Straight Arrow Connector 137">
            <a:extLst>
              <a:ext uri="{FF2B5EF4-FFF2-40B4-BE49-F238E27FC236}">
                <a16:creationId xmlns:a16="http://schemas.microsoft.com/office/drawing/2014/main" id="{1CA3CAF9-242A-4B0B-A747-F3747E069131}"/>
              </a:ext>
            </a:extLst>
          </p:cNvPr>
          <p:cNvCxnSpPr>
            <a:cxnSpLocks/>
          </p:cNvCxnSpPr>
          <p:nvPr/>
        </p:nvCxnSpPr>
        <p:spPr>
          <a:xfrm flipH="1">
            <a:off x="4809684" y="2810985"/>
            <a:ext cx="1622039"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8AE419C-A471-47B3-A9CD-E71F801F98AD}"/>
              </a:ext>
            </a:extLst>
          </p:cNvPr>
          <p:cNvSpPr txBox="1"/>
          <p:nvPr/>
        </p:nvSpPr>
        <p:spPr>
          <a:xfrm>
            <a:off x="3379361" y="3763557"/>
            <a:ext cx="641201" cy="553998"/>
          </a:xfrm>
          <a:prstGeom prst="rect">
            <a:avLst/>
          </a:prstGeom>
          <a:noFill/>
        </p:spPr>
        <p:txBody>
          <a:bodyPr wrap="none" lIns="0" rIns="0" rtlCol="0">
            <a:spAutoFit/>
          </a:bodyPr>
          <a:lstStyle/>
          <a:p>
            <a:pPr algn="ctr"/>
            <a:r>
              <a:rPr lang="en-US" sz="1500" dirty="0">
                <a:solidFill>
                  <a:srgbClr val="38EF7D"/>
                </a:solidFill>
              </a:rPr>
              <a:t>Tasks +</a:t>
            </a:r>
          </a:p>
          <a:p>
            <a:pPr algn="ctr"/>
            <a:r>
              <a:rPr lang="en-US" sz="1500" dirty="0">
                <a:solidFill>
                  <a:srgbClr val="38EF7D"/>
                </a:solidFill>
              </a:rPr>
              <a:t>Results</a:t>
            </a:r>
          </a:p>
        </p:txBody>
      </p:sp>
      <p:grpSp>
        <p:nvGrpSpPr>
          <p:cNvPr id="168" name="Group 167">
            <a:extLst>
              <a:ext uri="{FF2B5EF4-FFF2-40B4-BE49-F238E27FC236}">
                <a16:creationId xmlns:a16="http://schemas.microsoft.com/office/drawing/2014/main" id="{DF53EC10-C8AA-A1E9-11DB-B6D46575C065}"/>
              </a:ext>
            </a:extLst>
          </p:cNvPr>
          <p:cNvGrpSpPr/>
          <p:nvPr/>
        </p:nvGrpSpPr>
        <p:grpSpPr>
          <a:xfrm>
            <a:off x="3766264" y="4806830"/>
            <a:ext cx="1335310" cy="1035545"/>
            <a:chOff x="3766264" y="4806830"/>
            <a:chExt cx="1335310" cy="1035545"/>
          </a:xfrm>
        </p:grpSpPr>
        <p:grpSp>
          <p:nvGrpSpPr>
            <p:cNvPr id="107" name="Group 106">
              <a:extLst>
                <a:ext uri="{FF2B5EF4-FFF2-40B4-BE49-F238E27FC236}">
                  <a16:creationId xmlns:a16="http://schemas.microsoft.com/office/drawing/2014/main" id="{E66FCC3F-94A1-48E6-8D9B-80E5BB875EFE}"/>
                </a:ext>
              </a:extLst>
            </p:cNvPr>
            <p:cNvGrpSpPr/>
            <p:nvPr/>
          </p:nvGrpSpPr>
          <p:grpSpPr>
            <a:xfrm>
              <a:off x="4055720" y="4806830"/>
              <a:ext cx="617841" cy="442614"/>
              <a:chOff x="2402507" y="1939950"/>
              <a:chExt cx="617841" cy="442614"/>
            </a:xfrm>
          </p:grpSpPr>
          <p:grpSp>
            <p:nvGrpSpPr>
              <p:cNvPr id="108" name="Graphic 4081">
                <a:extLst>
                  <a:ext uri="{FF2B5EF4-FFF2-40B4-BE49-F238E27FC236}">
                    <a16:creationId xmlns:a16="http://schemas.microsoft.com/office/drawing/2014/main" id="{DFFC606D-7030-4E75-A5DD-5948C7195C23}"/>
                  </a:ext>
                </a:extLst>
              </p:cNvPr>
              <p:cNvGrpSpPr/>
              <p:nvPr/>
            </p:nvGrpSpPr>
            <p:grpSpPr>
              <a:xfrm>
                <a:off x="2699794" y="2064511"/>
                <a:ext cx="198418" cy="198456"/>
                <a:chOff x="2699794" y="2064511"/>
                <a:chExt cx="198418" cy="198456"/>
              </a:xfrm>
              <a:noFill/>
            </p:grpSpPr>
            <p:sp>
              <p:nvSpPr>
                <p:cNvPr id="125" name="Freeform: Shape 40">
                  <a:extLst>
                    <a:ext uri="{FF2B5EF4-FFF2-40B4-BE49-F238E27FC236}">
                      <a16:creationId xmlns:a16="http://schemas.microsoft.com/office/drawing/2014/main" id="{FC53D61D-616C-4F7A-A81E-02D9C8EA331E}"/>
                    </a:ext>
                  </a:extLst>
                </p:cNvPr>
                <p:cNvSpPr/>
                <p:nvPr/>
              </p:nvSpPr>
              <p:spPr>
                <a:xfrm>
                  <a:off x="2699794" y="2064511"/>
                  <a:ext cx="198418" cy="198456"/>
                </a:xfrm>
                <a:custGeom>
                  <a:avLst/>
                  <a:gdLst>
                    <a:gd name="connsiteX0" fmla="*/ 18872 w 198418"/>
                    <a:gd name="connsiteY0" fmla="*/ 157340 h 198456"/>
                    <a:gd name="connsiteX1" fmla="*/ 22889 w 198418"/>
                    <a:gd name="connsiteY1" fmla="*/ 161963 h 198456"/>
                    <a:gd name="connsiteX2" fmla="*/ 26943 w 198418"/>
                    <a:gd name="connsiteY2" fmla="*/ 166587 h 198456"/>
                    <a:gd name="connsiteX3" fmla="*/ 30960 w 198418"/>
                    <a:gd name="connsiteY3" fmla="*/ 171210 h 198456"/>
                    <a:gd name="connsiteX4" fmla="*/ 58396 w 198418"/>
                    <a:gd name="connsiteY4" fmla="*/ 157151 h 198456"/>
                    <a:gd name="connsiteX5" fmla="*/ 78026 w 198418"/>
                    <a:gd name="connsiteY5" fmla="*/ 166814 h 198456"/>
                    <a:gd name="connsiteX6" fmla="*/ 83521 w 198418"/>
                    <a:gd name="connsiteY6" fmla="*/ 197206 h 198456"/>
                    <a:gd name="connsiteX7" fmla="*/ 89622 w 198418"/>
                    <a:gd name="connsiteY7" fmla="*/ 197623 h 198456"/>
                    <a:gd name="connsiteX8" fmla="*/ 95723 w 198418"/>
                    <a:gd name="connsiteY8" fmla="*/ 198040 h 198456"/>
                    <a:gd name="connsiteX9" fmla="*/ 101824 w 198418"/>
                    <a:gd name="connsiteY9" fmla="*/ 198456 h 198456"/>
                    <a:gd name="connsiteX10" fmla="*/ 111298 w 198418"/>
                    <a:gd name="connsiteY10" fmla="*/ 169050 h 198456"/>
                    <a:gd name="connsiteX11" fmla="*/ 131913 w 198418"/>
                    <a:gd name="connsiteY11" fmla="*/ 162039 h 198456"/>
                    <a:gd name="connsiteX12" fmla="*/ 157340 w 198418"/>
                    <a:gd name="connsiteY12" fmla="*/ 179660 h 198456"/>
                    <a:gd name="connsiteX13" fmla="*/ 161963 w 198418"/>
                    <a:gd name="connsiteY13" fmla="*/ 175606 h 198456"/>
                    <a:gd name="connsiteX14" fmla="*/ 166587 w 198418"/>
                    <a:gd name="connsiteY14" fmla="*/ 171589 h 198456"/>
                    <a:gd name="connsiteX15" fmla="*/ 171210 w 198418"/>
                    <a:gd name="connsiteY15" fmla="*/ 167534 h 198456"/>
                    <a:gd name="connsiteX16" fmla="*/ 157075 w 198418"/>
                    <a:gd name="connsiteY16" fmla="*/ 139984 h 198456"/>
                    <a:gd name="connsiteX17" fmla="*/ 166738 w 198418"/>
                    <a:gd name="connsiteY17" fmla="*/ 120468 h 198456"/>
                    <a:gd name="connsiteX18" fmla="*/ 197168 w 198418"/>
                    <a:gd name="connsiteY18" fmla="*/ 114936 h 198456"/>
                    <a:gd name="connsiteX19" fmla="*/ 197585 w 198418"/>
                    <a:gd name="connsiteY19" fmla="*/ 108835 h 198456"/>
                    <a:gd name="connsiteX20" fmla="*/ 198002 w 198418"/>
                    <a:gd name="connsiteY20" fmla="*/ 102733 h 198456"/>
                    <a:gd name="connsiteX21" fmla="*/ 198419 w 198418"/>
                    <a:gd name="connsiteY21" fmla="*/ 96632 h 198456"/>
                    <a:gd name="connsiteX22" fmla="*/ 169050 w 198418"/>
                    <a:gd name="connsiteY22" fmla="*/ 87159 h 198456"/>
                    <a:gd name="connsiteX23" fmla="*/ 162077 w 198418"/>
                    <a:gd name="connsiteY23" fmla="*/ 66430 h 198456"/>
                    <a:gd name="connsiteX24" fmla="*/ 179623 w 198418"/>
                    <a:gd name="connsiteY24" fmla="*/ 41078 h 198456"/>
                    <a:gd name="connsiteX25" fmla="*/ 175606 w 198418"/>
                    <a:gd name="connsiteY25" fmla="*/ 36455 h 198456"/>
                    <a:gd name="connsiteX26" fmla="*/ 171551 w 198418"/>
                    <a:gd name="connsiteY26" fmla="*/ 31832 h 198456"/>
                    <a:gd name="connsiteX27" fmla="*/ 167534 w 198418"/>
                    <a:gd name="connsiteY27" fmla="*/ 27209 h 198456"/>
                    <a:gd name="connsiteX28" fmla="*/ 140136 w 198418"/>
                    <a:gd name="connsiteY28" fmla="*/ 41268 h 198456"/>
                    <a:gd name="connsiteX29" fmla="*/ 120430 w 198418"/>
                    <a:gd name="connsiteY29" fmla="*/ 31491 h 198456"/>
                    <a:gd name="connsiteX30" fmla="*/ 114936 w 198418"/>
                    <a:gd name="connsiteY30" fmla="*/ 1251 h 198456"/>
                    <a:gd name="connsiteX31" fmla="*/ 108835 w 198418"/>
                    <a:gd name="connsiteY31" fmla="*/ 834 h 198456"/>
                    <a:gd name="connsiteX32" fmla="*/ 102733 w 198418"/>
                    <a:gd name="connsiteY32" fmla="*/ 417 h 198456"/>
                    <a:gd name="connsiteX33" fmla="*/ 96632 w 198418"/>
                    <a:gd name="connsiteY33" fmla="*/ 0 h 198456"/>
                    <a:gd name="connsiteX34" fmla="*/ 87234 w 198418"/>
                    <a:gd name="connsiteY34" fmla="*/ 29217 h 198456"/>
                    <a:gd name="connsiteX35" fmla="*/ 66316 w 198418"/>
                    <a:gd name="connsiteY35" fmla="*/ 36303 h 198456"/>
                    <a:gd name="connsiteX36" fmla="*/ 41116 w 198418"/>
                    <a:gd name="connsiteY36" fmla="*/ 18834 h 198456"/>
                    <a:gd name="connsiteX37" fmla="*/ 36493 w 198418"/>
                    <a:gd name="connsiteY37" fmla="*/ 22889 h 198456"/>
                    <a:gd name="connsiteX38" fmla="*/ 31870 w 198418"/>
                    <a:gd name="connsiteY38" fmla="*/ 26905 h 198456"/>
                    <a:gd name="connsiteX39" fmla="*/ 27247 w 198418"/>
                    <a:gd name="connsiteY39" fmla="*/ 30960 h 198456"/>
                    <a:gd name="connsiteX40" fmla="*/ 41230 w 198418"/>
                    <a:gd name="connsiteY40" fmla="*/ 58245 h 198456"/>
                    <a:gd name="connsiteX41" fmla="*/ 31453 w 198418"/>
                    <a:gd name="connsiteY41" fmla="*/ 78064 h 198456"/>
                    <a:gd name="connsiteX42" fmla="*/ 1251 w 198418"/>
                    <a:gd name="connsiteY42" fmla="*/ 83521 h 198456"/>
                    <a:gd name="connsiteX43" fmla="*/ 834 w 198418"/>
                    <a:gd name="connsiteY43" fmla="*/ 89622 h 198456"/>
                    <a:gd name="connsiteX44" fmla="*/ 417 w 198418"/>
                    <a:gd name="connsiteY44" fmla="*/ 95723 h 198456"/>
                    <a:gd name="connsiteX45" fmla="*/ 0 w 198418"/>
                    <a:gd name="connsiteY45" fmla="*/ 101824 h 198456"/>
                    <a:gd name="connsiteX46" fmla="*/ 29255 w 198418"/>
                    <a:gd name="connsiteY46" fmla="*/ 111222 h 198456"/>
                    <a:gd name="connsiteX47" fmla="*/ 36341 w 198418"/>
                    <a:gd name="connsiteY47" fmla="*/ 132026 h 198456"/>
                    <a:gd name="connsiteX48" fmla="*/ 18872 w 198418"/>
                    <a:gd name="connsiteY48" fmla="*/ 157340 h 1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8418" h="198456">
                      <a:moveTo>
                        <a:pt x="18872" y="157340"/>
                      </a:moveTo>
                      <a:lnTo>
                        <a:pt x="22889" y="161963"/>
                      </a:lnTo>
                      <a:lnTo>
                        <a:pt x="26943" y="166587"/>
                      </a:lnTo>
                      <a:lnTo>
                        <a:pt x="30960" y="171210"/>
                      </a:lnTo>
                      <a:lnTo>
                        <a:pt x="58396" y="157151"/>
                      </a:lnTo>
                      <a:cubicBezTo>
                        <a:pt x="64497" y="161433"/>
                        <a:pt x="71091" y="164654"/>
                        <a:pt x="78026" y="166814"/>
                      </a:cubicBezTo>
                      <a:lnTo>
                        <a:pt x="83521" y="197206"/>
                      </a:lnTo>
                      <a:lnTo>
                        <a:pt x="89622" y="197623"/>
                      </a:lnTo>
                      <a:lnTo>
                        <a:pt x="95723" y="198040"/>
                      </a:lnTo>
                      <a:lnTo>
                        <a:pt x="101824" y="198456"/>
                      </a:lnTo>
                      <a:lnTo>
                        <a:pt x="111298" y="169050"/>
                      </a:lnTo>
                      <a:cubicBezTo>
                        <a:pt x="118384" y="167799"/>
                        <a:pt x="125357" y="165488"/>
                        <a:pt x="131913" y="162039"/>
                      </a:cubicBezTo>
                      <a:lnTo>
                        <a:pt x="157340" y="179660"/>
                      </a:lnTo>
                      <a:lnTo>
                        <a:pt x="161963" y="175606"/>
                      </a:lnTo>
                      <a:lnTo>
                        <a:pt x="166587" y="171589"/>
                      </a:lnTo>
                      <a:lnTo>
                        <a:pt x="171210" y="167534"/>
                      </a:lnTo>
                      <a:lnTo>
                        <a:pt x="157075" y="139984"/>
                      </a:lnTo>
                      <a:cubicBezTo>
                        <a:pt x="161357" y="133921"/>
                        <a:pt x="164578" y="127327"/>
                        <a:pt x="166738" y="120468"/>
                      </a:cubicBezTo>
                      <a:lnTo>
                        <a:pt x="197168" y="114936"/>
                      </a:lnTo>
                      <a:lnTo>
                        <a:pt x="197585" y="108835"/>
                      </a:lnTo>
                      <a:lnTo>
                        <a:pt x="198002" y="102733"/>
                      </a:lnTo>
                      <a:lnTo>
                        <a:pt x="198419" y="96632"/>
                      </a:lnTo>
                      <a:lnTo>
                        <a:pt x="169050" y="87159"/>
                      </a:lnTo>
                      <a:cubicBezTo>
                        <a:pt x="167837" y="80034"/>
                        <a:pt x="165488" y="73024"/>
                        <a:pt x="162077" y="66430"/>
                      </a:cubicBezTo>
                      <a:lnTo>
                        <a:pt x="179623" y="41078"/>
                      </a:lnTo>
                      <a:lnTo>
                        <a:pt x="175606" y="36455"/>
                      </a:lnTo>
                      <a:lnTo>
                        <a:pt x="171551" y="31832"/>
                      </a:lnTo>
                      <a:lnTo>
                        <a:pt x="167534" y="27209"/>
                      </a:lnTo>
                      <a:lnTo>
                        <a:pt x="140136" y="41268"/>
                      </a:lnTo>
                      <a:cubicBezTo>
                        <a:pt x="134035" y="36948"/>
                        <a:pt x="127365" y="33651"/>
                        <a:pt x="120430" y="31491"/>
                      </a:cubicBezTo>
                      <a:lnTo>
                        <a:pt x="114936" y="1251"/>
                      </a:lnTo>
                      <a:lnTo>
                        <a:pt x="108835" y="834"/>
                      </a:lnTo>
                      <a:lnTo>
                        <a:pt x="102733" y="417"/>
                      </a:lnTo>
                      <a:lnTo>
                        <a:pt x="96632" y="0"/>
                      </a:lnTo>
                      <a:lnTo>
                        <a:pt x="87234" y="29217"/>
                      </a:lnTo>
                      <a:cubicBezTo>
                        <a:pt x="80034" y="30430"/>
                        <a:pt x="72986" y="32817"/>
                        <a:pt x="66316" y="36303"/>
                      </a:cubicBezTo>
                      <a:lnTo>
                        <a:pt x="41116" y="18834"/>
                      </a:lnTo>
                      <a:lnTo>
                        <a:pt x="36493" y="22889"/>
                      </a:lnTo>
                      <a:lnTo>
                        <a:pt x="31870" y="26905"/>
                      </a:lnTo>
                      <a:lnTo>
                        <a:pt x="27247" y="30960"/>
                      </a:lnTo>
                      <a:lnTo>
                        <a:pt x="41230" y="58245"/>
                      </a:lnTo>
                      <a:cubicBezTo>
                        <a:pt x="36910" y="64384"/>
                        <a:pt x="33613" y="71053"/>
                        <a:pt x="31453" y="78064"/>
                      </a:cubicBezTo>
                      <a:lnTo>
                        <a:pt x="1251" y="83521"/>
                      </a:lnTo>
                      <a:lnTo>
                        <a:pt x="834" y="89622"/>
                      </a:lnTo>
                      <a:lnTo>
                        <a:pt x="417" y="95723"/>
                      </a:lnTo>
                      <a:lnTo>
                        <a:pt x="0" y="101824"/>
                      </a:lnTo>
                      <a:lnTo>
                        <a:pt x="29255" y="111222"/>
                      </a:lnTo>
                      <a:cubicBezTo>
                        <a:pt x="30506" y="118384"/>
                        <a:pt x="32855" y="125433"/>
                        <a:pt x="36341" y="132026"/>
                      </a:cubicBezTo>
                      <a:lnTo>
                        <a:pt x="18872" y="157340"/>
                      </a:lnTo>
                      <a:close/>
                    </a:path>
                  </a:pathLst>
                </a:custGeom>
                <a:noFill/>
                <a:ln w="12700" cap="flat">
                  <a:solidFill>
                    <a:srgbClr val="01A98D"/>
                  </a:solidFill>
                  <a:prstDash val="solid"/>
                  <a:round/>
                </a:ln>
              </p:spPr>
              <p:txBody>
                <a:bodyPr rtlCol="0" anchor="ctr"/>
                <a:lstStyle/>
                <a:p>
                  <a:endParaRPr lang="en-US" dirty="0"/>
                </a:p>
              </p:txBody>
            </p:sp>
            <p:sp>
              <p:nvSpPr>
                <p:cNvPr id="126" name="Freeform: Shape 41">
                  <a:extLst>
                    <a:ext uri="{FF2B5EF4-FFF2-40B4-BE49-F238E27FC236}">
                      <a16:creationId xmlns:a16="http://schemas.microsoft.com/office/drawing/2014/main" id="{DEEDAF36-2CB9-465F-A1E5-CAC2461CD963}"/>
                    </a:ext>
                  </a:extLst>
                </p:cNvPr>
                <p:cNvSpPr/>
                <p:nvPr/>
              </p:nvSpPr>
              <p:spPr>
                <a:xfrm>
                  <a:off x="2759517" y="2124120"/>
                  <a:ext cx="79049" cy="79049"/>
                </a:xfrm>
                <a:custGeom>
                  <a:avLst/>
                  <a:gdLst>
                    <a:gd name="connsiteX0" fmla="*/ 79049 w 79049"/>
                    <a:gd name="connsiteY0" fmla="*/ 39525 h 79049"/>
                    <a:gd name="connsiteX1" fmla="*/ 39525 w 79049"/>
                    <a:gd name="connsiteY1" fmla="*/ 79049 h 79049"/>
                    <a:gd name="connsiteX2" fmla="*/ 0 w 79049"/>
                    <a:gd name="connsiteY2" fmla="*/ 39525 h 79049"/>
                    <a:gd name="connsiteX3" fmla="*/ 39525 w 79049"/>
                    <a:gd name="connsiteY3" fmla="*/ 0 h 79049"/>
                    <a:gd name="connsiteX4" fmla="*/ 79049 w 79049"/>
                    <a:gd name="connsiteY4" fmla="*/ 39525 h 79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79049">
                      <a:moveTo>
                        <a:pt x="79049" y="39525"/>
                      </a:moveTo>
                      <a:cubicBezTo>
                        <a:pt x="79049" y="61353"/>
                        <a:pt x="61353" y="79049"/>
                        <a:pt x="39525" y="79049"/>
                      </a:cubicBezTo>
                      <a:cubicBezTo>
                        <a:pt x="17696" y="79049"/>
                        <a:pt x="0" y="61353"/>
                        <a:pt x="0" y="39525"/>
                      </a:cubicBezTo>
                      <a:cubicBezTo>
                        <a:pt x="0" y="17696"/>
                        <a:pt x="17696" y="0"/>
                        <a:pt x="39525" y="0"/>
                      </a:cubicBezTo>
                      <a:cubicBezTo>
                        <a:pt x="61353" y="0"/>
                        <a:pt x="79049" y="17696"/>
                        <a:pt x="79049" y="39525"/>
                      </a:cubicBezTo>
                      <a:close/>
                    </a:path>
                  </a:pathLst>
                </a:custGeom>
                <a:noFill/>
                <a:ln w="12700" cap="flat">
                  <a:solidFill>
                    <a:srgbClr val="01A98D"/>
                  </a:solidFill>
                  <a:prstDash val="solid"/>
                  <a:round/>
                </a:ln>
              </p:spPr>
              <p:txBody>
                <a:bodyPr rtlCol="0" anchor="ctr"/>
                <a:lstStyle/>
                <a:p>
                  <a:endParaRPr lang="en-US"/>
                </a:p>
              </p:txBody>
            </p:sp>
          </p:grpSp>
          <p:grpSp>
            <p:nvGrpSpPr>
              <p:cNvPr id="109" name="Graphic 4081">
                <a:extLst>
                  <a:ext uri="{FF2B5EF4-FFF2-40B4-BE49-F238E27FC236}">
                    <a16:creationId xmlns:a16="http://schemas.microsoft.com/office/drawing/2014/main" id="{5BEE7C4E-8C5E-4364-BCED-3AF6F3989A7E}"/>
                  </a:ext>
                </a:extLst>
              </p:cNvPr>
              <p:cNvGrpSpPr/>
              <p:nvPr/>
            </p:nvGrpSpPr>
            <p:grpSpPr>
              <a:xfrm>
                <a:off x="2402507" y="1997096"/>
                <a:ext cx="273261" cy="302932"/>
                <a:chOff x="2402507" y="1997096"/>
                <a:chExt cx="273261" cy="302932"/>
              </a:xfrm>
              <a:noFill/>
            </p:grpSpPr>
            <p:sp>
              <p:nvSpPr>
                <p:cNvPr id="120" name="Freeform: Shape 35">
                  <a:extLst>
                    <a:ext uri="{FF2B5EF4-FFF2-40B4-BE49-F238E27FC236}">
                      <a16:creationId xmlns:a16="http://schemas.microsoft.com/office/drawing/2014/main" id="{30BD18CD-FB5B-4BBA-BB2D-14E204F89FB4}"/>
                    </a:ext>
                  </a:extLst>
                </p:cNvPr>
                <p:cNvSpPr/>
                <p:nvPr/>
              </p:nvSpPr>
              <p:spPr>
                <a:xfrm>
                  <a:off x="2402507" y="1997096"/>
                  <a:ext cx="273261" cy="147904"/>
                </a:xfrm>
                <a:custGeom>
                  <a:avLst/>
                  <a:gdLst>
                    <a:gd name="connsiteX0" fmla="*/ 0 w 273261"/>
                    <a:gd name="connsiteY0" fmla="*/ 0 h 147904"/>
                    <a:gd name="connsiteX1" fmla="*/ 273261 w 273261"/>
                    <a:gd name="connsiteY1" fmla="*/ 147904 h 147904"/>
                  </a:gdLst>
                  <a:ahLst/>
                  <a:cxnLst>
                    <a:cxn ang="0">
                      <a:pos x="connsiteX0" y="connsiteY0"/>
                    </a:cxn>
                    <a:cxn ang="0">
                      <a:pos x="connsiteX1" y="connsiteY1"/>
                    </a:cxn>
                  </a:cxnLst>
                  <a:rect l="l" t="t" r="r" b="b"/>
                  <a:pathLst>
                    <a:path w="273261" h="147904">
                      <a:moveTo>
                        <a:pt x="0" y="0"/>
                      </a:moveTo>
                      <a:cubicBezTo>
                        <a:pt x="95496" y="0"/>
                        <a:pt x="186482" y="135361"/>
                        <a:pt x="273261" y="147904"/>
                      </a:cubicBezTo>
                    </a:path>
                  </a:pathLst>
                </a:custGeom>
                <a:noFill/>
                <a:ln w="12700" cap="flat">
                  <a:solidFill>
                    <a:srgbClr val="01A98D"/>
                  </a:solidFill>
                  <a:custDash>
                    <a:ds d="300000" sp="450000"/>
                  </a:custDash>
                  <a:round/>
                </a:ln>
              </p:spPr>
              <p:txBody>
                <a:bodyPr rtlCol="0" anchor="ctr"/>
                <a:lstStyle/>
                <a:p>
                  <a:endParaRPr lang="en-US"/>
                </a:p>
              </p:txBody>
            </p:sp>
            <p:sp>
              <p:nvSpPr>
                <p:cNvPr id="121" name="Freeform: Shape 36">
                  <a:extLst>
                    <a:ext uri="{FF2B5EF4-FFF2-40B4-BE49-F238E27FC236}">
                      <a16:creationId xmlns:a16="http://schemas.microsoft.com/office/drawing/2014/main" id="{82A8C189-ED92-4D34-8F50-93BED95E8FE6}"/>
                    </a:ext>
                  </a:extLst>
                </p:cNvPr>
                <p:cNvSpPr/>
                <p:nvPr/>
              </p:nvSpPr>
              <p:spPr>
                <a:xfrm>
                  <a:off x="2408950" y="2217796"/>
                  <a:ext cx="266781" cy="82232"/>
                </a:xfrm>
                <a:custGeom>
                  <a:avLst/>
                  <a:gdLst>
                    <a:gd name="connsiteX0" fmla="*/ 0 w 266781"/>
                    <a:gd name="connsiteY0" fmla="*/ 82232 h 82232"/>
                    <a:gd name="connsiteX1" fmla="*/ 178865 w 266781"/>
                    <a:gd name="connsiteY1" fmla="*/ 14552 h 82232"/>
                    <a:gd name="connsiteX2" fmla="*/ 266781 w 266781"/>
                    <a:gd name="connsiteY2" fmla="*/ 0 h 82232"/>
                  </a:gdLst>
                  <a:ahLst/>
                  <a:cxnLst>
                    <a:cxn ang="0">
                      <a:pos x="connsiteX0" y="connsiteY0"/>
                    </a:cxn>
                    <a:cxn ang="0">
                      <a:pos x="connsiteX1" y="connsiteY1"/>
                    </a:cxn>
                    <a:cxn ang="0">
                      <a:pos x="connsiteX2" y="connsiteY2"/>
                    </a:cxn>
                  </a:cxnLst>
                  <a:rect l="l" t="t" r="r" b="b"/>
                  <a:pathLst>
                    <a:path w="266781" h="82232">
                      <a:moveTo>
                        <a:pt x="0" y="82232"/>
                      </a:moveTo>
                      <a:cubicBezTo>
                        <a:pt x="67036" y="60518"/>
                        <a:pt x="133694" y="21979"/>
                        <a:pt x="178865" y="14552"/>
                      </a:cubicBezTo>
                      <a:cubicBezTo>
                        <a:pt x="202132" y="10724"/>
                        <a:pt x="209332" y="22927"/>
                        <a:pt x="266781" y="0"/>
                      </a:cubicBezTo>
                    </a:path>
                  </a:pathLst>
                </a:custGeom>
                <a:noFill/>
                <a:ln w="12700" cap="flat">
                  <a:solidFill>
                    <a:srgbClr val="01A98D"/>
                  </a:solidFill>
                  <a:custDash>
                    <a:ds d="300000" sp="450000"/>
                  </a:custDash>
                  <a:round/>
                </a:ln>
              </p:spPr>
              <p:txBody>
                <a:bodyPr rtlCol="0" anchor="ctr"/>
                <a:lstStyle/>
                <a:p>
                  <a:endParaRPr lang="en-US"/>
                </a:p>
              </p:txBody>
            </p:sp>
            <p:sp>
              <p:nvSpPr>
                <p:cNvPr id="122" name="Freeform: Shape 37">
                  <a:extLst>
                    <a:ext uri="{FF2B5EF4-FFF2-40B4-BE49-F238E27FC236}">
                      <a16:creationId xmlns:a16="http://schemas.microsoft.com/office/drawing/2014/main" id="{C7F2D29D-E787-4636-81A0-0F216EE279BA}"/>
                    </a:ext>
                  </a:extLst>
                </p:cNvPr>
                <p:cNvSpPr/>
                <p:nvPr/>
              </p:nvSpPr>
              <p:spPr>
                <a:xfrm>
                  <a:off x="2402507" y="2174008"/>
                  <a:ext cx="266781" cy="66335"/>
                </a:xfrm>
                <a:custGeom>
                  <a:avLst/>
                  <a:gdLst>
                    <a:gd name="connsiteX0" fmla="*/ 0 w 273261"/>
                    <a:gd name="connsiteY0" fmla="*/ 66336 h 66335"/>
                    <a:gd name="connsiteX1" fmla="*/ 178713 w 273261"/>
                    <a:gd name="connsiteY1" fmla="*/ 3771 h 66335"/>
                    <a:gd name="connsiteX2" fmla="*/ 273261 w 273261"/>
                    <a:gd name="connsiteY2" fmla="*/ 11691 h 66335"/>
                  </a:gdLst>
                  <a:ahLst/>
                  <a:cxnLst>
                    <a:cxn ang="0">
                      <a:pos x="connsiteX0" y="connsiteY0"/>
                    </a:cxn>
                    <a:cxn ang="0">
                      <a:pos x="connsiteX1" y="connsiteY1"/>
                    </a:cxn>
                    <a:cxn ang="0">
                      <a:pos x="connsiteX2" y="connsiteY2"/>
                    </a:cxn>
                  </a:cxnLst>
                  <a:rect l="l" t="t" r="r" b="b"/>
                  <a:pathLst>
                    <a:path w="273261" h="66335">
                      <a:moveTo>
                        <a:pt x="0" y="66336"/>
                      </a:moveTo>
                      <a:cubicBezTo>
                        <a:pt x="68780" y="56938"/>
                        <a:pt x="136309" y="7712"/>
                        <a:pt x="178713" y="3771"/>
                      </a:cubicBezTo>
                      <a:cubicBezTo>
                        <a:pt x="203345" y="1497"/>
                        <a:pt x="251206" y="-6650"/>
                        <a:pt x="273261" y="11691"/>
                      </a:cubicBezTo>
                    </a:path>
                  </a:pathLst>
                </a:custGeom>
                <a:noFill/>
                <a:ln w="12700" cap="flat">
                  <a:solidFill>
                    <a:srgbClr val="01A98D"/>
                  </a:solidFill>
                  <a:custDash>
                    <a:ds d="300000" sp="450000"/>
                  </a:custDash>
                  <a:round/>
                </a:ln>
              </p:spPr>
              <p:txBody>
                <a:bodyPr rtlCol="0" anchor="ctr"/>
                <a:lstStyle/>
                <a:p>
                  <a:endParaRPr lang="en-US"/>
                </a:p>
              </p:txBody>
            </p:sp>
            <p:sp>
              <p:nvSpPr>
                <p:cNvPr id="123" name="Freeform: Shape 38">
                  <a:extLst>
                    <a:ext uri="{FF2B5EF4-FFF2-40B4-BE49-F238E27FC236}">
                      <a16:creationId xmlns:a16="http://schemas.microsoft.com/office/drawing/2014/main" id="{DAEE7526-33AB-40E4-9C11-8D0F7B13D234}"/>
                    </a:ext>
                  </a:extLst>
                </p:cNvPr>
                <p:cNvSpPr/>
                <p:nvPr/>
              </p:nvSpPr>
              <p:spPr>
                <a:xfrm>
                  <a:off x="2402507" y="2085471"/>
                  <a:ext cx="119331" cy="8450"/>
                </a:xfrm>
                <a:custGeom>
                  <a:avLst/>
                  <a:gdLst>
                    <a:gd name="connsiteX0" fmla="*/ 0 w 119331"/>
                    <a:gd name="connsiteY0" fmla="*/ 3676 h 8450"/>
                    <a:gd name="connsiteX1" fmla="*/ 119332 w 119331"/>
                    <a:gd name="connsiteY1" fmla="*/ 0 h 8450"/>
                  </a:gdLst>
                  <a:ahLst/>
                  <a:cxnLst>
                    <a:cxn ang="0">
                      <a:pos x="connsiteX0" y="connsiteY0"/>
                    </a:cxn>
                    <a:cxn ang="0">
                      <a:pos x="connsiteX1" y="connsiteY1"/>
                    </a:cxn>
                  </a:cxnLst>
                  <a:rect l="l" t="t" r="r" b="b"/>
                  <a:pathLst>
                    <a:path w="119331" h="8450">
                      <a:moveTo>
                        <a:pt x="0" y="3676"/>
                      </a:moveTo>
                      <a:cubicBezTo>
                        <a:pt x="19175" y="14324"/>
                        <a:pt x="106826" y="4472"/>
                        <a:pt x="119332" y="0"/>
                      </a:cubicBezTo>
                    </a:path>
                  </a:pathLst>
                </a:custGeom>
                <a:noFill/>
                <a:ln w="12700" cap="flat">
                  <a:solidFill>
                    <a:srgbClr val="01A98D"/>
                  </a:solidFill>
                  <a:custDash>
                    <a:ds d="300000" sp="450000"/>
                  </a:custDash>
                  <a:round/>
                </a:ln>
              </p:spPr>
              <p:txBody>
                <a:bodyPr rtlCol="0" anchor="ctr"/>
                <a:lstStyle/>
                <a:p>
                  <a:endParaRPr lang="en-US"/>
                </a:p>
              </p:txBody>
            </p:sp>
            <p:sp>
              <p:nvSpPr>
                <p:cNvPr id="124" name="Freeform: Shape 39">
                  <a:extLst>
                    <a:ext uri="{FF2B5EF4-FFF2-40B4-BE49-F238E27FC236}">
                      <a16:creationId xmlns:a16="http://schemas.microsoft.com/office/drawing/2014/main" id="{25885DB2-5A52-4891-A7E2-02DD62F3E6CE}"/>
                    </a:ext>
                  </a:extLst>
                </p:cNvPr>
                <p:cNvSpPr/>
                <p:nvPr/>
              </p:nvSpPr>
              <p:spPr>
                <a:xfrm>
                  <a:off x="2539119" y="2071062"/>
                  <a:ext cx="136649" cy="14409"/>
                </a:xfrm>
                <a:custGeom>
                  <a:avLst/>
                  <a:gdLst>
                    <a:gd name="connsiteX0" fmla="*/ 0 w 136649"/>
                    <a:gd name="connsiteY0" fmla="*/ 5770 h 14409"/>
                    <a:gd name="connsiteX1" fmla="*/ 136650 w 136649"/>
                    <a:gd name="connsiteY1" fmla="*/ 14410 h 14409"/>
                  </a:gdLst>
                  <a:ahLst/>
                  <a:cxnLst>
                    <a:cxn ang="0">
                      <a:pos x="connsiteX0" y="connsiteY0"/>
                    </a:cxn>
                    <a:cxn ang="0">
                      <a:pos x="connsiteX1" y="connsiteY1"/>
                    </a:cxn>
                  </a:cxnLst>
                  <a:rect l="l" t="t" r="r" b="b"/>
                  <a:pathLst>
                    <a:path w="136649" h="14409">
                      <a:moveTo>
                        <a:pt x="0" y="5770"/>
                      </a:moveTo>
                      <a:cubicBezTo>
                        <a:pt x="16522" y="1033"/>
                        <a:pt x="93866" y="-7759"/>
                        <a:pt x="136650" y="14410"/>
                      </a:cubicBezTo>
                    </a:path>
                  </a:pathLst>
                </a:custGeom>
                <a:noFill/>
                <a:ln w="12700" cap="flat">
                  <a:solidFill>
                    <a:srgbClr val="01A98D"/>
                  </a:solidFill>
                  <a:custDash>
                    <a:ds d="300000" sp="450000"/>
                  </a:custDash>
                  <a:round/>
                </a:ln>
              </p:spPr>
              <p:txBody>
                <a:bodyPr rtlCol="0" anchor="ctr"/>
                <a:lstStyle/>
                <a:p>
                  <a:endParaRPr lang="en-US"/>
                </a:p>
              </p:txBody>
            </p:sp>
          </p:grpSp>
          <p:sp>
            <p:nvSpPr>
              <p:cNvPr id="110" name="Freeform: Shape 22">
                <a:extLst>
                  <a:ext uri="{FF2B5EF4-FFF2-40B4-BE49-F238E27FC236}">
                    <a16:creationId xmlns:a16="http://schemas.microsoft.com/office/drawing/2014/main" id="{A8E2FFB3-22F3-4677-B823-C645459E15D7}"/>
                  </a:ext>
                </a:extLst>
              </p:cNvPr>
              <p:cNvSpPr/>
              <p:nvPr/>
            </p:nvSpPr>
            <p:spPr>
              <a:xfrm>
                <a:off x="2633061" y="2279906"/>
                <a:ext cx="165980" cy="102657"/>
              </a:xfrm>
              <a:custGeom>
                <a:avLst/>
                <a:gdLst>
                  <a:gd name="connsiteX0" fmla="*/ 0 w 165980"/>
                  <a:gd name="connsiteY0" fmla="*/ 0 h 102657"/>
                  <a:gd name="connsiteX1" fmla="*/ 0 w 165980"/>
                  <a:gd name="connsiteY1" fmla="*/ 38122 h 102657"/>
                  <a:gd name="connsiteX2" fmla="*/ 110654 w 165980"/>
                  <a:gd name="connsiteY2" fmla="*/ 102658 h 102657"/>
                  <a:gd name="connsiteX3" fmla="*/ 165980 w 165980"/>
                  <a:gd name="connsiteY3" fmla="*/ 74994 h 102657"/>
                </a:gdLst>
                <a:ahLst/>
                <a:cxnLst>
                  <a:cxn ang="0">
                    <a:pos x="connsiteX0" y="connsiteY0"/>
                  </a:cxn>
                  <a:cxn ang="0">
                    <a:pos x="connsiteX1" y="connsiteY1"/>
                  </a:cxn>
                  <a:cxn ang="0">
                    <a:pos x="connsiteX2" y="connsiteY2"/>
                  </a:cxn>
                  <a:cxn ang="0">
                    <a:pos x="connsiteX3" y="connsiteY3"/>
                  </a:cxn>
                </a:cxnLst>
                <a:rect l="l" t="t" r="r" b="b"/>
                <a:pathLst>
                  <a:path w="165980" h="102657">
                    <a:moveTo>
                      <a:pt x="0" y="0"/>
                    </a:moveTo>
                    <a:lnTo>
                      <a:pt x="0" y="38122"/>
                    </a:lnTo>
                    <a:lnTo>
                      <a:pt x="110654" y="102658"/>
                    </a:lnTo>
                    <a:lnTo>
                      <a:pt x="165980" y="74994"/>
                    </a:lnTo>
                  </a:path>
                </a:pathLst>
              </a:custGeom>
              <a:noFill/>
              <a:ln w="12700" cap="flat">
                <a:solidFill>
                  <a:srgbClr val="01A98D"/>
                </a:solidFill>
                <a:prstDash val="solid"/>
                <a:round/>
              </a:ln>
            </p:spPr>
            <p:txBody>
              <a:bodyPr rtlCol="0" anchor="ctr"/>
              <a:lstStyle/>
              <a:p>
                <a:endParaRPr lang="en-US"/>
              </a:p>
            </p:txBody>
          </p:sp>
          <p:sp>
            <p:nvSpPr>
              <p:cNvPr id="111" name="Freeform: Shape 24">
                <a:extLst>
                  <a:ext uri="{FF2B5EF4-FFF2-40B4-BE49-F238E27FC236}">
                    <a16:creationId xmlns:a16="http://schemas.microsoft.com/office/drawing/2014/main" id="{7962DBAB-5A9E-4C3E-BFF7-DF3BED7BDEF6}"/>
                  </a:ext>
                </a:extLst>
              </p:cNvPr>
              <p:cNvSpPr/>
              <p:nvPr/>
            </p:nvSpPr>
            <p:spPr>
              <a:xfrm>
                <a:off x="2633061" y="1939950"/>
                <a:ext cx="165980" cy="101445"/>
              </a:xfrm>
              <a:custGeom>
                <a:avLst/>
                <a:gdLst>
                  <a:gd name="connsiteX0" fmla="*/ 165980 w 165980"/>
                  <a:gd name="connsiteY0" fmla="*/ 36872 h 101445"/>
                  <a:gd name="connsiteX1" fmla="*/ 110654 w 165980"/>
                  <a:gd name="connsiteY1" fmla="*/ 0 h 101445"/>
                  <a:gd name="connsiteX2" fmla="*/ 0 w 165980"/>
                  <a:gd name="connsiteY2" fmla="*/ 66127 h 101445"/>
                  <a:gd name="connsiteX3" fmla="*/ 0 w 165980"/>
                  <a:gd name="connsiteY3" fmla="*/ 101445 h 101445"/>
                </a:gdLst>
                <a:ahLst/>
                <a:cxnLst>
                  <a:cxn ang="0">
                    <a:pos x="connsiteX0" y="connsiteY0"/>
                  </a:cxn>
                  <a:cxn ang="0">
                    <a:pos x="connsiteX1" y="connsiteY1"/>
                  </a:cxn>
                  <a:cxn ang="0">
                    <a:pos x="connsiteX2" y="connsiteY2"/>
                  </a:cxn>
                  <a:cxn ang="0">
                    <a:pos x="connsiteX3" y="connsiteY3"/>
                  </a:cxn>
                </a:cxnLst>
                <a:rect l="l" t="t" r="r" b="b"/>
                <a:pathLst>
                  <a:path w="165980" h="101445">
                    <a:moveTo>
                      <a:pt x="165980" y="36872"/>
                    </a:moveTo>
                    <a:lnTo>
                      <a:pt x="110654" y="0"/>
                    </a:lnTo>
                    <a:lnTo>
                      <a:pt x="0" y="66127"/>
                    </a:lnTo>
                    <a:lnTo>
                      <a:pt x="0" y="101445"/>
                    </a:lnTo>
                  </a:path>
                </a:pathLst>
              </a:custGeom>
              <a:noFill/>
              <a:ln w="12700" cap="flat">
                <a:solidFill>
                  <a:srgbClr val="01A98D"/>
                </a:solidFill>
                <a:prstDash val="solid"/>
                <a:round/>
              </a:ln>
            </p:spPr>
            <p:txBody>
              <a:bodyPr rtlCol="0" anchor="ctr"/>
              <a:lstStyle/>
              <a:p>
                <a:endParaRPr lang="en-US"/>
              </a:p>
            </p:txBody>
          </p:sp>
          <p:sp>
            <p:nvSpPr>
              <p:cNvPr id="112" name="Freeform: Shape 26">
                <a:extLst>
                  <a:ext uri="{FF2B5EF4-FFF2-40B4-BE49-F238E27FC236}">
                    <a16:creationId xmlns:a16="http://schemas.microsoft.com/office/drawing/2014/main" id="{4A223866-D516-47A8-B8E4-E9240293C112}"/>
                  </a:ext>
                </a:extLst>
              </p:cNvPr>
              <p:cNvSpPr/>
              <p:nvPr/>
            </p:nvSpPr>
            <p:spPr>
              <a:xfrm>
                <a:off x="2909695" y="2078267"/>
                <a:ext cx="55326" cy="27663"/>
              </a:xfrm>
              <a:custGeom>
                <a:avLst/>
                <a:gdLst>
                  <a:gd name="connsiteX0" fmla="*/ 0 w 55326"/>
                  <a:gd name="connsiteY0" fmla="*/ 27663 h 27663"/>
                  <a:gd name="connsiteX1" fmla="*/ 55327 w 55326"/>
                  <a:gd name="connsiteY1" fmla="*/ 0 h 27663"/>
                </a:gdLst>
                <a:ahLst/>
                <a:cxnLst>
                  <a:cxn ang="0">
                    <a:pos x="connsiteX0" y="connsiteY0"/>
                  </a:cxn>
                  <a:cxn ang="0">
                    <a:pos x="connsiteX1" y="connsiteY1"/>
                  </a:cxn>
                </a:cxnLst>
                <a:rect l="l" t="t" r="r" b="b"/>
                <a:pathLst>
                  <a:path w="55326" h="27663">
                    <a:moveTo>
                      <a:pt x="0" y="27663"/>
                    </a:moveTo>
                    <a:lnTo>
                      <a:pt x="55327" y="0"/>
                    </a:lnTo>
                  </a:path>
                </a:pathLst>
              </a:custGeom>
              <a:ln w="12700" cap="flat">
                <a:solidFill>
                  <a:srgbClr val="FFFFFF"/>
                </a:solidFill>
                <a:prstDash val="solid"/>
                <a:round/>
              </a:ln>
            </p:spPr>
            <p:txBody>
              <a:bodyPr rtlCol="0" anchor="ctr"/>
              <a:lstStyle/>
              <a:p>
                <a:endParaRPr lang="en-US"/>
              </a:p>
            </p:txBody>
          </p:sp>
          <p:sp>
            <p:nvSpPr>
              <p:cNvPr id="113" name="Freeform: Shape 28">
                <a:extLst>
                  <a:ext uri="{FF2B5EF4-FFF2-40B4-BE49-F238E27FC236}">
                    <a16:creationId xmlns:a16="http://schemas.microsoft.com/office/drawing/2014/main" id="{5285BDA7-1E5C-42FB-B95D-E3AF4845AAC1}"/>
                  </a:ext>
                </a:extLst>
              </p:cNvPr>
              <p:cNvSpPr/>
              <p:nvPr/>
            </p:nvSpPr>
            <p:spPr>
              <a:xfrm>
                <a:off x="2909695" y="1973449"/>
                <a:ext cx="3789" cy="67945"/>
              </a:xfrm>
              <a:custGeom>
                <a:avLst/>
                <a:gdLst>
                  <a:gd name="connsiteX0" fmla="*/ 0 w 3789"/>
                  <a:gd name="connsiteY0" fmla="*/ 67946 h 67945"/>
                  <a:gd name="connsiteX1" fmla="*/ 0 w 3789"/>
                  <a:gd name="connsiteY1" fmla="*/ 0 h 67945"/>
                </a:gdLst>
                <a:ahLst/>
                <a:cxnLst>
                  <a:cxn ang="0">
                    <a:pos x="connsiteX0" y="connsiteY0"/>
                  </a:cxn>
                  <a:cxn ang="0">
                    <a:pos x="connsiteX1" y="connsiteY1"/>
                  </a:cxn>
                </a:cxnLst>
                <a:rect l="l" t="t" r="r" b="b"/>
                <a:pathLst>
                  <a:path w="3789" h="67945">
                    <a:moveTo>
                      <a:pt x="0" y="67946"/>
                    </a:moveTo>
                    <a:lnTo>
                      <a:pt x="0" y="0"/>
                    </a:lnTo>
                  </a:path>
                </a:pathLst>
              </a:custGeom>
              <a:ln w="12700" cap="flat">
                <a:solidFill>
                  <a:srgbClr val="FFFFFF"/>
                </a:solidFill>
                <a:prstDash val="solid"/>
                <a:round/>
              </a:ln>
            </p:spPr>
            <p:txBody>
              <a:bodyPr rtlCol="0" anchor="ctr"/>
              <a:lstStyle/>
              <a:p>
                <a:endParaRPr lang="en-US"/>
              </a:p>
            </p:txBody>
          </p:sp>
          <p:sp>
            <p:nvSpPr>
              <p:cNvPr id="114" name="Freeform: Shape 29">
                <a:extLst>
                  <a:ext uri="{FF2B5EF4-FFF2-40B4-BE49-F238E27FC236}">
                    <a16:creationId xmlns:a16="http://schemas.microsoft.com/office/drawing/2014/main" id="{A7B459DF-A0EA-42E5-9755-7E9175058AE1}"/>
                  </a:ext>
                </a:extLst>
              </p:cNvPr>
              <p:cNvSpPr/>
              <p:nvPr/>
            </p:nvSpPr>
            <p:spPr>
              <a:xfrm>
                <a:off x="2967030" y="2132874"/>
                <a:ext cx="53318" cy="31377"/>
              </a:xfrm>
              <a:custGeom>
                <a:avLst/>
                <a:gdLst>
                  <a:gd name="connsiteX0" fmla="*/ 53318 w 53318"/>
                  <a:gd name="connsiteY0" fmla="*/ 31377 h 31377"/>
                  <a:gd name="connsiteX1" fmla="*/ 0 w 53318"/>
                  <a:gd name="connsiteY1" fmla="*/ 0 h 31377"/>
                </a:gdLst>
                <a:ahLst/>
                <a:cxnLst>
                  <a:cxn ang="0">
                    <a:pos x="connsiteX0" y="connsiteY0"/>
                  </a:cxn>
                  <a:cxn ang="0">
                    <a:pos x="connsiteX1" y="connsiteY1"/>
                  </a:cxn>
                </a:cxnLst>
                <a:rect l="l" t="t" r="r" b="b"/>
                <a:pathLst>
                  <a:path w="53318" h="31377">
                    <a:moveTo>
                      <a:pt x="53318" y="31377"/>
                    </a:moveTo>
                    <a:lnTo>
                      <a:pt x="0" y="0"/>
                    </a:lnTo>
                  </a:path>
                </a:pathLst>
              </a:custGeom>
              <a:ln w="12700" cap="flat">
                <a:solidFill>
                  <a:srgbClr val="FFFFFF"/>
                </a:solidFill>
                <a:prstDash val="solid"/>
                <a:round/>
              </a:ln>
            </p:spPr>
            <p:txBody>
              <a:bodyPr rtlCol="0" anchor="ctr"/>
              <a:lstStyle/>
              <a:p>
                <a:endParaRPr lang="en-US"/>
              </a:p>
            </p:txBody>
          </p:sp>
          <p:sp>
            <p:nvSpPr>
              <p:cNvPr id="115" name="Freeform: Shape 30">
                <a:extLst>
                  <a:ext uri="{FF2B5EF4-FFF2-40B4-BE49-F238E27FC236}">
                    <a16:creationId xmlns:a16="http://schemas.microsoft.com/office/drawing/2014/main" id="{6B3F23F8-EF17-426C-8FCB-275DF600C72B}"/>
                  </a:ext>
                </a:extLst>
              </p:cNvPr>
              <p:cNvSpPr/>
              <p:nvPr/>
            </p:nvSpPr>
            <p:spPr>
              <a:xfrm>
                <a:off x="2909695" y="2216584"/>
                <a:ext cx="55326" cy="36871"/>
              </a:xfrm>
              <a:custGeom>
                <a:avLst/>
                <a:gdLst>
                  <a:gd name="connsiteX0" fmla="*/ 55327 w 55326"/>
                  <a:gd name="connsiteY0" fmla="*/ 36872 h 36871"/>
                  <a:gd name="connsiteX1" fmla="*/ 0 w 55326"/>
                  <a:gd name="connsiteY1" fmla="*/ 0 h 36871"/>
                </a:gdLst>
                <a:ahLst/>
                <a:cxnLst>
                  <a:cxn ang="0">
                    <a:pos x="connsiteX0" y="connsiteY0"/>
                  </a:cxn>
                  <a:cxn ang="0">
                    <a:pos x="connsiteX1" y="connsiteY1"/>
                  </a:cxn>
                </a:cxnLst>
                <a:rect l="l" t="t" r="r" b="b"/>
                <a:pathLst>
                  <a:path w="55326" h="36871">
                    <a:moveTo>
                      <a:pt x="55327" y="36872"/>
                    </a:moveTo>
                    <a:lnTo>
                      <a:pt x="0" y="0"/>
                    </a:lnTo>
                  </a:path>
                </a:pathLst>
              </a:custGeom>
              <a:ln w="12700" cap="flat">
                <a:solidFill>
                  <a:srgbClr val="FFFFFF"/>
                </a:solidFill>
                <a:prstDash val="solid"/>
                <a:round/>
              </a:ln>
            </p:spPr>
            <p:txBody>
              <a:bodyPr rtlCol="0" anchor="ctr"/>
              <a:lstStyle/>
              <a:p>
                <a:endParaRPr lang="en-US"/>
              </a:p>
            </p:txBody>
          </p:sp>
          <p:sp>
            <p:nvSpPr>
              <p:cNvPr id="116" name="Freeform: Shape 31">
                <a:extLst>
                  <a:ext uri="{FF2B5EF4-FFF2-40B4-BE49-F238E27FC236}">
                    <a16:creationId xmlns:a16="http://schemas.microsoft.com/office/drawing/2014/main" id="{81A6EF24-47EE-4DE4-AD39-5406D0C154A2}"/>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117" name="Freeform: Shape 32">
                <a:extLst>
                  <a:ext uri="{FF2B5EF4-FFF2-40B4-BE49-F238E27FC236}">
                    <a16:creationId xmlns:a16="http://schemas.microsoft.com/office/drawing/2014/main" id="{A66C31AB-1CE0-4CC5-AFCA-141CC2A46A83}"/>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118" name="Freeform: Shape 33">
                <a:extLst>
                  <a:ext uri="{FF2B5EF4-FFF2-40B4-BE49-F238E27FC236}">
                    <a16:creationId xmlns:a16="http://schemas.microsoft.com/office/drawing/2014/main" id="{C2071108-4A97-4215-BAD6-A630DB2A8B8C}"/>
                  </a:ext>
                </a:extLst>
              </p:cNvPr>
              <p:cNvSpPr/>
              <p:nvPr/>
            </p:nvSpPr>
            <p:spPr>
              <a:xfrm>
                <a:off x="2861189" y="2321174"/>
                <a:ext cx="48505" cy="28534"/>
              </a:xfrm>
              <a:custGeom>
                <a:avLst/>
                <a:gdLst>
                  <a:gd name="connsiteX0" fmla="*/ 48506 w 48505"/>
                  <a:gd name="connsiteY0" fmla="*/ 28535 h 28534"/>
                  <a:gd name="connsiteX1" fmla="*/ 0 w 48505"/>
                  <a:gd name="connsiteY1" fmla="*/ 0 h 28534"/>
                </a:gdLst>
                <a:ahLst/>
                <a:cxnLst>
                  <a:cxn ang="0">
                    <a:pos x="connsiteX0" y="connsiteY0"/>
                  </a:cxn>
                  <a:cxn ang="0">
                    <a:pos x="connsiteX1" y="connsiteY1"/>
                  </a:cxn>
                </a:cxnLst>
                <a:rect l="l" t="t" r="r" b="b"/>
                <a:pathLst>
                  <a:path w="48505" h="28534">
                    <a:moveTo>
                      <a:pt x="48506" y="28535"/>
                    </a:moveTo>
                    <a:lnTo>
                      <a:pt x="0" y="0"/>
                    </a:lnTo>
                  </a:path>
                </a:pathLst>
              </a:custGeom>
              <a:ln w="12700" cap="flat">
                <a:solidFill>
                  <a:srgbClr val="FFFFFF"/>
                </a:solidFill>
                <a:prstDash val="solid"/>
                <a:round/>
              </a:ln>
            </p:spPr>
            <p:txBody>
              <a:bodyPr rtlCol="0" anchor="ctr"/>
              <a:lstStyle/>
              <a:p>
                <a:endParaRPr lang="en-US"/>
              </a:p>
            </p:txBody>
          </p:sp>
          <p:sp>
            <p:nvSpPr>
              <p:cNvPr id="119" name="Freeform: Shape 34">
                <a:extLst>
                  <a:ext uri="{FF2B5EF4-FFF2-40B4-BE49-F238E27FC236}">
                    <a16:creationId xmlns:a16="http://schemas.microsoft.com/office/drawing/2014/main" id="{793BF0DF-AD66-4E3A-8790-A1C266A20C33}"/>
                  </a:ext>
                </a:extLst>
              </p:cNvPr>
              <p:cNvSpPr/>
              <p:nvPr/>
            </p:nvSpPr>
            <p:spPr>
              <a:xfrm>
                <a:off x="2799041" y="1939950"/>
                <a:ext cx="221307" cy="442614"/>
              </a:xfrm>
              <a:custGeom>
                <a:avLst/>
                <a:gdLst>
                  <a:gd name="connsiteX0" fmla="*/ 0 w 221307"/>
                  <a:gd name="connsiteY0" fmla="*/ 104894 h 442614"/>
                  <a:gd name="connsiteX1" fmla="*/ 0 w 221307"/>
                  <a:gd name="connsiteY1" fmla="*/ 36872 h 442614"/>
                  <a:gd name="connsiteX2" fmla="*/ 55327 w 221307"/>
                  <a:gd name="connsiteY2" fmla="*/ 0 h 442614"/>
                  <a:gd name="connsiteX3" fmla="*/ 165980 w 221307"/>
                  <a:gd name="connsiteY3" fmla="*/ 64535 h 442614"/>
                  <a:gd name="connsiteX4" fmla="*/ 165980 w 221307"/>
                  <a:gd name="connsiteY4" fmla="*/ 137862 h 442614"/>
                  <a:gd name="connsiteX5" fmla="*/ 221307 w 221307"/>
                  <a:gd name="connsiteY5" fmla="*/ 165980 h 442614"/>
                  <a:gd name="connsiteX6" fmla="*/ 221269 w 221307"/>
                  <a:gd name="connsiteY6" fmla="*/ 223694 h 442614"/>
                  <a:gd name="connsiteX7" fmla="*/ 221307 w 221307"/>
                  <a:gd name="connsiteY7" fmla="*/ 276634 h 442614"/>
                  <a:gd name="connsiteX8" fmla="*/ 165980 w 221307"/>
                  <a:gd name="connsiteY8" fmla="*/ 313506 h 442614"/>
                  <a:gd name="connsiteX9" fmla="*/ 165980 w 221307"/>
                  <a:gd name="connsiteY9" fmla="*/ 378079 h 442614"/>
                  <a:gd name="connsiteX10" fmla="*/ 55327 w 221307"/>
                  <a:gd name="connsiteY10" fmla="*/ 442614 h 442614"/>
                  <a:gd name="connsiteX11" fmla="*/ 0 w 221307"/>
                  <a:gd name="connsiteY11" fmla="*/ 412980 h 442614"/>
                  <a:gd name="connsiteX12" fmla="*/ 0 w 221307"/>
                  <a:gd name="connsiteY12" fmla="*/ 342912 h 44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307" h="442614">
                    <a:moveTo>
                      <a:pt x="0" y="104894"/>
                    </a:moveTo>
                    <a:lnTo>
                      <a:pt x="0" y="36872"/>
                    </a:lnTo>
                    <a:lnTo>
                      <a:pt x="55327" y="0"/>
                    </a:lnTo>
                    <a:lnTo>
                      <a:pt x="165980" y="64535"/>
                    </a:lnTo>
                    <a:lnTo>
                      <a:pt x="165980" y="137862"/>
                    </a:lnTo>
                    <a:lnTo>
                      <a:pt x="221307" y="165980"/>
                    </a:lnTo>
                    <a:lnTo>
                      <a:pt x="221269" y="223694"/>
                    </a:lnTo>
                    <a:lnTo>
                      <a:pt x="221307" y="276634"/>
                    </a:lnTo>
                    <a:lnTo>
                      <a:pt x="165980" y="313506"/>
                    </a:lnTo>
                    <a:lnTo>
                      <a:pt x="165980" y="378079"/>
                    </a:lnTo>
                    <a:lnTo>
                      <a:pt x="55327" y="442614"/>
                    </a:lnTo>
                    <a:lnTo>
                      <a:pt x="0" y="412980"/>
                    </a:lnTo>
                    <a:lnTo>
                      <a:pt x="0" y="342912"/>
                    </a:lnTo>
                  </a:path>
                </a:pathLst>
              </a:custGeom>
              <a:noFill/>
              <a:ln w="12700" cap="flat">
                <a:solidFill>
                  <a:srgbClr val="FFFFFF"/>
                </a:solidFill>
                <a:prstDash val="solid"/>
                <a:round/>
              </a:ln>
            </p:spPr>
            <p:txBody>
              <a:bodyPr rtlCol="0" anchor="ctr"/>
              <a:lstStyle/>
              <a:p>
                <a:endParaRPr lang="en-US"/>
              </a:p>
            </p:txBody>
          </p:sp>
        </p:grpSp>
        <p:sp>
          <p:nvSpPr>
            <p:cNvPr id="127" name="TextBox 126">
              <a:extLst>
                <a:ext uri="{FF2B5EF4-FFF2-40B4-BE49-F238E27FC236}">
                  <a16:creationId xmlns:a16="http://schemas.microsoft.com/office/drawing/2014/main" id="{85DA2B3F-ADC2-4F9D-954C-0AD9C2F0CB8D}"/>
                </a:ext>
              </a:extLst>
            </p:cNvPr>
            <p:cNvSpPr txBox="1"/>
            <p:nvPr/>
          </p:nvSpPr>
          <p:spPr>
            <a:xfrm>
              <a:off x="3766264" y="5257600"/>
              <a:ext cx="1335310" cy="584775"/>
            </a:xfrm>
            <a:prstGeom prst="rect">
              <a:avLst/>
            </a:prstGeom>
            <a:noFill/>
          </p:spPr>
          <p:txBody>
            <a:bodyPr wrap="square" lIns="0" rIns="0" rtlCol="0">
              <a:spAutoFit/>
            </a:bodyPr>
            <a:lstStyle/>
            <a:p>
              <a:pPr algn="ctr"/>
              <a:r>
                <a:rPr lang="en-US" sz="1600" b="1" dirty="0"/>
                <a:t>Bedrock </a:t>
              </a:r>
            </a:p>
            <a:p>
              <a:pPr algn="ctr"/>
              <a:r>
                <a:rPr lang="en-US" sz="1600" b="1" dirty="0"/>
                <a:t>model</a:t>
              </a:r>
            </a:p>
          </p:txBody>
        </p:sp>
      </p:grpSp>
      <p:cxnSp>
        <p:nvCxnSpPr>
          <p:cNvPr id="140" name="Straight Arrow Connector 139">
            <a:extLst>
              <a:ext uri="{FF2B5EF4-FFF2-40B4-BE49-F238E27FC236}">
                <a16:creationId xmlns:a16="http://schemas.microsoft.com/office/drawing/2014/main" id="{15B40E05-3E05-4C5E-B182-55E39AE96B88}"/>
              </a:ext>
            </a:extLst>
          </p:cNvPr>
          <p:cNvCxnSpPr>
            <a:cxnSpLocks/>
          </p:cNvCxnSpPr>
          <p:nvPr/>
        </p:nvCxnSpPr>
        <p:spPr>
          <a:xfrm rot="5400000">
            <a:off x="3642463" y="4143611"/>
            <a:ext cx="1280160"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1F522A7-F375-4762-BC69-B07A2AD093AC}"/>
              </a:ext>
            </a:extLst>
          </p:cNvPr>
          <p:cNvSpPr txBox="1"/>
          <p:nvPr/>
        </p:nvSpPr>
        <p:spPr>
          <a:xfrm>
            <a:off x="4691305" y="3771988"/>
            <a:ext cx="820539" cy="553998"/>
          </a:xfrm>
          <a:prstGeom prst="rect">
            <a:avLst/>
          </a:prstGeom>
          <a:noFill/>
        </p:spPr>
        <p:txBody>
          <a:bodyPr wrap="square" lIns="0" rIns="0" rtlCol="0">
            <a:spAutoFit/>
          </a:bodyPr>
          <a:lstStyle/>
          <a:p>
            <a:pPr algn="ctr"/>
            <a:r>
              <a:rPr lang="en-US" sz="1500" dirty="0">
                <a:solidFill>
                  <a:srgbClr val="38EF7D"/>
                </a:solidFill>
              </a:rPr>
              <a:t>Final Response</a:t>
            </a:r>
          </a:p>
        </p:txBody>
      </p:sp>
      <p:cxnSp>
        <p:nvCxnSpPr>
          <p:cNvPr id="141" name="Straight Arrow Connector 140">
            <a:extLst>
              <a:ext uri="{FF2B5EF4-FFF2-40B4-BE49-F238E27FC236}">
                <a16:creationId xmlns:a16="http://schemas.microsoft.com/office/drawing/2014/main" id="{816967F6-C2AF-4469-9670-C782BA5268B4}"/>
              </a:ext>
            </a:extLst>
          </p:cNvPr>
          <p:cNvCxnSpPr>
            <a:cxnSpLocks/>
          </p:cNvCxnSpPr>
          <p:nvPr/>
        </p:nvCxnSpPr>
        <p:spPr>
          <a:xfrm rot="5400000" flipH="1">
            <a:off x="3925213" y="4123292"/>
            <a:ext cx="1280160" cy="2807"/>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1B581D6-7C8F-424C-AF31-24301FD7E815}"/>
              </a:ext>
            </a:extLst>
          </p:cNvPr>
          <p:cNvCxnSpPr/>
          <p:nvPr/>
        </p:nvCxnSpPr>
        <p:spPr>
          <a:xfrm>
            <a:off x="2078478" y="2485154"/>
            <a:ext cx="1980966"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18531D86-82AD-44B3-9E38-8B6BCCF61AF8}"/>
              </a:ext>
            </a:extLst>
          </p:cNvPr>
          <p:cNvSpPr/>
          <p:nvPr/>
        </p:nvSpPr>
        <p:spPr>
          <a:xfrm>
            <a:off x="1954333" y="1299357"/>
            <a:ext cx="2271178" cy="954107"/>
          </a:xfrm>
          <a:prstGeom prst="rect">
            <a:avLst/>
          </a:prstGeom>
          <a:noFill/>
        </p:spPr>
        <p:txBody>
          <a:bodyPr wrap="square" lIns="0" rIns="0" rtlCol="0">
            <a:spAutoFit/>
          </a:bodyPr>
          <a:lstStyle/>
          <a:p>
            <a:pPr algn="ctr"/>
            <a:r>
              <a:rPr lang="en-US" sz="1500" dirty="0"/>
              <a:t>Question:</a:t>
            </a:r>
            <a:br>
              <a:rPr lang="en-US" sz="1500" dirty="0"/>
            </a:br>
            <a:r>
              <a:rPr lang="en-US" sz="1500" i="1" dirty="0"/>
              <a:t>“</a:t>
            </a:r>
            <a:r>
              <a:rPr lang="en-US" sz="1100" i="1" dirty="0"/>
              <a:t>We would like to add analytics to the </a:t>
            </a:r>
            <a:r>
              <a:rPr lang="en-US" sz="1100" i="1" dirty="0" err="1"/>
              <a:t>SwissBox</a:t>
            </a:r>
            <a:r>
              <a:rPr lang="en-US" sz="1100" i="1" dirty="0"/>
              <a:t> App. Provide implementation guidance.</a:t>
            </a:r>
            <a:r>
              <a:rPr lang="en-US" sz="1500" i="1" dirty="0"/>
              <a:t>”</a:t>
            </a:r>
          </a:p>
        </p:txBody>
      </p:sp>
      <p:grpSp>
        <p:nvGrpSpPr>
          <p:cNvPr id="129" name="Group 128">
            <a:extLst>
              <a:ext uri="{FF2B5EF4-FFF2-40B4-BE49-F238E27FC236}">
                <a16:creationId xmlns:a16="http://schemas.microsoft.com/office/drawing/2014/main" id="{628047E5-2BC1-A4DB-AA9B-01C8A99FD381}"/>
              </a:ext>
            </a:extLst>
          </p:cNvPr>
          <p:cNvGrpSpPr/>
          <p:nvPr/>
        </p:nvGrpSpPr>
        <p:grpSpPr>
          <a:xfrm>
            <a:off x="7513880" y="2980575"/>
            <a:ext cx="4321515" cy="438608"/>
            <a:chOff x="7513880" y="2980575"/>
            <a:chExt cx="4321515" cy="438608"/>
          </a:xfrm>
        </p:grpSpPr>
        <p:grpSp>
          <p:nvGrpSpPr>
            <p:cNvPr id="67" name="Group 66">
              <a:extLst>
                <a:ext uri="{FF2B5EF4-FFF2-40B4-BE49-F238E27FC236}">
                  <a16:creationId xmlns:a16="http://schemas.microsoft.com/office/drawing/2014/main" id="{B572A2CB-27E7-4E08-B81A-E515D6E33E85}"/>
                </a:ext>
              </a:extLst>
            </p:cNvPr>
            <p:cNvGrpSpPr/>
            <p:nvPr/>
          </p:nvGrpSpPr>
          <p:grpSpPr>
            <a:xfrm>
              <a:off x="7513880" y="2980575"/>
              <a:ext cx="758718" cy="438608"/>
              <a:chOff x="4898440" y="859854"/>
              <a:chExt cx="758718" cy="438608"/>
            </a:xfrm>
          </p:grpSpPr>
          <p:sp>
            <p:nvSpPr>
              <p:cNvPr id="68" name="Freeform: Shape 931">
                <a:extLst>
                  <a:ext uri="{FF2B5EF4-FFF2-40B4-BE49-F238E27FC236}">
                    <a16:creationId xmlns:a16="http://schemas.microsoft.com/office/drawing/2014/main" id="{13EABB47-CE42-4B05-90AE-CF5951557A4A}"/>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sz="1600"/>
              </a:p>
            </p:txBody>
          </p:sp>
          <p:sp>
            <p:nvSpPr>
              <p:cNvPr id="69" name="Freeform: Shape 932">
                <a:extLst>
                  <a:ext uri="{FF2B5EF4-FFF2-40B4-BE49-F238E27FC236}">
                    <a16:creationId xmlns:a16="http://schemas.microsoft.com/office/drawing/2014/main" id="{C723A2B3-2916-4A95-AE48-1D20BACDB86D}"/>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70" name="Freeform: Shape 933">
                <a:extLst>
                  <a:ext uri="{FF2B5EF4-FFF2-40B4-BE49-F238E27FC236}">
                    <a16:creationId xmlns:a16="http://schemas.microsoft.com/office/drawing/2014/main" id="{4F6D664C-D83A-48BF-BBCB-00B25684D310}"/>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71" name="Freeform: Shape 934">
                <a:extLst>
                  <a:ext uri="{FF2B5EF4-FFF2-40B4-BE49-F238E27FC236}">
                    <a16:creationId xmlns:a16="http://schemas.microsoft.com/office/drawing/2014/main" id="{C1F83A84-937B-4FF8-A967-6BF1C5F88652}"/>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sz="1600"/>
              </a:p>
            </p:txBody>
          </p:sp>
          <p:sp>
            <p:nvSpPr>
              <p:cNvPr id="72" name="Freeform: Shape 935">
                <a:extLst>
                  <a:ext uri="{FF2B5EF4-FFF2-40B4-BE49-F238E27FC236}">
                    <a16:creationId xmlns:a16="http://schemas.microsoft.com/office/drawing/2014/main" id="{51D95C29-92DE-4095-83E1-7CA2BC6DBB74}"/>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sz="1600"/>
              </a:p>
            </p:txBody>
          </p:sp>
          <p:sp>
            <p:nvSpPr>
              <p:cNvPr id="73" name="Freeform: Shape 936">
                <a:extLst>
                  <a:ext uri="{FF2B5EF4-FFF2-40B4-BE49-F238E27FC236}">
                    <a16:creationId xmlns:a16="http://schemas.microsoft.com/office/drawing/2014/main" id="{96CA5A6B-AD11-4A96-8D84-255124691FEB}"/>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sz="1600"/>
              </a:p>
            </p:txBody>
          </p:sp>
          <p:sp>
            <p:nvSpPr>
              <p:cNvPr id="74" name="Freeform: Shape 937">
                <a:extLst>
                  <a:ext uri="{FF2B5EF4-FFF2-40B4-BE49-F238E27FC236}">
                    <a16:creationId xmlns:a16="http://schemas.microsoft.com/office/drawing/2014/main" id="{BCB87B82-6061-4123-B93A-84DB4318FC09}"/>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75" name="Freeform: Shape 938">
                <a:extLst>
                  <a:ext uri="{FF2B5EF4-FFF2-40B4-BE49-F238E27FC236}">
                    <a16:creationId xmlns:a16="http://schemas.microsoft.com/office/drawing/2014/main" id="{6AF709A4-CC60-4510-A153-B178A1B0DA52}"/>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76" name="Freeform: Shape 939">
                <a:extLst>
                  <a:ext uri="{FF2B5EF4-FFF2-40B4-BE49-F238E27FC236}">
                    <a16:creationId xmlns:a16="http://schemas.microsoft.com/office/drawing/2014/main" id="{F3C4C4EB-5F37-4F75-8682-E2C16B27B551}"/>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grpSp>
            <p:nvGrpSpPr>
              <p:cNvPr id="77" name="Graphic 2034">
                <a:extLst>
                  <a:ext uri="{FF2B5EF4-FFF2-40B4-BE49-F238E27FC236}">
                    <a16:creationId xmlns:a16="http://schemas.microsoft.com/office/drawing/2014/main" id="{88B3FB58-F139-45C7-A133-96FDAA257DA4}"/>
                  </a:ext>
                </a:extLst>
              </p:cNvPr>
              <p:cNvGrpSpPr/>
              <p:nvPr/>
            </p:nvGrpSpPr>
            <p:grpSpPr>
              <a:xfrm>
                <a:off x="5282875" y="1228282"/>
                <a:ext cx="99626" cy="44568"/>
                <a:chOff x="5282875" y="1228282"/>
                <a:chExt cx="99626" cy="44568"/>
              </a:xfrm>
            </p:grpSpPr>
            <p:sp>
              <p:nvSpPr>
                <p:cNvPr id="82" name="Freeform: Shape 945">
                  <a:extLst>
                    <a:ext uri="{FF2B5EF4-FFF2-40B4-BE49-F238E27FC236}">
                      <a16:creationId xmlns:a16="http://schemas.microsoft.com/office/drawing/2014/main" id="{EFF16AB8-BF53-4BD7-86B7-7F889174E96E}"/>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sz="1600"/>
                </a:p>
              </p:txBody>
            </p:sp>
            <p:sp>
              <p:nvSpPr>
                <p:cNvPr id="83" name="Freeform: Shape 946">
                  <a:extLst>
                    <a:ext uri="{FF2B5EF4-FFF2-40B4-BE49-F238E27FC236}">
                      <a16:creationId xmlns:a16="http://schemas.microsoft.com/office/drawing/2014/main" id="{5AA20650-1D22-4FAD-A6B3-4A047512ACDF}"/>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sz="1600"/>
                </a:p>
              </p:txBody>
            </p:sp>
          </p:grpSp>
          <p:grpSp>
            <p:nvGrpSpPr>
              <p:cNvPr id="78" name="Graphic 2034">
                <a:extLst>
                  <a:ext uri="{FF2B5EF4-FFF2-40B4-BE49-F238E27FC236}">
                    <a16:creationId xmlns:a16="http://schemas.microsoft.com/office/drawing/2014/main" id="{B28C7E13-DB8C-4E49-A002-B928C8424221}"/>
                  </a:ext>
                </a:extLst>
              </p:cNvPr>
              <p:cNvGrpSpPr/>
              <p:nvPr/>
            </p:nvGrpSpPr>
            <p:grpSpPr>
              <a:xfrm>
                <a:off x="5268300" y="1183671"/>
                <a:ext cx="100384" cy="44610"/>
                <a:chOff x="5268300" y="1183671"/>
                <a:chExt cx="100384" cy="44610"/>
              </a:xfrm>
            </p:grpSpPr>
            <p:sp>
              <p:nvSpPr>
                <p:cNvPr id="80" name="Freeform: Shape 943">
                  <a:extLst>
                    <a:ext uri="{FF2B5EF4-FFF2-40B4-BE49-F238E27FC236}">
                      <a16:creationId xmlns:a16="http://schemas.microsoft.com/office/drawing/2014/main" id="{3280E54E-5B85-419B-87CB-112895B606E7}"/>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sz="1600"/>
                </a:p>
              </p:txBody>
            </p:sp>
            <p:sp>
              <p:nvSpPr>
                <p:cNvPr id="81" name="Freeform: Shape 944">
                  <a:extLst>
                    <a:ext uri="{FF2B5EF4-FFF2-40B4-BE49-F238E27FC236}">
                      <a16:creationId xmlns:a16="http://schemas.microsoft.com/office/drawing/2014/main" id="{46940956-8CE0-4383-8E6D-6559709A6BD4}"/>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sz="1600"/>
                </a:p>
              </p:txBody>
            </p:sp>
          </p:grpSp>
          <p:cxnSp>
            <p:nvCxnSpPr>
              <p:cNvPr id="79" name="Connector: Elbow 942">
                <a:extLst>
                  <a:ext uri="{FF2B5EF4-FFF2-40B4-BE49-F238E27FC236}">
                    <a16:creationId xmlns:a16="http://schemas.microsoft.com/office/drawing/2014/main" id="{F8AFA630-48F9-4948-BAAF-399E5DB8A498}"/>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104" name="TextBox 103">
              <a:extLst>
                <a:ext uri="{FF2B5EF4-FFF2-40B4-BE49-F238E27FC236}">
                  <a16:creationId xmlns:a16="http://schemas.microsoft.com/office/drawing/2014/main" id="{E43826A7-61BB-4257-A23C-19701D2E180B}"/>
                </a:ext>
              </a:extLst>
            </p:cNvPr>
            <p:cNvSpPr txBox="1"/>
            <p:nvPr/>
          </p:nvSpPr>
          <p:spPr>
            <a:xfrm>
              <a:off x="8507378" y="3002082"/>
              <a:ext cx="3328017" cy="338554"/>
            </a:xfrm>
            <a:prstGeom prst="rect">
              <a:avLst/>
            </a:prstGeom>
            <a:noFill/>
          </p:spPr>
          <p:txBody>
            <a:bodyPr wrap="square" lIns="0" rIns="0" rtlCol="0">
              <a:spAutoFit/>
            </a:bodyPr>
            <a:lstStyle/>
            <a:p>
              <a:r>
                <a:rPr lang="en-US" sz="1600" b="1" dirty="0"/>
                <a:t>Action 1 – Analyze requirements</a:t>
              </a:r>
            </a:p>
          </p:txBody>
        </p:sp>
      </p:grpSp>
      <p:grpSp>
        <p:nvGrpSpPr>
          <p:cNvPr id="128" name="Group 127">
            <a:extLst>
              <a:ext uri="{FF2B5EF4-FFF2-40B4-BE49-F238E27FC236}">
                <a16:creationId xmlns:a16="http://schemas.microsoft.com/office/drawing/2014/main" id="{D47849C2-A8C5-326D-13B7-33075B8EB62B}"/>
              </a:ext>
            </a:extLst>
          </p:cNvPr>
          <p:cNvGrpSpPr/>
          <p:nvPr/>
        </p:nvGrpSpPr>
        <p:grpSpPr>
          <a:xfrm>
            <a:off x="6423123" y="2411017"/>
            <a:ext cx="918306" cy="690163"/>
            <a:chOff x="6423123" y="2411017"/>
            <a:chExt cx="918306" cy="690163"/>
          </a:xfrm>
        </p:grpSpPr>
        <p:cxnSp>
          <p:nvCxnSpPr>
            <p:cNvPr id="84" name="Straight Arrow Connector 83">
              <a:extLst>
                <a:ext uri="{FF2B5EF4-FFF2-40B4-BE49-F238E27FC236}">
                  <a16:creationId xmlns:a16="http://schemas.microsoft.com/office/drawing/2014/main" id="{6046EC57-676A-4F59-8C8A-38D9BE984472}"/>
                </a:ext>
              </a:extLst>
            </p:cNvPr>
            <p:cNvCxnSpPr>
              <a:cxnSpLocks/>
            </p:cNvCxnSpPr>
            <p:nvPr/>
          </p:nvCxnSpPr>
          <p:spPr>
            <a:xfrm>
              <a:off x="6436742" y="3101180"/>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C2BDAE6-A792-4EDB-AABC-9799EEA410F4}"/>
                </a:ext>
              </a:extLst>
            </p:cNvPr>
            <p:cNvCxnSpPr>
              <a:cxnSpLocks/>
            </p:cNvCxnSpPr>
            <p:nvPr/>
          </p:nvCxnSpPr>
          <p:spPr>
            <a:xfrm flipV="1">
              <a:off x="6423123" y="2411017"/>
              <a:ext cx="0" cy="690163"/>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A8E0E846-C594-4689-42EE-BD62983F1408}"/>
              </a:ext>
            </a:extLst>
          </p:cNvPr>
          <p:cNvGrpSpPr/>
          <p:nvPr/>
        </p:nvGrpSpPr>
        <p:grpSpPr>
          <a:xfrm>
            <a:off x="7604523" y="3927542"/>
            <a:ext cx="3203166" cy="448656"/>
            <a:chOff x="7604523" y="3927542"/>
            <a:chExt cx="3203166" cy="448656"/>
          </a:xfrm>
        </p:grpSpPr>
        <p:grpSp>
          <p:nvGrpSpPr>
            <p:cNvPr id="86" name="Group 85">
              <a:extLst>
                <a:ext uri="{FF2B5EF4-FFF2-40B4-BE49-F238E27FC236}">
                  <a16:creationId xmlns:a16="http://schemas.microsoft.com/office/drawing/2014/main" id="{E6DB9FD9-E283-4E14-81A8-A980F269BB9F}"/>
                </a:ext>
              </a:extLst>
            </p:cNvPr>
            <p:cNvGrpSpPr/>
            <p:nvPr/>
          </p:nvGrpSpPr>
          <p:grpSpPr>
            <a:xfrm>
              <a:off x="7604523" y="3927542"/>
              <a:ext cx="758718" cy="438608"/>
              <a:chOff x="4898440" y="859854"/>
              <a:chExt cx="758718" cy="438608"/>
            </a:xfrm>
          </p:grpSpPr>
          <p:sp>
            <p:nvSpPr>
              <p:cNvPr id="87" name="Freeform: Shape 931">
                <a:extLst>
                  <a:ext uri="{FF2B5EF4-FFF2-40B4-BE49-F238E27FC236}">
                    <a16:creationId xmlns:a16="http://schemas.microsoft.com/office/drawing/2014/main" id="{42CBEB6B-512B-4D00-8B84-337478EA0B37}"/>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sz="1600"/>
              </a:p>
            </p:txBody>
          </p:sp>
          <p:sp>
            <p:nvSpPr>
              <p:cNvPr id="88" name="Freeform: Shape 932">
                <a:extLst>
                  <a:ext uri="{FF2B5EF4-FFF2-40B4-BE49-F238E27FC236}">
                    <a16:creationId xmlns:a16="http://schemas.microsoft.com/office/drawing/2014/main" id="{2A6B8BD5-4A10-430E-834B-E30A8C36CF43}"/>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89" name="Freeform: Shape 933">
                <a:extLst>
                  <a:ext uri="{FF2B5EF4-FFF2-40B4-BE49-F238E27FC236}">
                    <a16:creationId xmlns:a16="http://schemas.microsoft.com/office/drawing/2014/main" id="{BE97EE53-45B4-41EA-888B-463B1E7B8E17}"/>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90" name="Freeform: Shape 934">
                <a:extLst>
                  <a:ext uri="{FF2B5EF4-FFF2-40B4-BE49-F238E27FC236}">
                    <a16:creationId xmlns:a16="http://schemas.microsoft.com/office/drawing/2014/main" id="{37581305-6E33-4039-A704-915A35670F6A}"/>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sz="1600"/>
              </a:p>
            </p:txBody>
          </p:sp>
          <p:sp>
            <p:nvSpPr>
              <p:cNvPr id="91" name="Freeform: Shape 935">
                <a:extLst>
                  <a:ext uri="{FF2B5EF4-FFF2-40B4-BE49-F238E27FC236}">
                    <a16:creationId xmlns:a16="http://schemas.microsoft.com/office/drawing/2014/main" id="{C8B2E8E5-39EB-4B80-A4A5-34981EA409BD}"/>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sz="1600"/>
              </a:p>
            </p:txBody>
          </p:sp>
          <p:sp>
            <p:nvSpPr>
              <p:cNvPr id="92" name="Freeform: Shape 936">
                <a:extLst>
                  <a:ext uri="{FF2B5EF4-FFF2-40B4-BE49-F238E27FC236}">
                    <a16:creationId xmlns:a16="http://schemas.microsoft.com/office/drawing/2014/main" id="{ED53297F-D0C0-4799-BA0A-672177544532}"/>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sz="1600"/>
              </a:p>
            </p:txBody>
          </p:sp>
          <p:sp>
            <p:nvSpPr>
              <p:cNvPr id="93" name="Freeform: Shape 937">
                <a:extLst>
                  <a:ext uri="{FF2B5EF4-FFF2-40B4-BE49-F238E27FC236}">
                    <a16:creationId xmlns:a16="http://schemas.microsoft.com/office/drawing/2014/main" id="{6EC2CAB2-C12B-4C6D-8B8B-4F6196DFA570}"/>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94" name="Freeform: Shape 938">
                <a:extLst>
                  <a:ext uri="{FF2B5EF4-FFF2-40B4-BE49-F238E27FC236}">
                    <a16:creationId xmlns:a16="http://schemas.microsoft.com/office/drawing/2014/main" id="{FDD8A8EE-5CD9-4ACA-871B-5C822948D1F2}"/>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95" name="Freeform: Shape 939">
                <a:extLst>
                  <a:ext uri="{FF2B5EF4-FFF2-40B4-BE49-F238E27FC236}">
                    <a16:creationId xmlns:a16="http://schemas.microsoft.com/office/drawing/2014/main" id="{815869D0-4A9B-48B4-A570-A9F9FFE42039}"/>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grpSp>
            <p:nvGrpSpPr>
              <p:cNvPr id="96" name="Graphic 2034">
                <a:extLst>
                  <a:ext uri="{FF2B5EF4-FFF2-40B4-BE49-F238E27FC236}">
                    <a16:creationId xmlns:a16="http://schemas.microsoft.com/office/drawing/2014/main" id="{8A343110-A063-4263-B721-E0582D44FF88}"/>
                  </a:ext>
                </a:extLst>
              </p:cNvPr>
              <p:cNvGrpSpPr/>
              <p:nvPr/>
            </p:nvGrpSpPr>
            <p:grpSpPr>
              <a:xfrm>
                <a:off x="5282875" y="1228282"/>
                <a:ext cx="99626" cy="44568"/>
                <a:chOff x="5282875" y="1228282"/>
                <a:chExt cx="99626" cy="44568"/>
              </a:xfrm>
            </p:grpSpPr>
            <p:sp>
              <p:nvSpPr>
                <p:cNvPr id="101" name="Freeform: Shape 945">
                  <a:extLst>
                    <a:ext uri="{FF2B5EF4-FFF2-40B4-BE49-F238E27FC236}">
                      <a16:creationId xmlns:a16="http://schemas.microsoft.com/office/drawing/2014/main" id="{FA6294A3-C783-4170-BFFF-3138C2F5C9EB}"/>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sz="1600"/>
                </a:p>
              </p:txBody>
            </p:sp>
            <p:sp>
              <p:nvSpPr>
                <p:cNvPr id="102" name="Freeform: Shape 946">
                  <a:extLst>
                    <a:ext uri="{FF2B5EF4-FFF2-40B4-BE49-F238E27FC236}">
                      <a16:creationId xmlns:a16="http://schemas.microsoft.com/office/drawing/2014/main" id="{BD0F2567-9398-40B5-AE68-8B179E074420}"/>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sz="1600"/>
                </a:p>
              </p:txBody>
            </p:sp>
          </p:grpSp>
          <p:grpSp>
            <p:nvGrpSpPr>
              <p:cNvPr id="97" name="Graphic 2034">
                <a:extLst>
                  <a:ext uri="{FF2B5EF4-FFF2-40B4-BE49-F238E27FC236}">
                    <a16:creationId xmlns:a16="http://schemas.microsoft.com/office/drawing/2014/main" id="{49B40211-00C4-4185-934F-598E7A28DC1A}"/>
                  </a:ext>
                </a:extLst>
              </p:cNvPr>
              <p:cNvGrpSpPr/>
              <p:nvPr/>
            </p:nvGrpSpPr>
            <p:grpSpPr>
              <a:xfrm>
                <a:off x="5268300" y="1183671"/>
                <a:ext cx="100384" cy="44610"/>
                <a:chOff x="5268300" y="1183671"/>
                <a:chExt cx="100384" cy="44610"/>
              </a:xfrm>
            </p:grpSpPr>
            <p:sp>
              <p:nvSpPr>
                <p:cNvPr id="99" name="Freeform: Shape 943">
                  <a:extLst>
                    <a:ext uri="{FF2B5EF4-FFF2-40B4-BE49-F238E27FC236}">
                      <a16:creationId xmlns:a16="http://schemas.microsoft.com/office/drawing/2014/main" id="{A92D08C3-108B-4278-B06A-8656EDA76957}"/>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sz="1600"/>
                </a:p>
              </p:txBody>
            </p:sp>
            <p:sp>
              <p:nvSpPr>
                <p:cNvPr id="100" name="Freeform: Shape 944">
                  <a:extLst>
                    <a:ext uri="{FF2B5EF4-FFF2-40B4-BE49-F238E27FC236}">
                      <a16:creationId xmlns:a16="http://schemas.microsoft.com/office/drawing/2014/main" id="{3F6748B5-7D59-4C40-8632-73E2C0E936A1}"/>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sz="1600"/>
                </a:p>
              </p:txBody>
            </p:sp>
          </p:grpSp>
          <p:cxnSp>
            <p:nvCxnSpPr>
              <p:cNvPr id="98" name="Connector: Elbow 942">
                <a:extLst>
                  <a:ext uri="{FF2B5EF4-FFF2-40B4-BE49-F238E27FC236}">
                    <a16:creationId xmlns:a16="http://schemas.microsoft.com/office/drawing/2014/main" id="{4C2919B4-996D-4F4E-81CB-6E5650604F1E}"/>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D85D2472-EBC5-42DD-8F2A-5E41397DAC69}"/>
                </a:ext>
              </a:extLst>
            </p:cNvPr>
            <p:cNvSpPr txBox="1"/>
            <p:nvPr/>
          </p:nvSpPr>
          <p:spPr>
            <a:xfrm>
              <a:off x="8507379" y="4037644"/>
              <a:ext cx="2300310" cy="338554"/>
            </a:xfrm>
            <a:prstGeom prst="rect">
              <a:avLst/>
            </a:prstGeom>
            <a:noFill/>
          </p:spPr>
          <p:txBody>
            <a:bodyPr wrap="none" lIns="0" rIns="0" rtlCol="0">
              <a:spAutoFit/>
            </a:bodyPr>
            <a:lstStyle/>
            <a:p>
              <a:r>
                <a:rPr lang="en-US" sz="1600" b="1" dirty="0"/>
                <a:t>Action 2 – Generate </a:t>
              </a:r>
              <a:r>
                <a:rPr lang="en-US" sz="1600" b="1" dirty="0" err="1"/>
                <a:t>IaC</a:t>
              </a:r>
              <a:r>
                <a:rPr lang="en-US" sz="1600" b="1" dirty="0"/>
                <a:t> </a:t>
              </a:r>
            </a:p>
          </p:txBody>
        </p:sp>
      </p:grpSp>
      <p:grpSp>
        <p:nvGrpSpPr>
          <p:cNvPr id="142" name="Group 141">
            <a:extLst>
              <a:ext uri="{FF2B5EF4-FFF2-40B4-BE49-F238E27FC236}">
                <a16:creationId xmlns:a16="http://schemas.microsoft.com/office/drawing/2014/main" id="{EF9A34D3-4934-47D0-F530-3E636E07193B}"/>
              </a:ext>
            </a:extLst>
          </p:cNvPr>
          <p:cNvGrpSpPr/>
          <p:nvPr/>
        </p:nvGrpSpPr>
        <p:grpSpPr>
          <a:xfrm>
            <a:off x="6429166" y="3110657"/>
            <a:ext cx="914644" cy="974026"/>
            <a:chOff x="6429166" y="3110657"/>
            <a:chExt cx="914644" cy="974026"/>
          </a:xfrm>
        </p:grpSpPr>
        <p:cxnSp>
          <p:nvCxnSpPr>
            <p:cNvPr id="85" name="Straight Arrow Connector 84">
              <a:extLst>
                <a:ext uri="{FF2B5EF4-FFF2-40B4-BE49-F238E27FC236}">
                  <a16:creationId xmlns:a16="http://schemas.microsoft.com/office/drawing/2014/main" id="{10B138BE-9BF6-4BA8-93F1-01B466153ED9}"/>
                </a:ext>
              </a:extLst>
            </p:cNvPr>
            <p:cNvCxnSpPr>
              <a:cxnSpLocks/>
            </p:cNvCxnSpPr>
            <p:nvPr/>
          </p:nvCxnSpPr>
          <p:spPr>
            <a:xfrm>
              <a:off x="6439123" y="4084683"/>
              <a:ext cx="90468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E11C352-A106-4377-A411-50FEE30E9156}"/>
                </a:ext>
              </a:extLst>
            </p:cNvPr>
            <p:cNvCxnSpPr>
              <a:cxnSpLocks/>
            </p:cNvCxnSpPr>
            <p:nvPr/>
          </p:nvCxnSpPr>
          <p:spPr>
            <a:xfrm flipH="1" flipV="1">
              <a:off x="6429166" y="3110657"/>
              <a:ext cx="6593" cy="971864"/>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D72D3083-6266-9EEC-AECF-AD6C18490DD1}"/>
              </a:ext>
            </a:extLst>
          </p:cNvPr>
          <p:cNvGrpSpPr/>
          <p:nvPr/>
        </p:nvGrpSpPr>
        <p:grpSpPr>
          <a:xfrm>
            <a:off x="7602333" y="5047289"/>
            <a:ext cx="3229400" cy="518445"/>
            <a:chOff x="7602333" y="5047289"/>
            <a:chExt cx="3229400" cy="518445"/>
          </a:xfrm>
        </p:grpSpPr>
        <p:grpSp>
          <p:nvGrpSpPr>
            <p:cNvPr id="147" name="Group 146">
              <a:extLst>
                <a:ext uri="{FF2B5EF4-FFF2-40B4-BE49-F238E27FC236}">
                  <a16:creationId xmlns:a16="http://schemas.microsoft.com/office/drawing/2014/main" id="{EE43112F-535C-42C1-8902-88AD6ABBC624}"/>
                </a:ext>
              </a:extLst>
            </p:cNvPr>
            <p:cNvGrpSpPr/>
            <p:nvPr/>
          </p:nvGrpSpPr>
          <p:grpSpPr>
            <a:xfrm>
              <a:off x="7602333" y="5047289"/>
              <a:ext cx="758718" cy="438608"/>
              <a:chOff x="4898440" y="859854"/>
              <a:chExt cx="758718" cy="438608"/>
            </a:xfrm>
          </p:grpSpPr>
          <p:sp>
            <p:nvSpPr>
              <p:cNvPr id="148" name="Freeform: Shape 931">
                <a:extLst>
                  <a:ext uri="{FF2B5EF4-FFF2-40B4-BE49-F238E27FC236}">
                    <a16:creationId xmlns:a16="http://schemas.microsoft.com/office/drawing/2014/main" id="{E563CCB0-93C2-4828-B7CA-C7DFDD118887}"/>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sz="1600"/>
              </a:p>
            </p:txBody>
          </p:sp>
          <p:sp>
            <p:nvSpPr>
              <p:cNvPr id="149" name="Freeform: Shape 932">
                <a:extLst>
                  <a:ext uri="{FF2B5EF4-FFF2-40B4-BE49-F238E27FC236}">
                    <a16:creationId xmlns:a16="http://schemas.microsoft.com/office/drawing/2014/main" id="{57392E6C-55AD-4AEA-B188-ED7CBE1A7564}"/>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150" name="Freeform: Shape 933">
                <a:extLst>
                  <a:ext uri="{FF2B5EF4-FFF2-40B4-BE49-F238E27FC236}">
                    <a16:creationId xmlns:a16="http://schemas.microsoft.com/office/drawing/2014/main" id="{A92FC87C-9732-41AF-BA68-E28F761FFA2B}"/>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sz="1600"/>
              </a:p>
            </p:txBody>
          </p:sp>
          <p:sp>
            <p:nvSpPr>
              <p:cNvPr id="151" name="Freeform: Shape 934">
                <a:extLst>
                  <a:ext uri="{FF2B5EF4-FFF2-40B4-BE49-F238E27FC236}">
                    <a16:creationId xmlns:a16="http://schemas.microsoft.com/office/drawing/2014/main" id="{C8EF00CE-C80A-4A6A-8D94-02D4AF869F2B}"/>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sz="1600"/>
              </a:p>
            </p:txBody>
          </p:sp>
          <p:sp>
            <p:nvSpPr>
              <p:cNvPr id="152" name="Freeform: Shape 935">
                <a:extLst>
                  <a:ext uri="{FF2B5EF4-FFF2-40B4-BE49-F238E27FC236}">
                    <a16:creationId xmlns:a16="http://schemas.microsoft.com/office/drawing/2014/main" id="{48661B89-EA25-4422-9FB8-C8B554BC2474}"/>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sz="1600"/>
              </a:p>
            </p:txBody>
          </p:sp>
          <p:sp>
            <p:nvSpPr>
              <p:cNvPr id="153" name="Freeform: Shape 936">
                <a:extLst>
                  <a:ext uri="{FF2B5EF4-FFF2-40B4-BE49-F238E27FC236}">
                    <a16:creationId xmlns:a16="http://schemas.microsoft.com/office/drawing/2014/main" id="{2303B38F-A3D4-48FB-8E0D-5C23B2BBBB8D}"/>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sz="1600"/>
              </a:p>
            </p:txBody>
          </p:sp>
          <p:sp>
            <p:nvSpPr>
              <p:cNvPr id="154" name="Freeform: Shape 937">
                <a:extLst>
                  <a:ext uri="{FF2B5EF4-FFF2-40B4-BE49-F238E27FC236}">
                    <a16:creationId xmlns:a16="http://schemas.microsoft.com/office/drawing/2014/main" id="{6E84D648-9A29-41A2-A2C3-0FA3585BFC8E}"/>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155" name="Freeform: Shape 938">
                <a:extLst>
                  <a:ext uri="{FF2B5EF4-FFF2-40B4-BE49-F238E27FC236}">
                    <a16:creationId xmlns:a16="http://schemas.microsoft.com/office/drawing/2014/main" id="{500D6D17-791C-4C5F-AE48-CCF01A5F908A}"/>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sp>
            <p:nvSpPr>
              <p:cNvPr id="156" name="Freeform: Shape 939">
                <a:extLst>
                  <a:ext uri="{FF2B5EF4-FFF2-40B4-BE49-F238E27FC236}">
                    <a16:creationId xmlns:a16="http://schemas.microsoft.com/office/drawing/2014/main" id="{61C54B68-6FE4-4CF0-ACB6-52D8F0F2E099}"/>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sz="1600"/>
              </a:p>
            </p:txBody>
          </p:sp>
          <p:grpSp>
            <p:nvGrpSpPr>
              <p:cNvPr id="157" name="Graphic 2034">
                <a:extLst>
                  <a:ext uri="{FF2B5EF4-FFF2-40B4-BE49-F238E27FC236}">
                    <a16:creationId xmlns:a16="http://schemas.microsoft.com/office/drawing/2014/main" id="{A0547F3D-1D23-4C7C-81EC-5EA81823E82A}"/>
                  </a:ext>
                </a:extLst>
              </p:cNvPr>
              <p:cNvGrpSpPr/>
              <p:nvPr/>
            </p:nvGrpSpPr>
            <p:grpSpPr>
              <a:xfrm>
                <a:off x="5282875" y="1228282"/>
                <a:ext cx="99626" cy="44568"/>
                <a:chOff x="5282875" y="1228282"/>
                <a:chExt cx="99626" cy="44568"/>
              </a:xfrm>
            </p:grpSpPr>
            <p:sp>
              <p:nvSpPr>
                <p:cNvPr id="162" name="Freeform: Shape 945">
                  <a:extLst>
                    <a:ext uri="{FF2B5EF4-FFF2-40B4-BE49-F238E27FC236}">
                      <a16:creationId xmlns:a16="http://schemas.microsoft.com/office/drawing/2014/main" id="{56C412DD-CC0C-4F28-B32D-6DD995A82FB6}"/>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sz="1600"/>
                </a:p>
              </p:txBody>
            </p:sp>
            <p:sp>
              <p:nvSpPr>
                <p:cNvPr id="163" name="Freeform: Shape 946">
                  <a:extLst>
                    <a:ext uri="{FF2B5EF4-FFF2-40B4-BE49-F238E27FC236}">
                      <a16:creationId xmlns:a16="http://schemas.microsoft.com/office/drawing/2014/main" id="{B438E364-E0B6-462E-9FD4-A98C6A95C282}"/>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sz="1600"/>
                </a:p>
              </p:txBody>
            </p:sp>
          </p:grpSp>
          <p:grpSp>
            <p:nvGrpSpPr>
              <p:cNvPr id="158" name="Graphic 2034">
                <a:extLst>
                  <a:ext uri="{FF2B5EF4-FFF2-40B4-BE49-F238E27FC236}">
                    <a16:creationId xmlns:a16="http://schemas.microsoft.com/office/drawing/2014/main" id="{DF90941B-ECC2-4CEA-B5D5-751A2BCD8F34}"/>
                  </a:ext>
                </a:extLst>
              </p:cNvPr>
              <p:cNvGrpSpPr/>
              <p:nvPr/>
            </p:nvGrpSpPr>
            <p:grpSpPr>
              <a:xfrm>
                <a:off x="5268300" y="1183671"/>
                <a:ext cx="100384" cy="44610"/>
                <a:chOff x="5268300" y="1183671"/>
                <a:chExt cx="100384" cy="44610"/>
              </a:xfrm>
            </p:grpSpPr>
            <p:sp>
              <p:nvSpPr>
                <p:cNvPr id="160" name="Freeform: Shape 943">
                  <a:extLst>
                    <a:ext uri="{FF2B5EF4-FFF2-40B4-BE49-F238E27FC236}">
                      <a16:creationId xmlns:a16="http://schemas.microsoft.com/office/drawing/2014/main" id="{221E6343-DCF9-431E-A6A6-D456DE65505B}"/>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sz="1600"/>
                </a:p>
              </p:txBody>
            </p:sp>
            <p:sp>
              <p:nvSpPr>
                <p:cNvPr id="161" name="Freeform: Shape 944">
                  <a:extLst>
                    <a:ext uri="{FF2B5EF4-FFF2-40B4-BE49-F238E27FC236}">
                      <a16:creationId xmlns:a16="http://schemas.microsoft.com/office/drawing/2014/main" id="{ACB3D28C-96CF-48F3-8A87-014476AF3FC0}"/>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sz="1600"/>
                </a:p>
              </p:txBody>
            </p:sp>
          </p:grpSp>
          <p:cxnSp>
            <p:nvCxnSpPr>
              <p:cNvPr id="159" name="Connector: Elbow 942">
                <a:extLst>
                  <a:ext uri="{FF2B5EF4-FFF2-40B4-BE49-F238E27FC236}">
                    <a16:creationId xmlns:a16="http://schemas.microsoft.com/office/drawing/2014/main" id="{322FD511-8822-4F19-940C-DEC1307868D2}"/>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164" name="TextBox 163">
              <a:extLst>
                <a:ext uri="{FF2B5EF4-FFF2-40B4-BE49-F238E27FC236}">
                  <a16:creationId xmlns:a16="http://schemas.microsoft.com/office/drawing/2014/main" id="{33FF8D8C-105C-475D-90EB-4A78451CCF49}"/>
                </a:ext>
              </a:extLst>
            </p:cNvPr>
            <p:cNvSpPr txBox="1"/>
            <p:nvPr/>
          </p:nvSpPr>
          <p:spPr>
            <a:xfrm>
              <a:off x="8507379" y="5227180"/>
              <a:ext cx="2324354" cy="338554"/>
            </a:xfrm>
            <a:prstGeom prst="rect">
              <a:avLst/>
            </a:prstGeom>
            <a:noFill/>
          </p:spPr>
          <p:txBody>
            <a:bodyPr wrap="none" lIns="0" rIns="0" rtlCol="0">
              <a:spAutoFit/>
            </a:bodyPr>
            <a:lstStyle/>
            <a:p>
              <a:r>
                <a:rPr lang="en-US" sz="1600" b="1" dirty="0"/>
                <a:t>Action 3 – Estimate Cost</a:t>
              </a:r>
            </a:p>
          </p:txBody>
        </p:sp>
      </p:grpSp>
      <p:grpSp>
        <p:nvGrpSpPr>
          <p:cNvPr id="145" name="Group 144">
            <a:extLst>
              <a:ext uri="{FF2B5EF4-FFF2-40B4-BE49-F238E27FC236}">
                <a16:creationId xmlns:a16="http://schemas.microsoft.com/office/drawing/2014/main" id="{538BD894-4A49-62CA-03AE-7ECE078D65A1}"/>
              </a:ext>
            </a:extLst>
          </p:cNvPr>
          <p:cNvGrpSpPr/>
          <p:nvPr/>
        </p:nvGrpSpPr>
        <p:grpSpPr>
          <a:xfrm>
            <a:off x="6430418" y="4084794"/>
            <a:ext cx="1001586" cy="985255"/>
            <a:chOff x="6430418" y="4084794"/>
            <a:chExt cx="1001586" cy="985255"/>
          </a:xfrm>
        </p:grpSpPr>
        <p:cxnSp>
          <p:nvCxnSpPr>
            <p:cNvPr id="146" name="Straight Arrow Connector 145">
              <a:extLst>
                <a:ext uri="{FF2B5EF4-FFF2-40B4-BE49-F238E27FC236}">
                  <a16:creationId xmlns:a16="http://schemas.microsoft.com/office/drawing/2014/main" id="{B533F725-60EF-4F9B-BDE6-A387BCAE5C78}"/>
                </a:ext>
              </a:extLst>
            </p:cNvPr>
            <p:cNvCxnSpPr>
              <a:cxnSpLocks/>
            </p:cNvCxnSpPr>
            <p:nvPr/>
          </p:nvCxnSpPr>
          <p:spPr>
            <a:xfrm>
              <a:off x="6440046" y="5065298"/>
              <a:ext cx="991958"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7A1165F-4027-407A-A630-822321C56280}"/>
                </a:ext>
              </a:extLst>
            </p:cNvPr>
            <p:cNvCxnSpPr>
              <a:cxnSpLocks/>
            </p:cNvCxnSpPr>
            <p:nvPr/>
          </p:nvCxnSpPr>
          <p:spPr>
            <a:xfrm flipV="1">
              <a:off x="6430418" y="4084794"/>
              <a:ext cx="0" cy="985255"/>
            </a:xfrm>
            <a:prstGeom prst="straightConnector1">
              <a:avLst/>
            </a:prstGeom>
            <a:ln w="19050" cap="rnd">
              <a:gradFill flip="none" rotWithShape="1">
                <a:gsLst>
                  <a:gs pos="0">
                    <a:srgbClr val="2074D5"/>
                  </a:gs>
                  <a:gs pos="100000">
                    <a:srgbClr val="38EF7D"/>
                  </a:gs>
                </a:gsLst>
                <a:lin ang="0" scaled="1"/>
                <a:tileRect/>
              </a:gra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9" name="Picture 168">
            <a:extLst>
              <a:ext uri="{FF2B5EF4-FFF2-40B4-BE49-F238E27FC236}">
                <a16:creationId xmlns:a16="http://schemas.microsoft.com/office/drawing/2014/main" id="{12EF9C3D-D29B-4FA3-87F1-0E373901C7BA}"/>
              </a:ext>
            </a:extLst>
          </p:cNvPr>
          <p:cNvPicPr>
            <a:picLocks noChangeAspect="1"/>
          </p:cNvPicPr>
          <p:nvPr/>
        </p:nvPicPr>
        <p:blipFill rotWithShape="1">
          <a:blip r:embed="rId3">
            <a:extLst>
              <a:ext uri="{28A0092B-C50C-407E-A947-70E740481C1C}">
                <a14:useLocalDpi xmlns:a14="http://schemas.microsoft.com/office/drawing/2010/main" val="0"/>
              </a:ext>
            </a:extLst>
          </a:blip>
          <a:srcRect r="51698" b="49545"/>
          <a:stretch/>
        </p:blipFill>
        <p:spPr>
          <a:xfrm>
            <a:off x="478236" y="1456012"/>
            <a:ext cx="1526842" cy="1594903"/>
          </a:xfrm>
          <a:prstGeom prst="rect">
            <a:avLst/>
          </a:prstGeom>
        </p:spPr>
      </p:pic>
      <p:sp>
        <p:nvSpPr>
          <p:cNvPr id="180" name="Freeform: Shape 179">
            <a:extLst>
              <a:ext uri="{FF2B5EF4-FFF2-40B4-BE49-F238E27FC236}">
                <a16:creationId xmlns:a16="http://schemas.microsoft.com/office/drawing/2014/main" id="{E197E274-2FBD-42D4-ABC2-1B57E395C451}"/>
              </a:ext>
            </a:extLst>
          </p:cNvPr>
          <p:cNvSpPr/>
          <p:nvPr/>
        </p:nvSpPr>
        <p:spPr>
          <a:xfrm>
            <a:off x="1687995" y="1868511"/>
            <a:ext cx="455315" cy="423549"/>
          </a:xfrm>
          <a:custGeom>
            <a:avLst/>
            <a:gdLst>
              <a:gd name="connsiteX0" fmla="*/ 430734 w 455315"/>
              <a:gd name="connsiteY0" fmla="*/ 8769 h 423549"/>
              <a:gd name="connsiteX1" fmla="*/ 30797 w 455315"/>
              <a:gd name="connsiteY1" fmla="*/ 8769 h 423549"/>
              <a:gd name="connsiteX2" fmla="*/ 8773 w 455315"/>
              <a:gd name="connsiteY2" fmla="*/ 31111 h 423549"/>
              <a:gd name="connsiteX3" fmla="*/ 8773 w 455315"/>
              <a:gd name="connsiteY3" fmla="*/ 303771 h 423549"/>
              <a:gd name="connsiteX4" fmla="*/ 30580 w 455315"/>
              <a:gd name="connsiteY4" fmla="*/ 326427 h 423549"/>
              <a:gd name="connsiteX5" fmla="*/ 30797 w 455315"/>
              <a:gd name="connsiteY5" fmla="*/ 326431 h 423549"/>
              <a:gd name="connsiteX6" fmla="*/ 94330 w 455315"/>
              <a:gd name="connsiteY6" fmla="*/ 326431 h 423549"/>
              <a:gd name="connsiteX7" fmla="*/ 94330 w 455315"/>
              <a:gd name="connsiteY7" fmla="*/ 415800 h 423549"/>
              <a:gd name="connsiteX8" fmla="*/ 182110 w 455315"/>
              <a:gd name="connsiteY8" fmla="*/ 326431 h 423549"/>
              <a:gd name="connsiteX9" fmla="*/ 430734 w 455315"/>
              <a:gd name="connsiteY9" fmla="*/ 326431 h 423549"/>
              <a:gd name="connsiteX10" fmla="*/ 452864 w 455315"/>
              <a:gd name="connsiteY10" fmla="*/ 304088 h 423549"/>
              <a:gd name="connsiteX11" fmla="*/ 452864 w 455315"/>
              <a:gd name="connsiteY11" fmla="*/ 31111 h 423549"/>
              <a:gd name="connsiteX12" fmla="*/ 430734 w 455315"/>
              <a:gd name="connsiteY12" fmla="*/ 8769 h 423549"/>
              <a:gd name="connsiteX13" fmla="*/ 228913 w 455315"/>
              <a:gd name="connsiteY13" fmla="*/ 286723 h 423549"/>
              <a:gd name="connsiteX14" fmla="*/ 205408 w 455315"/>
              <a:gd name="connsiteY14" fmla="*/ 263214 h 423549"/>
              <a:gd name="connsiteX15" fmla="*/ 228917 w 455315"/>
              <a:gd name="connsiteY15" fmla="*/ 239709 h 423549"/>
              <a:gd name="connsiteX16" fmla="*/ 252420 w 455315"/>
              <a:gd name="connsiteY16" fmla="*/ 262898 h 423549"/>
              <a:gd name="connsiteX17" fmla="*/ 229446 w 455315"/>
              <a:gd name="connsiteY17" fmla="*/ 286720 h 423549"/>
              <a:gd name="connsiteX18" fmla="*/ 228913 w 455315"/>
              <a:gd name="connsiteY18" fmla="*/ 286723 h 423549"/>
              <a:gd name="connsiteX19" fmla="*/ 244054 w 455315"/>
              <a:gd name="connsiteY19" fmla="*/ 189836 h 423549"/>
              <a:gd name="connsiteX20" fmla="*/ 244054 w 455315"/>
              <a:gd name="connsiteY20" fmla="*/ 223191 h 423549"/>
              <a:gd name="connsiteX21" fmla="*/ 213877 w 455315"/>
              <a:gd name="connsiteY21" fmla="*/ 223191 h 423549"/>
              <a:gd name="connsiteX22" fmla="*/ 213877 w 455315"/>
              <a:gd name="connsiteY22" fmla="*/ 160823 h 423549"/>
              <a:gd name="connsiteX23" fmla="*/ 228913 w 455315"/>
              <a:gd name="connsiteY23" fmla="*/ 160823 h 423549"/>
              <a:gd name="connsiteX24" fmla="*/ 272115 w 455315"/>
              <a:gd name="connsiteY24" fmla="*/ 121856 h 423549"/>
              <a:gd name="connsiteX25" fmla="*/ 230516 w 455315"/>
              <a:gd name="connsiteY25" fmla="*/ 78758 h 423549"/>
              <a:gd name="connsiteX26" fmla="*/ 228913 w 455315"/>
              <a:gd name="connsiteY26" fmla="*/ 78760 h 423549"/>
              <a:gd name="connsiteX27" fmla="*/ 185816 w 455315"/>
              <a:gd name="connsiteY27" fmla="*/ 114528 h 423549"/>
              <a:gd name="connsiteX28" fmla="*/ 185816 w 455315"/>
              <a:gd name="connsiteY28" fmla="*/ 121856 h 423549"/>
              <a:gd name="connsiteX29" fmla="*/ 185816 w 455315"/>
              <a:gd name="connsiteY29" fmla="*/ 124504 h 423549"/>
              <a:gd name="connsiteX30" fmla="*/ 155639 w 455315"/>
              <a:gd name="connsiteY30" fmla="*/ 124504 h 423549"/>
              <a:gd name="connsiteX31" fmla="*/ 155639 w 455315"/>
              <a:gd name="connsiteY31" fmla="*/ 121856 h 423549"/>
              <a:gd name="connsiteX32" fmla="*/ 220730 w 455315"/>
              <a:gd name="connsiteY32" fmla="*/ 48483 h 423549"/>
              <a:gd name="connsiteX33" fmla="*/ 228913 w 455315"/>
              <a:gd name="connsiteY33" fmla="*/ 48477 h 423549"/>
              <a:gd name="connsiteX34" fmla="*/ 302293 w 455315"/>
              <a:gd name="connsiteY34" fmla="*/ 120153 h 423549"/>
              <a:gd name="connsiteX35" fmla="*/ 302293 w 455315"/>
              <a:gd name="connsiteY35" fmla="*/ 121856 h 423549"/>
              <a:gd name="connsiteX36" fmla="*/ 244054 w 455315"/>
              <a:gd name="connsiteY36" fmla="*/ 189836 h 42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5315" h="423549">
                <a:moveTo>
                  <a:pt x="430734" y="8769"/>
                </a:moveTo>
                <a:lnTo>
                  <a:pt x="30797" y="8769"/>
                </a:lnTo>
                <a:cubicBezTo>
                  <a:pt x="18558" y="8885"/>
                  <a:pt x="8714" y="18871"/>
                  <a:pt x="8773" y="31111"/>
                </a:cubicBezTo>
                <a:lnTo>
                  <a:pt x="8773" y="303771"/>
                </a:lnTo>
                <a:cubicBezTo>
                  <a:pt x="8539" y="316049"/>
                  <a:pt x="18302" y="326193"/>
                  <a:pt x="30580" y="326427"/>
                </a:cubicBezTo>
                <a:cubicBezTo>
                  <a:pt x="30652" y="326429"/>
                  <a:pt x="30725" y="326430"/>
                  <a:pt x="30797" y="326431"/>
                </a:cubicBezTo>
                <a:lnTo>
                  <a:pt x="94330" y="326431"/>
                </a:lnTo>
                <a:lnTo>
                  <a:pt x="94330" y="415800"/>
                </a:lnTo>
                <a:lnTo>
                  <a:pt x="182110" y="326431"/>
                </a:lnTo>
                <a:lnTo>
                  <a:pt x="430734" y="326431"/>
                </a:lnTo>
                <a:cubicBezTo>
                  <a:pt x="442990" y="326314"/>
                  <a:pt x="452864" y="316346"/>
                  <a:pt x="452864" y="304088"/>
                </a:cubicBezTo>
                <a:lnTo>
                  <a:pt x="452864" y="31111"/>
                </a:lnTo>
                <a:cubicBezTo>
                  <a:pt x="452865" y="18854"/>
                  <a:pt x="442990" y="8885"/>
                  <a:pt x="430734" y="8769"/>
                </a:cubicBezTo>
                <a:close/>
                <a:moveTo>
                  <a:pt x="228913" y="286723"/>
                </a:moveTo>
                <a:cubicBezTo>
                  <a:pt x="215930" y="286722"/>
                  <a:pt x="205407" y="276197"/>
                  <a:pt x="205408" y="263214"/>
                </a:cubicBezTo>
                <a:cubicBezTo>
                  <a:pt x="205409" y="250231"/>
                  <a:pt x="215934" y="239708"/>
                  <a:pt x="228917" y="239709"/>
                </a:cubicBezTo>
                <a:cubicBezTo>
                  <a:pt x="241775" y="239710"/>
                  <a:pt x="252246" y="250041"/>
                  <a:pt x="252420" y="262898"/>
                </a:cubicBezTo>
                <a:cubicBezTo>
                  <a:pt x="252654" y="275820"/>
                  <a:pt x="242368" y="286486"/>
                  <a:pt x="229446" y="286720"/>
                </a:cubicBezTo>
                <a:cubicBezTo>
                  <a:pt x="229268" y="286723"/>
                  <a:pt x="229090" y="286724"/>
                  <a:pt x="228913" y="286723"/>
                </a:cubicBezTo>
                <a:close/>
                <a:moveTo>
                  <a:pt x="244054" y="189836"/>
                </a:moveTo>
                <a:lnTo>
                  <a:pt x="244054" y="223191"/>
                </a:lnTo>
                <a:lnTo>
                  <a:pt x="213877" y="223191"/>
                </a:lnTo>
                <a:lnTo>
                  <a:pt x="213877" y="160823"/>
                </a:lnTo>
                <a:lnTo>
                  <a:pt x="228913" y="160823"/>
                </a:lnTo>
                <a:cubicBezTo>
                  <a:pt x="255173" y="160823"/>
                  <a:pt x="272115" y="145469"/>
                  <a:pt x="272115" y="121856"/>
                </a:cubicBezTo>
                <a:cubicBezTo>
                  <a:pt x="272529" y="98468"/>
                  <a:pt x="253904" y="79172"/>
                  <a:pt x="230516" y="78758"/>
                </a:cubicBezTo>
                <a:cubicBezTo>
                  <a:pt x="229982" y="78749"/>
                  <a:pt x="229447" y="78750"/>
                  <a:pt x="228913" y="78760"/>
                </a:cubicBezTo>
                <a:cubicBezTo>
                  <a:pt x="207135" y="76737"/>
                  <a:pt x="187840" y="92750"/>
                  <a:pt x="185816" y="114528"/>
                </a:cubicBezTo>
                <a:cubicBezTo>
                  <a:pt x="185590" y="116965"/>
                  <a:pt x="185590" y="119419"/>
                  <a:pt x="185816" y="121856"/>
                </a:cubicBezTo>
                <a:lnTo>
                  <a:pt x="185816" y="124504"/>
                </a:lnTo>
                <a:lnTo>
                  <a:pt x="155639" y="124504"/>
                </a:lnTo>
                <a:lnTo>
                  <a:pt x="155639" y="121856"/>
                </a:lnTo>
                <a:cubicBezTo>
                  <a:pt x="153351" y="83621"/>
                  <a:pt x="182494" y="50770"/>
                  <a:pt x="220730" y="48483"/>
                </a:cubicBezTo>
                <a:cubicBezTo>
                  <a:pt x="223455" y="48320"/>
                  <a:pt x="226187" y="48318"/>
                  <a:pt x="228913" y="48477"/>
                </a:cubicBezTo>
                <a:cubicBezTo>
                  <a:pt x="268969" y="48006"/>
                  <a:pt x="301822" y="80097"/>
                  <a:pt x="302293" y="120153"/>
                </a:cubicBezTo>
                <a:cubicBezTo>
                  <a:pt x="302299" y="120720"/>
                  <a:pt x="302299" y="121289"/>
                  <a:pt x="302293" y="121856"/>
                </a:cubicBezTo>
                <a:cubicBezTo>
                  <a:pt x="303321" y="156146"/>
                  <a:pt x="278096" y="185591"/>
                  <a:pt x="244054" y="189836"/>
                </a:cubicBezTo>
                <a:close/>
              </a:path>
            </a:pathLst>
          </a:custGeom>
          <a:solidFill>
            <a:srgbClr val="FFFFFF"/>
          </a:solidFill>
          <a:ln w="10517" cap="flat">
            <a:noFill/>
            <a:prstDash val="solid"/>
            <a:miter/>
          </a:ln>
        </p:spPr>
        <p:txBody>
          <a:bodyPr rtlCol="0" anchor="ctr"/>
          <a:lstStyle/>
          <a:p>
            <a:endParaRPr lang="en-US" sz="1500"/>
          </a:p>
        </p:txBody>
      </p:sp>
      <p:sp>
        <p:nvSpPr>
          <p:cNvPr id="181" name="TextBox 180">
            <a:extLst>
              <a:ext uri="{FF2B5EF4-FFF2-40B4-BE49-F238E27FC236}">
                <a16:creationId xmlns:a16="http://schemas.microsoft.com/office/drawing/2014/main" id="{F24AA515-E7FF-445B-80E2-30D2C227D07C}"/>
              </a:ext>
            </a:extLst>
          </p:cNvPr>
          <p:cNvSpPr txBox="1"/>
          <p:nvPr/>
        </p:nvSpPr>
        <p:spPr>
          <a:xfrm>
            <a:off x="719159" y="3065247"/>
            <a:ext cx="975395" cy="584775"/>
          </a:xfrm>
          <a:prstGeom prst="rect">
            <a:avLst/>
          </a:prstGeom>
          <a:noFill/>
        </p:spPr>
        <p:txBody>
          <a:bodyPr wrap="none" lIns="0" rIns="0" rtlCol="0">
            <a:spAutoFit/>
          </a:bodyPr>
          <a:lstStyle/>
          <a:p>
            <a:pPr algn="ctr"/>
            <a:r>
              <a:rPr lang="en-US" sz="1600" b="1" dirty="0"/>
              <a:t>Customer</a:t>
            </a:r>
          </a:p>
          <a:p>
            <a:r>
              <a:rPr lang="en-US" sz="1600" b="1" dirty="0" err="1"/>
              <a:t>SwissBox</a:t>
            </a:r>
            <a:endParaRPr lang="en-US" sz="1600" b="1" dirty="0"/>
          </a:p>
        </p:txBody>
      </p:sp>
      <p:pic>
        <p:nvPicPr>
          <p:cNvPr id="182" name="Picture 4" descr="🇨🇭 Flag: Switzerland on Icons8 14.0">
            <a:extLst>
              <a:ext uri="{FF2B5EF4-FFF2-40B4-BE49-F238E27FC236}">
                <a16:creationId xmlns:a16="http://schemas.microsoft.com/office/drawing/2014/main" id="{BF5FCCF8-2FB8-40F6-A85B-6F6919AF6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55595" y="3318234"/>
            <a:ext cx="331787" cy="33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207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500"/>
                                        <p:tgtEl>
                                          <p:spTgt spid="1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wipe(left)">
                                      <p:cBhvr>
                                        <p:cTn id="28" dur="500"/>
                                        <p:tgtEl>
                                          <p:spTgt spid="12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animEffect transition="in" filter="wipe(left)">
                                      <p:cBhvr>
                                        <p:cTn id="37" dur="500"/>
                                        <p:tgtEl>
                                          <p:spTgt spid="14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fade">
                                      <p:cBhvr>
                                        <p:cTn id="41" dur="500"/>
                                        <p:tgtEl>
                                          <p:spTgt spid="1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wipe(left)">
                                      <p:cBhvr>
                                        <p:cTn id="46" dur="500"/>
                                        <p:tgtEl>
                                          <p:spTgt spid="1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65"/>
                                        </p:tgtEl>
                                        <p:attrNameLst>
                                          <p:attrName>style.visibility</p:attrName>
                                        </p:attrNameLst>
                                      </p:cBhvr>
                                      <p:to>
                                        <p:strVal val="visible"/>
                                      </p:to>
                                    </p:set>
                                    <p:animEffect transition="in" filter="fade">
                                      <p:cBhvr>
                                        <p:cTn id="50" dur="500"/>
                                        <p:tgtEl>
                                          <p:spTgt spid="16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wipe(right)">
                                      <p:cBhvr>
                                        <p:cTn id="55" dur="500"/>
                                        <p:tgtEl>
                                          <p:spTgt spid="13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up)">
                                      <p:cBhvr>
                                        <p:cTn id="64" dur="500"/>
                                        <p:tgtEl>
                                          <p:spTgt spid="140"/>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fade">
                                      <p:cBhvr>
                                        <p:cTn id="68" dur="500"/>
                                        <p:tgtEl>
                                          <p:spTgt spid="1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fade">
                                      <p:cBhvr>
                                        <p:cTn id="71" dur="500"/>
                                        <p:tgtEl>
                                          <p:spTgt spid="13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41"/>
                                        </p:tgtEl>
                                        <p:attrNameLst>
                                          <p:attrName>style.visibility</p:attrName>
                                        </p:attrNameLst>
                                      </p:cBhvr>
                                      <p:to>
                                        <p:strVal val="visible"/>
                                      </p:to>
                                    </p:set>
                                    <p:animEffect transition="in" filter="wipe(down)">
                                      <p:cBhvr>
                                        <p:cTn id="76" dur="500"/>
                                        <p:tgtEl>
                                          <p:spTgt spid="141"/>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fad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right)">
                                      <p:cBhvr>
                                        <p:cTn id="85" dur="500"/>
                                        <p:tgtEl>
                                          <p:spTgt spid="132"/>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134"/>
                                        </p:tgtEl>
                                        <p:attrNameLst>
                                          <p:attrName>style.visibility</p:attrName>
                                        </p:attrNameLst>
                                      </p:cBhvr>
                                      <p:to>
                                        <p:strVal val="visible"/>
                                      </p:to>
                                    </p:set>
                                    <p:animEffect transition="in" filter="fade">
                                      <p:cBhvr>
                                        <p:cTn id="8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06" grpId="0"/>
      <p:bldP spid="66" grpId="0"/>
      <p:bldP spid="130" grpId="0"/>
      <p:bldP spid="131" grpId="0"/>
      <p:bldP spid="1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 Scary Night Backgrounds">
            <a:extLst>
              <a:ext uri="{FF2B5EF4-FFF2-40B4-BE49-F238E27FC236}">
                <a16:creationId xmlns:a16="http://schemas.microsoft.com/office/drawing/2014/main" id="{A63D171B-8EA8-0724-EF65-4DB3A8F7F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3C355D-60A1-41EC-91EC-63654880ACE0}"/>
              </a:ext>
            </a:extLst>
          </p:cNvPr>
          <p:cNvSpPr/>
          <p:nvPr/>
        </p:nvSpPr>
        <p:spPr>
          <a:xfrm>
            <a:off x="-138370" y="2913474"/>
            <a:ext cx="3689822" cy="1031051"/>
          </a:xfrm>
          <a:prstGeom prst="rect">
            <a:avLst/>
          </a:prstGeom>
        </p:spPr>
        <p:txBody>
          <a:bodyPr wrap="square" anchor="ctr">
            <a:spAutoFit/>
          </a:bodyPr>
          <a:lstStyle/>
          <a:p>
            <a:pPr algn="r">
              <a:spcAft>
                <a:spcPts val="600"/>
              </a:spcAft>
              <a:defRPr/>
            </a:pPr>
            <a:r>
              <a:rPr lang="en-US" sz="2000" kern="0" dirty="0">
                <a:ea typeface="Amazon Ember"/>
                <a:cs typeface="Amazon Ember" panose="020B0603020204020204" pitchFamily="34" charset="0"/>
              </a:rPr>
              <a:t>AMAZON BEDROCK</a:t>
            </a:r>
          </a:p>
          <a:p>
            <a:pPr algn="r">
              <a:defRPr/>
            </a:pPr>
            <a:r>
              <a:rPr lang="en-US" kern="0" dirty="0">
                <a:ea typeface="Amazon Ember"/>
                <a:cs typeface="Amazon Ember" panose="020B0603020204020204" pitchFamily="34" charset="0"/>
              </a:rPr>
              <a:t>Models to choose</a:t>
            </a:r>
          </a:p>
          <a:p>
            <a:pPr algn="r">
              <a:defRPr/>
            </a:pPr>
            <a:r>
              <a:rPr lang="en-US" kern="0" dirty="0">
                <a:ea typeface="Amazon Ember"/>
                <a:cs typeface="Amazon Ember" panose="020B0603020204020204" pitchFamily="34" charset="0"/>
              </a:rPr>
              <a:t>Model Evaluation</a:t>
            </a:r>
          </a:p>
        </p:txBody>
      </p:sp>
      <p:sp>
        <p:nvSpPr>
          <p:cNvPr id="8" name="Rectangle 7">
            <a:extLst>
              <a:ext uri="{FF2B5EF4-FFF2-40B4-BE49-F238E27FC236}">
                <a16:creationId xmlns:a16="http://schemas.microsoft.com/office/drawing/2014/main" id="{EBA8C64E-6FC7-4564-A0E2-231F0CDA9139}"/>
              </a:ext>
            </a:extLst>
          </p:cNvPr>
          <p:cNvSpPr/>
          <p:nvPr/>
        </p:nvSpPr>
        <p:spPr>
          <a:xfrm>
            <a:off x="332309" y="4288522"/>
            <a:ext cx="2037508" cy="1015663"/>
          </a:xfrm>
          <a:prstGeom prst="rect">
            <a:avLst/>
          </a:prstGeom>
        </p:spPr>
        <p:txBody>
          <a:bodyPr wrap="square" anchor="ctr">
            <a:spAutoFit/>
          </a:bodyPr>
          <a:lstStyle/>
          <a:p>
            <a:pPr algn="r">
              <a:defRPr/>
            </a:pPr>
            <a:r>
              <a:rPr lang="en-US" sz="2000" kern="0" dirty="0">
                <a:ea typeface="Amazon Ember"/>
                <a:cs typeface="Amazon Ember" panose="020B0603020204020204" pitchFamily="34" charset="0"/>
              </a:rPr>
              <a:t> </a:t>
            </a:r>
            <a:br>
              <a:rPr lang="en-US" sz="2000" kern="0" dirty="0">
                <a:ea typeface="Amazon Ember"/>
                <a:cs typeface="Amazon Ember" panose="020B0603020204020204" pitchFamily="34" charset="0"/>
              </a:rPr>
            </a:br>
            <a:r>
              <a:rPr lang="en-US" sz="2000" kern="0" dirty="0">
                <a:ea typeface="Amazon Ember"/>
                <a:cs typeface="Amazon Ember" panose="020B0603020204020204" pitchFamily="34" charset="0"/>
              </a:rPr>
              <a:t>INTRO</a:t>
            </a:r>
            <a:br>
              <a:rPr lang="en-US" sz="2000" kern="0" dirty="0">
                <a:ea typeface="Amazon Ember"/>
                <a:cs typeface="Amazon Ember" panose="020B0603020204020204" pitchFamily="34" charset="0"/>
              </a:rPr>
            </a:br>
            <a:r>
              <a:rPr lang="en-US" sz="2000" kern="0" dirty="0">
                <a:ea typeface="Amazon Ember"/>
                <a:cs typeface="Amazon Ember" panose="020B0603020204020204" pitchFamily="34" charset="0"/>
              </a:rPr>
              <a:t>Use Case</a:t>
            </a:r>
          </a:p>
        </p:txBody>
      </p:sp>
      <p:sp>
        <p:nvSpPr>
          <p:cNvPr id="9" name="Freeform 2">
            <a:extLst>
              <a:ext uri="{FF2B5EF4-FFF2-40B4-BE49-F238E27FC236}">
                <a16:creationId xmlns:a16="http://schemas.microsoft.com/office/drawing/2014/main" id="{929F91E9-5C5E-4023-B31E-C421445067BC}"/>
              </a:ext>
            </a:extLst>
          </p:cNvPr>
          <p:cNvSpPr/>
          <p:nvPr/>
        </p:nvSpPr>
        <p:spPr>
          <a:xfrm>
            <a:off x="2656553" y="595125"/>
            <a:ext cx="7497743" cy="5203461"/>
          </a:xfrm>
          <a:custGeom>
            <a:avLst/>
            <a:gdLst/>
            <a:ahLst/>
            <a:cxnLst/>
            <a:rect l="l" t="t" r="r" b="b"/>
            <a:pathLst>
              <a:path w="13039812" h="9421264">
                <a:moveTo>
                  <a:pt x="0" y="0"/>
                </a:moveTo>
                <a:lnTo>
                  <a:pt x="13039812" y="0"/>
                </a:lnTo>
                <a:lnTo>
                  <a:pt x="13039812" y="9421264"/>
                </a:lnTo>
                <a:lnTo>
                  <a:pt x="0" y="9421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3">
            <a:extLst>
              <a:ext uri="{FF2B5EF4-FFF2-40B4-BE49-F238E27FC236}">
                <a16:creationId xmlns:a16="http://schemas.microsoft.com/office/drawing/2014/main" id="{3A5DEA2C-80DA-D0FF-8F7E-27F3CA300679}"/>
              </a:ext>
            </a:extLst>
          </p:cNvPr>
          <p:cNvGrpSpPr/>
          <p:nvPr/>
        </p:nvGrpSpPr>
        <p:grpSpPr>
          <a:xfrm>
            <a:off x="10252663" y="200340"/>
            <a:ext cx="621329" cy="906340"/>
            <a:chOff x="10252663" y="200340"/>
            <a:chExt cx="621329" cy="906340"/>
          </a:xfrm>
        </p:grpSpPr>
        <p:sp>
          <p:nvSpPr>
            <p:cNvPr id="11" name="Triangle 10">
              <a:extLst>
                <a:ext uri="{FF2B5EF4-FFF2-40B4-BE49-F238E27FC236}">
                  <a16:creationId xmlns:a16="http://schemas.microsoft.com/office/drawing/2014/main" id="{8792A184-5717-0ACE-C75C-289F210F6332}"/>
                </a:ext>
              </a:extLst>
            </p:cNvPr>
            <p:cNvSpPr/>
            <p:nvPr/>
          </p:nvSpPr>
          <p:spPr>
            <a:xfrm rot="10800000">
              <a:off x="10295885" y="527582"/>
              <a:ext cx="529855" cy="579098"/>
            </a:xfrm>
            <a:custGeom>
              <a:avLst/>
              <a:gdLst>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22308"/>
                <a:gd name="connsiteY0" fmla="*/ 598770 h 598770"/>
                <a:gd name="connsiteX1" fmla="*/ 257736 w 522308"/>
                <a:gd name="connsiteY1" fmla="*/ 41166 h 598770"/>
                <a:gd name="connsiteX2" fmla="*/ 293424 w 522308"/>
                <a:gd name="connsiteY2" fmla="*/ 103754 h 598770"/>
                <a:gd name="connsiteX3" fmla="*/ 515471 w 522308"/>
                <a:gd name="connsiteY3" fmla="*/ 598770 h 598770"/>
                <a:gd name="connsiteX4" fmla="*/ 0 w 522308"/>
                <a:gd name="connsiteY4" fmla="*/ 598770 h 598770"/>
                <a:gd name="connsiteX0" fmla="*/ 6339 w 528647"/>
                <a:gd name="connsiteY0" fmla="*/ 598770 h 598770"/>
                <a:gd name="connsiteX1" fmla="*/ 236263 w 528647"/>
                <a:gd name="connsiteY1" fmla="*/ 116454 h 598770"/>
                <a:gd name="connsiteX2" fmla="*/ 264075 w 528647"/>
                <a:gd name="connsiteY2" fmla="*/ 41166 h 598770"/>
                <a:gd name="connsiteX3" fmla="*/ 299763 w 528647"/>
                <a:gd name="connsiteY3" fmla="*/ 103754 h 598770"/>
                <a:gd name="connsiteX4" fmla="*/ 521810 w 528647"/>
                <a:gd name="connsiteY4" fmla="*/ 598770 h 598770"/>
                <a:gd name="connsiteX5" fmla="*/ 6339 w 528647"/>
                <a:gd name="connsiteY5" fmla="*/ 598770 h 598770"/>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565085 h 565085"/>
                <a:gd name="connsiteX1" fmla="*/ 236263 w 528647"/>
                <a:gd name="connsiteY1" fmla="*/ 82769 h 565085"/>
                <a:gd name="connsiteX2" fmla="*/ 264075 w 528647"/>
                <a:gd name="connsiteY2" fmla="*/ 7481 h 565085"/>
                <a:gd name="connsiteX3" fmla="*/ 299763 w 528647"/>
                <a:gd name="connsiteY3" fmla="*/ 70069 h 565085"/>
                <a:gd name="connsiteX4" fmla="*/ 521810 w 528647"/>
                <a:gd name="connsiteY4" fmla="*/ 565085 h 565085"/>
                <a:gd name="connsiteX5" fmla="*/ 6339 w 528647"/>
                <a:gd name="connsiteY5" fmla="*/ 565085 h 565085"/>
                <a:gd name="connsiteX0" fmla="*/ 6339 w 528647"/>
                <a:gd name="connsiteY0" fmla="*/ 646710 h 646710"/>
                <a:gd name="connsiteX1" fmla="*/ 236263 w 528647"/>
                <a:gd name="connsiteY1" fmla="*/ 164394 h 646710"/>
                <a:gd name="connsiteX2" fmla="*/ 264075 w 528647"/>
                <a:gd name="connsiteY2" fmla="*/ 89106 h 646710"/>
                <a:gd name="connsiteX3" fmla="*/ 299763 w 528647"/>
                <a:gd name="connsiteY3" fmla="*/ 151694 h 646710"/>
                <a:gd name="connsiteX4" fmla="*/ 521810 w 528647"/>
                <a:gd name="connsiteY4" fmla="*/ 646710 h 646710"/>
                <a:gd name="connsiteX5" fmla="*/ 6339 w 528647"/>
                <a:gd name="connsiteY5" fmla="*/ 646710 h 646710"/>
                <a:gd name="connsiteX0" fmla="*/ 6339 w 528647"/>
                <a:gd name="connsiteY0" fmla="*/ 611223 h 611223"/>
                <a:gd name="connsiteX1" fmla="*/ 236263 w 528647"/>
                <a:gd name="connsiteY1" fmla="*/ 128907 h 611223"/>
                <a:gd name="connsiteX2" fmla="*/ 264075 w 528647"/>
                <a:gd name="connsiteY2" fmla="*/ 53619 h 611223"/>
                <a:gd name="connsiteX3" fmla="*/ 299763 w 528647"/>
                <a:gd name="connsiteY3" fmla="*/ 116207 h 611223"/>
                <a:gd name="connsiteX4" fmla="*/ 521810 w 528647"/>
                <a:gd name="connsiteY4" fmla="*/ 611223 h 611223"/>
                <a:gd name="connsiteX5" fmla="*/ 6339 w 528647"/>
                <a:gd name="connsiteY5" fmla="*/ 611223 h 611223"/>
                <a:gd name="connsiteX0" fmla="*/ 6339 w 528647"/>
                <a:gd name="connsiteY0" fmla="*/ 663828 h 663828"/>
                <a:gd name="connsiteX1" fmla="*/ 236263 w 528647"/>
                <a:gd name="connsiteY1" fmla="*/ 181512 h 663828"/>
                <a:gd name="connsiteX2" fmla="*/ 264075 w 528647"/>
                <a:gd name="connsiteY2" fmla="*/ 106224 h 663828"/>
                <a:gd name="connsiteX3" fmla="*/ 299763 w 528647"/>
                <a:gd name="connsiteY3" fmla="*/ 168812 h 663828"/>
                <a:gd name="connsiteX4" fmla="*/ 521810 w 528647"/>
                <a:gd name="connsiteY4" fmla="*/ 663828 h 663828"/>
                <a:gd name="connsiteX5" fmla="*/ 6339 w 528647"/>
                <a:gd name="connsiteY5" fmla="*/ 663828 h 663828"/>
                <a:gd name="connsiteX0" fmla="*/ 6339 w 528647"/>
                <a:gd name="connsiteY0" fmla="*/ 608514 h 608514"/>
                <a:gd name="connsiteX1" fmla="*/ 236263 w 528647"/>
                <a:gd name="connsiteY1" fmla="*/ 126198 h 608514"/>
                <a:gd name="connsiteX2" fmla="*/ 264075 w 528647"/>
                <a:gd name="connsiteY2" fmla="*/ 50910 h 608514"/>
                <a:gd name="connsiteX3" fmla="*/ 299763 w 528647"/>
                <a:gd name="connsiteY3" fmla="*/ 113498 h 608514"/>
                <a:gd name="connsiteX4" fmla="*/ 521810 w 528647"/>
                <a:gd name="connsiteY4" fmla="*/ 608514 h 608514"/>
                <a:gd name="connsiteX5" fmla="*/ 6339 w 528647"/>
                <a:gd name="connsiteY5" fmla="*/ 608514 h 608514"/>
                <a:gd name="connsiteX0" fmla="*/ 6339 w 528647"/>
                <a:gd name="connsiteY0" fmla="*/ 640467 h 640467"/>
                <a:gd name="connsiteX1" fmla="*/ 236263 w 528647"/>
                <a:gd name="connsiteY1" fmla="*/ 158151 h 640467"/>
                <a:gd name="connsiteX2" fmla="*/ 264075 w 528647"/>
                <a:gd name="connsiteY2" fmla="*/ 82863 h 640467"/>
                <a:gd name="connsiteX3" fmla="*/ 299763 w 528647"/>
                <a:gd name="connsiteY3" fmla="*/ 145451 h 640467"/>
                <a:gd name="connsiteX4" fmla="*/ 521810 w 528647"/>
                <a:gd name="connsiteY4" fmla="*/ 640467 h 640467"/>
                <a:gd name="connsiteX5" fmla="*/ 6339 w 528647"/>
                <a:gd name="connsiteY5" fmla="*/ 640467 h 640467"/>
                <a:gd name="connsiteX0" fmla="*/ 6339 w 528647"/>
                <a:gd name="connsiteY0" fmla="*/ 645268 h 645268"/>
                <a:gd name="connsiteX1" fmla="*/ 236263 w 528647"/>
                <a:gd name="connsiteY1" fmla="*/ 162952 h 645268"/>
                <a:gd name="connsiteX2" fmla="*/ 264075 w 528647"/>
                <a:gd name="connsiteY2" fmla="*/ 87664 h 645268"/>
                <a:gd name="connsiteX3" fmla="*/ 299763 w 528647"/>
                <a:gd name="connsiteY3" fmla="*/ 150252 h 645268"/>
                <a:gd name="connsiteX4" fmla="*/ 521810 w 528647"/>
                <a:gd name="connsiteY4" fmla="*/ 645268 h 645268"/>
                <a:gd name="connsiteX5" fmla="*/ 6339 w 528647"/>
                <a:gd name="connsiteY5" fmla="*/ 645268 h 645268"/>
                <a:gd name="connsiteX0" fmla="*/ 6339 w 528647"/>
                <a:gd name="connsiteY0" fmla="*/ 653605 h 653605"/>
                <a:gd name="connsiteX1" fmla="*/ 236263 w 528647"/>
                <a:gd name="connsiteY1" fmla="*/ 171289 h 653605"/>
                <a:gd name="connsiteX2" fmla="*/ 264075 w 528647"/>
                <a:gd name="connsiteY2" fmla="*/ 96001 h 653605"/>
                <a:gd name="connsiteX3" fmla="*/ 299763 w 528647"/>
                <a:gd name="connsiteY3" fmla="*/ 158589 h 653605"/>
                <a:gd name="connsiteX4" fmla="*/ 521810 w 528647"/>
                <a:gd name="connsiteY4" fmla="*/ 653605 h 653605"/>
                <a:gd name="connsiteX5" fmla="*/ 6339 w 528647"/>
                <a:gd name="connsiteY5" fmla="*/ 653605 h 653605"/>
                <a:gd name="connsiteX0" fmla="*/ 6339 w 528647"/>
                <a:gd name="connsiteY0" fmla="*/ 656051 h 656051"/>
                <a:gd name="connsiteX1" fmla="*/ 236263 w 528647"/>
                <a:gd name="connsiteY1" fmla="*/ 173735 h 656051"/>
                <a:gd name="connsiteX2" fmla="*/ 264075 w 528647"/>
                <a:gd name="connsiteY2" fmla="*/ 98447 h 656051"/>
                <a:gd name="connsiteX3" fmla="*/ 299763 w 528647"/>
                <a:gd name="connsiteY3" fmla="*/ 161035 h 656051"/>
                <a:gd name="connsiteX4" fmla="*/ 521810 w 528647"/>
                <a:gd name="connsiteY4" fmla="*/ 656051 h 656051"/>
                <a:gd name="connsiteX5" fmla="*/ 6339 w 528647"/>
                <a:gd name="connsiteY5" fmla="*/ 656051 h 656051"/>
                <a:gd name="connsiteX0" fmla="*/ 6339 w 528647"/>
                <a:gd name="connsiteY0" fmla="*/ 583923 h 583923"/>
                <a:gd name="connsiteX1" fmla="*/ 236263 w 528647"/>
                <a:gd name="connsiteY1" fmla="*/ 101607 h 583923"/>
                <a:gd name="connsiteX2" fmla="*/ 264075 w 528647"/>
                <a:gd name="connsiteY2" fmla="*/ 26319 h 583923"/>
                <a:gd name="connsiteX3" fmla="*/ 274363 w 528647"/>
                <a:gd name="connsiteY3" fmla="*/ 3184 h 583923"/>
                <a:gd name="connsiteX4" fmla="*/ 299763 w 528647"/>
                <a:gd name="connsiteY4" fmla="*/ 88907 h 583923"/>
                <a:gd name="connsiteX5" fmla="*/ 521810 w 528647"/>
                <a:gd name="connsiteY5" fmla="*/ 583923 h 583923"/>
                <a:gd name="connsiteX6" fmla="*/ 6339 w 528647"/>
                <a:gd name="connsiteY6" fmla="*/ 583923 h 583923"/>
                <a:gd name="connsiteX0" fmla="*/ 6571 w 528879"/>
                <a:gd name="connsiteY0" fmla="*/ 583711 h 583711"/>
                <a:gd name="connsiteX1" fmla="*/ 226970 w 528879"/>
                <a:gd name="connsiteY1" fmla="*/ 88695 h 583711"/>
                <a:gd name="connsiteX2" fmla="*/ 264307 w 528879"/>
                <a:gd name="connsiteY2" fmla="*/ 26107 h 583711"/>
                <a:gd name="connsiteX3" fmla="*/ 274595 w 528879"/>
                <a:gd name="connsiteY3" fmla="*/ 2972 h 583711"/>
                <a:gd name="connsiteX4" fmla="*/ 299995 w 528879"/>
                <a:gd name="connsiteY4" fmla="*/ 88695 h 583711"/>
                <a:gd name="connsiteX5" fmla="*/ 522042 w 528879"/>
                <a:gd name="connsiteY5" fmla="*/ 583711 h 583711"/>
                <a:gd name="connsiteX6" fmla="*/ 6571 w 528879"/>
                <a:gd name="connsiteY6" fmla="*/ 583711 h 583711"/>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821 w 529384"/>
                <a:gd name="connsiteY0" fmla="*/ 564232 h 564232"/>
                <a:gd name="connsiteX1" fmla="*/ 217695 w 529384"/>
                <a:gd name="connsiteY1" fmla="*/ 69216 h 564232"/>
                <a:gd name="connsiteX2" fmla="*/ 264557 w 529384"/>
                <a:gd name="connsiteY2" fmla="*/ 6628 h 564232"/>
                <a:gd name="connsiteX3" fmla="*/ 271670 w 529384"/>
                <a:gd name="connsiteY3" fmla="*/ 8893 h 564232"/>
                <a:gd name="connsiteX4" fmla="*/ 309770 w 529384"/>
                <a:gd name="connsiteY4" fmla="*/ 69216 h 564232"/>
                <a:gd name="connsiteX5" fmla="*/ 522292 w 529384"/>
                <a:gd name="connsiteY5" fmla="*/ 564232 h 564232"/>
                <a:gd name="connsiteX6" fmla="*/ 6821 w 529384"/>
                <a:gd name="connsiteY6" fmla="*/ 564232 h 564232"/>
                <a:gd name="connsiteX0" fmla="*/ 6821 w 529855"/>
                <a:gd name="connsiteY0" fmla="*/ 564592 h 564592"/>
                <a:gd name="connsiteX1" fmla="*/ 217695 w 529855"/>
                <a:gd name="connsiteY1" fmla="*/ 69576 h 564592"/>
                <a:gd name="connsiteX2" fmla="*/ 264557 w 529855"/>
                <a:gd name="connsiteY2" fmla="*/ 6988 h 564592"/>
                <a:gd name="connsiteX3" fmla="*/ 271670 w 529855"/>
                <a:gd name="connsiteY3" fmla="*/ 9253 h 564592"/>
                <a:gd name="connsiteX4" fmla="*/ 325645 w 529855"/>
                <a:gd name="connsiteY4" fmla="*/ 75926 h 564592"/>
                <a:gd name="connsiteX5" fmla="*/ 522292 w 529855"/>
                <a:gd name="connsiteY5" fmla="*/ 564592 h 564592"/>
                <a:gd name="connsiteX6" fmla="*/ 6821 w 529855"/>
                <a:gd name="connsiteY6" fmla="*/ 564592 h 564592"/>
                <a:gd name="connsiteX0" fmla="*/ 6821 w 529855"/>
                <a:gd name="connsiteY0" fmla="*/ 575764 h 575764"/>
                <a:gd name="connsiteX1" fmla="*/ 217695 w 529855"/>
                <a:gd name="connsiteY1" fmla="*/ 80748 h 575764"/>
                <a:gd name="connsiteX2" fmla="*/ 264557 w 529855"/>
                <a:gd name="connsiteY2" fmla="*/ 18160 h 575764"/>
                <a:gd name="connsiteX3" fmla="*/ 284370 w 529855"/>
                <a:gd name="connsiteY3" fmla="*/ 4550 h 575764"/>
                <a:gd name="connsiteX4" fmla="*/ 325645 w 529855"/>
                <a:gd name="connsiteY4" fmla="*/ 87098 h 575764"/>
                <a:gd name="connsiteX5" fmla="*/ 522292 w 529855"/>
                <a:gd name="connsiteY5" fmla="*/ 575764 h 575764"/>
                <a:gd name="connsiteX6" fmla="*/ 6821 w 529855"/>
                <a:gd name="connsiteY6" fmla="*/ 575764 h 575764"/>
                <a:gd name="connsiteX0" fmla="*/ 6821 w 529855"/>
                <a:gd name="connsiteY0" fmla="*/ 579098 h 579098"/>
                <a:gd name="connsiteX1" fmla="*/ 217695 w 529855"/>
                <a:gd name="connsiteY1" fmla="*/ 84082 h 579098"/>
                <a:gd name="connsiteX2" fmla="*/ 248682 w 529855"/>
                <a:gd name="connsiteY2" fmla="*/ 11969 h 579098"/>
                <a:gd name="connsiteX3" fmla="*/ 284370 w 529855"/>
                <a:gd name="connsiteY3" fmla="*/ 7884 h 579098"/>
                <a:gd name="connsiteX4" fmla="*/ 325645 w 529855"/>
                <a:gd name="connsiteY4" fmla="*/ 90432 h 579098"/>
                <a:gd name="connsiteX5" fmla="*/ 522292 w 529855"/>
                <a:gd name="connsiteY5" fmla="*/ 579098 h 579098"/>
                <a:gd name="connsiteX6" fmla="*/ 6821 w 529855"/>
                <a:gd name="connsiteY6" fmla="*/ 579098 h 57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855" h="579098">
                  <a:moveTo>
                    <a:pt x="6821" y="579098"/>
                  </a:moveTo>
                  <a:cubicBezTo>
                    <a:pt x="-40770" y="498712"/>
                    <a:pt x="174739" y="177016"/>
                    <a:pt x="217695" y="84082"/>
                  </a:cubicBezTo>
                  <a:cubicBezTo>
                    <a:pt x="260651" y="-8852"/>
                    <a:pt x="237570" y="24669"/>
                    <a:pt x="248682" y="11969"/>
                  </a:cubicBezTo>
                  <a:cubicBezTo>
                    <a:pt x="259794" y="-731"/>
                    <a:pt x="271543" y="-5193"/>
                    <a:pt x="284370" y="7884"/>
                  </a:cubicBezTo>
                  <a:cubicBezTo>
                    <a:pt x="297197" y="20961"/>
                    <a:pt x="276466" y="-20116"/>
                    <a:pt x="325645" y="90432"/>
                  </a:cubicBezTo>
                  <a:cubicBezTo>
                    <a:pt x="368601" y="183366"/>
                    <a:pt x="571196" y="496595"/>
                    <a:pt x="522292" y="579098"/>
                  </a:cubicBezTo>
                  <a:lnTo>
                    <a:pt x="6821" y="579098"/>
                  </a:lnTo>
                  <a:close/>
                </a:path>
              </a:pathLst>
            </a:custGeom>
            <a:solidFill>
              <a:srgbClr val="01A98D"/>
            </a:solidFill>
            <a:ln>
              <a:noFill/>
            </a:ln>
            <a:effectLst>
              <a:softEdge rad="359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Oval 1">
              <a:extLst>
                <a:ext uri="{FF2B5EF4-FFF2-40B4-BE49-F238E27FC236}">
                  <a16:creationId xmlns:a16="http://schemas.microsoft.com/office/drawing/2014/main" id="{F81BF1D8-2A58-F7B9-B3FC-A7A664618AD6}"/>
                </a:ext>
              </a:extLst>
            </p:cNvPr>
            <p:cNvSpPr/>
            <p:nvPr/>
          </p:nvSpPr>
          <p:spPr>
            <a:xfrm>
              <a:off x="10252663" y="200340"/>
              <a:ext cx="621329" cy="600266"/>
            </a:xfrm>
            <a:prstGeom prst="ellipse">
              <a:avLst/>
            </a:prstGeom>
            <a:solidFill>
              <a:srgbClr val="38E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Oval 2">
              <a:extLst>
                <a:ext uri="{FF2B5EF4-FFF2-40B4-BE49-F238E27FC236}">
                  <a16:creationId xmlns:a16="http://schemas.microsoft.com/office/drawing/2014/main" id="{301CC448-2291-9186-CBF3-E6A7C6C4A942}"/>
                </a:ext>
              </a:extLst>
            </p:cNvPr>
            <p:cNvSpPr/>
            <p:nvPr/>
          </p:nvSpPr>
          <p:spPr>
            <a:xfrm>
              <a:off x="10356129" y="300299"/>
              <a:ext cx="414395" cy="400347"/>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 3">
              <a:extLst>
                <a:ext uri="{FF2B5EF4-FFF2-40B4-BE49-F238E27FC236}">
                  <a16:creationId xmlns:a16="http://schemas.microsoft.com/office/drawing/2014/main" id="{5EBABA7F-65D4-7EF3-1C9C-EC5627491DA4}"/>
                </a:ext>
              </a:extLst>
            </p:cNvPr>
            <p:cNvSpPr/>
            <p:nvPr/>
          </p:nvSpPr>
          <p:spPr>
            <a:xfrm>
              <a:off x="10424796" y="369066"/>
              <a:ext cx="272034" cy="262812"/>
            </a:xfrm>
            <a:prstGeom prst="ellipse">
              <a:avLst/>
            </a:prstGeom>
            <a:solidFill>
              <a:srgbClr val="01A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Tree>
    <p:extLst>
      <p:ext uri="{BB962C8B-B14F-4D97-AF65-F5344CB8AC3E}">
        <p14:creationId xmlns:p14="http://schemas.microsoft.com/office/powerpoint/2010/main" val="4124032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8"/>
                                        </p:tgtEl>
                                        <p:attrNameLst>
                                          <p:attrName>style.color</p:attrName>
                                        </p:attrNameLst>
                                      </p:cBhvr>
                                      <p:to>
                                        <a:srgbClr val="5E5E5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9A28FD-8871-D70D-BBDA-3CDC6D105852}"/>
              </a:ext>
            </a:extLst>
          </p:cNvPr>
          <p:cNvSpPr txBox="1"/>
          <p:nvPr/>
        </p:nvSpPr>
        <p:spPr>
          <a:xfrm>
            <a:off x="76224" y="2403563"/>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Contextual answers, summarization, paraphrasing</a:t>
            </a:r>
          </a:p>
          <a:p>
            <a:pPr marL="0" marR="0" lvl="0" algn="ctr" defTabSz="536230" rtl="0" eaLnBrk="1" fontAlgn="auto" latinLnBrk="0" hangingPunct="1">
              <a:lnSpc>
                <a:spcPct val="90000"/>
              </a:lnSpc>
              <a:spcAft>
                <a:spcPts val="600"/>
              </a:spcAft>
              <a:buClrTx/>
              <a:buSzTx/>
              <a:buFontTx/>
              <a:buNone/>
              <a:tabLst/>
              <a:defRPr/>
            </a:pPr>
            <a:endPar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endParaRPr>
          </a:p>
          <a:p>
            <a:pPr marL="0" marR="0" lvl="0" algn="ctr" defTabSz="536230" rtl="0" eaLnBrk="1" fontAlgn="auto" latinLnBrk="0" hangingPunct="1">
              <a:lnSpc>
                <a:spcPct val="90000"/>
              </a:lnSpc>
              <a:spcAft>
                <a:spcPts val="600"/>
              </a:spcAft>
              <a:buClrTx/>
              <a:buSzTx/>
              <a:buFontTx/>
              <a:buNone/>
              <a:tabLst/>
              <a:defRPr/>
            </a:pPr>
            <a:endPar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endParaRPr>
          </a:p>
        </p:txBody>
      </p:sp>
      <p:cxnSp>
        <p:nvCxnSpPr>
          <p:cNvPr id="2" name="Straight Connector 1">
            <a:extLst>
              <a:ext uri="{FF2B5EF4-FFF2-40B4-BE49-F238E27FC236}">
                <a16:creationId xmlns:a16="http://schemas.microsoft.com/office/drawing/2014/main" id="{BFBEB3A9-0E33-FE38-63A2-1F2511BA6DDE}"/>
              </a:ext>
            </a:extLst>
          </p:cNvPr>
          <p:cNvCxnSpPr>
            <a:cxnSpLocks/>
          </p:cNvCxnSpPr>
          <p:nvPr/>
        </p:nvCxnSpPr>
        <p:spPr>
          <a:xfrm>
            <a:off x="415953" y="2157716"/>
            <a:ext cx="11430000" cy="0"/>
          </a:xfrm>
          <a:prstGeom prst="line">
            <a:avLst/>
          </a:prstGeom>
          <a:noFill/>
          <a:ln w="38100" cap="rnd" cmpd="sng" algn="ctr">
            <a:gradFill flip="none" rotWithShape="1">
              <a:gsLst>
                <a:gs pos="64000">
                  <a:schemeClr val="accent5"/>
                </a:gs>
                <a:gs pos="32000">
                  <a:schemeClr val="accent1"/>
                </a:gs>
                <a:gs pos="0">
                  <a:schemeClr val="accent6"/>
                </a:gs>
                <a:gs pos="100000">
                  <a:schemeClr val="accent2"/>
                </a:gs>
              </a:gsLst>
              <a:lin ang="0" scaled="1"/>
              <a:tileRect/>
            </a:gradFill>
            <a:prstDash val="solid"/>
            <a:miter lim="800000"/>
          </a:ln>
          <a:effectLst/>
        </p:spPr>
      </p:cxnSp>
      <p:grpSp>
        <p:nvGrpSpPr>
          <p:cNvPr id="10" name="Group 9">
            <a:extLst>
              <a:ext uri="{FF2B5EF4-FFF2-40B4-BE49-F238E27FC236}">
                <a16:creationId xmlns:a16="http://schemas.microsoft.com/office/drawing/2014/main" id="{F749441D-7EAD-32DF-6DD0-D44FB5B77568}"/>
              </a:ext>
            </a:extLst>
          </p:cNvPr>
          <p:cNvGrpSpPr/>
          <p:nvPr/>
        </p:nvGrpSpPr>
        <p:grpSpPr>
          <a:xfrm>
            <a:off x="1376108" y="1594417"/>
            <a:ext cx="2544859" cy="4637187"/>
            <a:chOff x="1606988" y="1584826"/>
            <a:chExt cx="2544859" cy="4637187"/>
          </a:xfrm>
        </p:grpSpPr>
        <p:sp>
          <p:nvSpPr>
            <p:cNvPr id="9" name="TextBox 8">
              <a:extLst>
                <a:ext uri="{FF2B5EF4-FFF2-40B4-BE49-F238E27FC236}">
                  <a16:creationId xmlns:a16="http://schemas.microsoft.com/office/drawing/2014/main" id="{7178D3A2-C877-F6B7-D6FA-0BF381FF6DF7}"/>
                </a:ext>
              </a:extLst>
            </p:cNvPr>
            <p:cNvSpPr txBox="1"/>
            <p:nvPr/>
          </p:nvSpPr>
          <p:spPr>
            <a:xfrm>
              <a:off x="2131899" y="2417113"/>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Text summarization, generation, </a:t>
              </a:r>
              <a:b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b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Q&amp;A, search, </a:t>
              </a:r>
              <a:b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b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image generation</a:t>
              </a:r>
            </a:p>
          </p:txBody>
        </p:sp>
        <p:sp>
          <p:nvSpPr>
            <p:cNvPr id="51" name="TextBox 50">
              <a:extLst>
                <a:ext uri="{FF2B5EF4-FFF2-40B4-BE49-F238E27FC236}">
                  <a16:creationId xmlns:a16="http://schemas.microsoft.com/office/drawing/2014/main" id="{B4881F2D-98C2-18B4-8D34-6457972C381D}"/>
                </a:ext>
              </a:extLst>
            </p:cNvPr>
            <p:cNvSpPr txBox="1"/>
            <p:nvPr/>
          </p:nvSpPr>
          <p:spPr>
            <a:xfrm>
              <a:off x="1606988" y="3295933"/>
              <a:ext cx="2544859" cy="2926080"/>
            </a:xfrm>
            <a:prstGeom prst="rect">
              <a:avLst/>
            </a:prstGeom>
            <a:noFill/>
          </p:spPr>
          <p:txBody>
            <a:bodyPr wrap="square" lIns="0" tIns="0" rIns="0" bIns="0" rtlCol="0" anchor="t" anchorCtr="0">
              <a:noAutofit/>
            </a:bodyPr>
            <a:lstStyle/>
            <a:p>
              <a:pPr lvl="0"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Titan Text G1 - Lite</a:t>
              </a:r>
            </a:p>
            <a:p>
              <a:pPr lvl="0"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Titan Text G1 - Express</a:t>
              </a:r>
            </a:p>
            <a:p>
              <a:pPr lvl="0"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Titan Image Generator G1 v2</a:t>
              </a: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a:p>
              <a:pPr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Titan Text Embeddings V2</a:t>
              </a: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Titan Multimodal Embeddings V2</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Titan Embeddings G1</a:t>
              </a:r>
            </a:p>
          </p:txBody>
        </p:sp>
        <p:grpSp>
          <p:nvGrpSpPr>
            <p:cNvPr id="24" name="Group 23">
              <a:extLst>
                <a:ext uri="{FF2B5EF4-FFF2-40B4-BE49-F238E27FC236}">
                  <a16:creationId xmlns:a16="http://schemas.microsoft.com/office/drawing/2014/main" id="{1790ECE1-F3D8-3D38-CD90-392DC5A36B76}"/>
                </a:ext>
              </a:extLst>
            </p:cNvPr>
            <p:cNvGrpSpPr/>
            <p:nvPr/>
          </p:nvGrpSpPr>
          <p:grpSpPr>
            <a:xfrm>
              <a:off x="2406402" y="1584826"/>
              <a:ext cx="879077" cy="264089"/>
              <a:chOff x="3413040" y="-2569040"/>
              <a:chExt cx="5733542" cy="1722447"/>
            </a:xfrm>
            <a:solidFill>
              <a:schemeClr val="tx1"/>
            </a:solidFill>
          </p:grpSpPr>
          <p:sp>
            <p:nvSpPr>
              <p:cNvPr id="25" name="Freeform 24">
                <a:extLst>
                  <a:ext uri="{FF2B5EF4-FFF2-40B4-BE49-F238E27FC236}">
                    <a16:creationId xmlns:a16="http://schemas.microsoft.com/office/drawing/2014/main" id="{44891EC6-B90E-BF93-1F19-51E19C015C4C}"/>
                  </a:ext>
                </a:extLst>
              </p:cNvPr>
              <p:cNvSpPr/>
              <p:nvPr/>
            </p:nvSpPr>
            <p:spPr>
              <a:xfrm>
                <a:off x="4219703" y="-1470100"/>
                <a:ext cx="2774886" cy="623507"/>
              </a:xfrm>
              <a:custGeom>
                <a:avLst/>
                <a:gdLst>
                  <a:gd name="connsiteX0" fmla="*/ 2750314 w 2774886"/>
                  <a:gd name="connsiteY0" fmla="*/ 248067 h 623507"/>
                  <a:gd name="connsiteX1" fmla="*/ 1518400 w 2774886"/>
                  <a:gd name="connsiteY1" fmla="*/ 623507 h 623507"/>
                  <a:gd name="connsiteX2" fmla="*/ 13449 w 2774886"/>
                  <a:gd name="connsiteY2" fmla="*/ 51017 h 623507"/>
                  <a:gd name="connsiteX3" fmla="*/ 47641 w 2774886"/>
                  <a:gd name="connsiteY3" fmla="*/ 6481 h 623507"/>
                  <a:gd name="connsiteX4" fmla="*/ 1553341 w 2774886"/>
                  <a:gd name="connsiteY4" fmla="*/ 404563 h 623507"/>
                  <a:gd name="connsiteX5" fmla="*/ 2701896 w 2774886"/>
                  <a:gd name="connsiteY5" fmla="*/ 170441 h 623507"/>
                  <a:gd name="connsiteX6" fmla="*/ 2750314 w 2774886"/>
                  <a:gd name="connsiteY6" fmla="*/ 248067 h 6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4886" h="623507">
                    <a:moveTo>
                      <a:pt x="2750314" y="248067"/>
                    </a:moveTo>
                    <a:cubicBezTo>
                      <a:pt x="2417128" y="492887"/>
                      <a:pt x="1934196" y="623507"/>
                      <a:pt x="1518400" y="623507"/>
                    </a:cubicBezTo>
                    <a:cubicBezTo>
                      <a:pt x="935387" y="623507"/>
                      <a:pt x="410526" y="408543"/>
                      <a:pt x="13449" y="51017"/>
                    </a:cubicBezTo>
                    <a:cubicBezTo>
                      <a:pt x="-17749" y="22902"/>
                      <a:pt x="10204" y="-15413"/>
                      <a:pt x="47641" y="6481"/>
                    </a:cubicBezTo>
                    <a:cubicBezTo>
                      <a:pt x="476165" y="255033"/>
                      <a:pt x="1006018" y="404563"/>
                      <a:pt x="1553341" y="404563"/>
                    </a:cubicBezTo>
                    <a:cubicBezTo>
                      <a:pt x="1922466" y="404563"/>
                      <a:pt x="2328529" y="328429"/>
                      <a:pt x="2701896" y="170441"/>
                    </a:cubicBezTo>
                    <a:cubicBezTo>
                      <a:pt x="2758301" y="146556"/>
                      <a:pt x="2805471" y="207263"/>
                      <a:pt x="2750314" y="248067"/>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6" name="Freeform 25">
                <a:extLst>
                  <a:ext uri="{FF2B5EF4-FFF2-40B4-BE49-F238E27FC236}">
                    <a16:creationId xmlns:a16="http://schemas.microsoft.com/office/drawing/2014/main" id="{F14414ED-4627-8A11-F190-9A56E29A6BB2}"/>
                  </a:ext>
                </a:extLst>
              </p:cNvPr>
              <p:cNvSpPr/>
              <p:nvPr/>
            </p:nvSpPr>
            <p:spPr>
              <a:xfrm>
                <a:off x="6692006" y="-1529841"/>
                <a:ext cx="570377" cy="560021"/>
              </a:xfrm>
              <a:custGeom>
                <a:avLst/>
                <a:gdLst>
                  <a:gd name="connsiteX0" fmla="*/ 416527 w 570377"/>
                  <a:gd name="connsiteY0" fmla="*/ 149820 h 560021"/>
                  <a:gd name="connsiteX1" fmla="*/ 27685 w 570377"/>
                  <a:gd name="connsiteY1" fmla="*/ 136882 h 560021"/>
                  <a:gd name="connsiteX2" fmla="*/ 19449 w 570377"/>
                  <a:gd name="connsiteY2" fmla="*/ 92098 h 560021"/>
                  <a:gd name="connsiteX3" fmla="*/ 558786 w 570377"/>
                  <a:gd name="connsiteY3" fmla="*/ 41840 h 560021"/>
                  <a:gd name="connsiteX4" fmla="*/ 370355 w 570377"/>
                  <a:gd name="connsiteY4" fmla="*/ 548150 h 560021"/>
                  <a:gd name="connsiteX5" fmla="*/ 328925 w 570377"/>
                  <a:gd name="connsiteY5" fmla="*/ 528494 h 560021"/>
                  <a:gd name="connsiteX6" fmla="*/ 416527 w 570377"/>
                  <a:gd name="connsiteY6" fmla="*/ 149820 h 5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77" h="560021">
                    <a:moveTo>
                      <a:pt x="416527" y="149820"/>
                    </a:moveTo>
                    <a:cubicBezTo>
                      <a:pt x="374099" y="95581"/>
                      <a:pt x="135003" y="124193"/>
                      <a:pt x="27685" y="136882"/>
                    </a:cubicBezTo>
                    <a:cubicBezTo>
                      <a:pt x="-5009" y="140863"/>
                      <a:pt x="-10001" y="112500"/>
                      <a:pt x="19449" y="92098"/>
                    </a:cubicBezTo>
                    <a:cubicBezTo>
                      <a:pt x="209877" y="-41508"/>
                      <a:pt x="522348" y="-2944"/>
                      <a:pt x="558786" y="41840"/>
                    </a:cubicBezTo>
                    <a:cubicBezTo>
                      <a:pt x="595224" y="86873"/>
                      <a:pt x="549302" y="399118"/>
                      <a:pt x="370355" y="548150"/>
                    </a:cubicBezTo>
                    <a:cubicBezTo>
                      <a:pt x="342902" y="571039"/>
                      <a:pt x="316696" y="558848"/>
                      <a:pt x="328925" y="528494"/>
                    </a:cubicBezTo>
                    <a:cubicBezTo>
                      <a:pt x="369107" y="428476"/>
                      <a:pt x="459205" y="204307"/>
                      <a:pt x="416527" y="149820"/>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7" name="Freeform 26">
                <a:extLst>
                  <a:ext uri="{FF2B5EF4-FFF2-40B4-BE49-F238E27FC236}">
                    <a16:creationId xmlns:a16="http://schemas.microsoft.com/office/drawing/2014/main" id="{8FBE5329-ADC7-25D5-6797-26A57FDA4C50}"/>
                  </a:ext>
                </a:extLst>
              </p:cNvPr>
              <p:cNvSpPr/>
              <p:nvPr/>
            </p:nvSpPr>
            <p:spPr>
              <a:xfrm>
                <a:off x="6693985" y="-2543663"/>
                <a:ext cx="700563" cy="949617"/>
              </a:xfrm>
              <a:custGeom>
                <a:avLst/>
                <a:gdLst>
                  <a:gd name="connsiteX0" fmla="*/ 33194 w 700563"/>
                  <a:gd name="connsiteY0" fmla="*/ 162716 h 949617"/>
                  <a:gd name="connsiteX1" fmla="*/ 33194 w 700563"/>
                  <a:gd name="connsiteY1" fmla="*/ 32842 h 949617"/>
                  <a:gd name="connsiteX2" fmla="*/ 66138 w 700563"/>
                  <a:gd name="connsiteY2" fmla="*/ 0 h 949617"/>
                  <a:gd name="connsiteX3" fmla="*/ 649400 w 700563"/>
                  <a:gd name="connsiteY3" fmla="*/ 0 h 949617"/>
                  <a:gd name="connsiteX4" fmla="*/ 683094 w 700563"/>
                  <a:gd name="connsiteY4" fmla="*/ 32842 h 949617"/>
                  <a:gd name="connsiteX5" fmla="*/ 683094 w 700563"/>
                  <a:gd name="connsiteY5" fmla="*/ 144056 h 949617"/>
                  <a:gd name="connsiteX6" fmla="*/ 639168 w 700563"/>
                  <a:gd name="connsiteY6" fmla="*/ 225662 h 949617"/>
                  <a:gd name="connsiteX7" fmla="*/ 336929 w 700563"/>
                  <a:gd name="connsiteY7" fmla="*/ 655839 h 949617"/>
                  <a:gd name="connsiteX8" fmla="*/ 669616 w 700563"/>
                  <a:gd name="connsiteY8" fmla="*/ 726996 h 949617"/>
                  <a:gd name="connsiteX9" fmla="*/ 700564 w 700563"/>
                  <a:gd name="connsiteY9" fmla="*/ 777502 h 949617"/>
                  <a:gd name="connsiteX10" fmla="*/ 700564 w 700563"/>
                  <a:gd name="connsiteY10" fmla="*/ 916084 h 949617"/>
                  <a:gd name="connsiteX11" fmla="*/ 657637 w 700563"/>
                  <a:gd name="connsiteY11" fmla="*/ 945692 h 949617"/>
                  <a:gd name="connsiteX12" fmla="*/ 41430 w 700563"/>
                  <a:gd name="connsiteY12" fmla="*/ 946687 h 949617"/>
                  <a:gd name="connsiteX13" fmla="*/ 0 w 700563"/>
                  <a:gd name="connsiteY13" fmla="*/ 916831 h 949617"/>
                  <a:gd name="connsiteX14" fmla="*/ 0 w 700563"/>
                  <a:gd name="connsiteY14" fmla="*/ 785215 h 949617"/>
                  <a:gd name="connsiteX15" fmla="*/ 21464 w 700563"/>
                  <a:gd name="connsiteY15" fmla="*/ 695896 h 949617"/>
                  <a:gd name="connsiteX16" fmla="*/ 371621 w 700563"/>
                  <a:gd name="connsiteY16" fmla="*/ 195309 h 949617"/>
                  <a:gd name="connsiteX17" fmla="*/ 66887 w 700563"/>
                  <a:gd name="connsiteY17" fmla="*/ 195309 h 949617"/>
                  <a:gd name="connsiteX18" fmla="*/ 33194 w 700563"/>
                  <a:gd name="connsiteY18" fmla="*/ 162716 h 9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0563" h="949617">
                    <a:moveTo>
                      <a:pt x="33194" y="162716"/>
                    </a:moveTo>
                    <a:lnTo>
                      <a:pt x="33194" y="32842"/>
                    </a:lnTo>
                    <a:cubicBezTo>
                      <a:pt x="33194" y="13186"/>
                      <a:pt x="48169" y="0"/>
                      <a:pt x="66138" y="0"/>
                    </a:cubicBezTo>
                    <a:lnTo>
                      <a:pt x="649400" y="0"/>
                    </a:lnTo>
                    <a:cubicBezTo>
                      <a:pt x="668119" y="0"/>
                      <a:pt x="683094" y="13435"/>
                      <a:pt x="683094" y="32842"/>
                    </a:cubicBezTo>
                    <a:lnTo>
                      <a:pt x="683094" y="144056"/>
                    </a:lnTo>
                    <a:cubicBezTo>
                      <a:pt x="682844" y="162716"/>
                      <a:pt x="667121" y="187098"/>
                      <a:pt x="639168" y="225662"/>
                    </a:cubicBezTo>
                    <a:lnTo>
                      <a:pt x="336929" y="655839"/>
                    </a:lnTo>
                    <a:cubicBezTo>
                      <a:pt x="449240" y="653102"/>
                      <a:pt x="567789" y="669772"/>
                      <a:pt x="669616" y="726996"/>
                    </a:cubicBezTo>
                    <a:cubicBezTo>
                      <a:pt x="692577" y="739933"/>
                      <a:pt x="698817" y="758842"/>
                      <a:pt x="700564" y="777502"/>
                    </a:cubicBezTo>
                    <a:lnTo>
                      <a:pt x="700564" y="916084"/>
                    </a:lnTo>
                    <a:cubicBezTo>
                      <a:pt x="700564" y="934993"/>
                      <a:pt x="679599" y="957136"/>
                      <a:pt x="657637" y="945692"/>
                    </a:cubicBezTo>
                    <a:cubicBezTo>
                      <a:pt x="478190" y="851894"/>
                      <a:pt x="239844" y="841693"/>
                      <a:pt x="41430" y="946687"/>
                    </a:cubicBezTo>
                    <a:cubicBezTo>
                      <a:pt x="21214" y="957634"/>
                      <a:pt x="0" y="935740"/>
                      <a:pt x="0" y="916831"/>
                    </a:cubicBezTo>
                    <a:lnTo>
                      <a:pt x="0" y="785215"/>
                    </a:lnTo>
                    <a:cubicBezTo>
                      <a:pt x="0" y="764067"/>
                      <a:pt x="250" y="727991"/>
                      <a:pt x="21464" y="695896"/>
                    </a:cubicBezTo>
                    <a:lnTo>
                      <a:pt x="371621" y="195309"/>
                    </a:lnTo>
                    <a:lnTo>
                      <a:pt x="66887" y="195309"/>
                    </a:lnTo>
                    <a:cubicBezTo>
                      <a:pt x="48169" y="195309"/>
                      <a:pt x="33194" y="182122"/>
                      <a:pt x="33194" y="162716"/>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8" name="Freeform 27">
                <a:extLst>
                  <a:ext uri="{FF2B5EF4-FFF2-40B4-BE49-F238E27FC236}">
                    <a16:creationId xmlns:a16="http://schemas.microsoft.com/office/drawing/2014/main" id="{CBA8A793-3543-C418-4D33-2FD9A4C5B70B}"/>
                  </a:ext>
                </a:extLst>
              </p:cNvPr>
              <p:cNvSpPr/>
              <p:nvPr/>
            </p:nvSpPr>
            <p:spPr>
              <a:xfrm>
                <a:off x="4390385" y="-2560332"/>
                <a:ext cx="1195194" cy="989729"/>
              </a:xfrm>
              <a:custGeom>
                <a:avLst/>
                <a:gdLst>
                  <a:gd name="connsiteX0" fmla="*/ 209146 w 1195194"/>
                  <a:gd name="connsiteY0" fmla="*/ 989729 h 989729"/>
                  <a:gd name="connsiteX1" fmla="*/ 31696 w 1195194"/>
                  <a:gd name="connsiteY1" fmla="*/ 989729 h 989729"/>
                  <a:gd name="connsiteX2" fmla="*/ 0 w 1195194"/>
                  <a:gd name="connsiteY2" fmla="*/ 959624 h 989729"/>
                  <a:gd name="connsiteX3" fmla="*/ 0 w 1195194"/>
                  <a:gd name="connsiteY3" fmla="*/ 51751 h 989729"/>
                  <a:gd name="connsiteX4" fmla="*/ 34192 w 1195194"/>
                  <a:gd name="connsiteY4" fmla="*/ 19158 h 989729"/>
                  <a:gd name="connsiteX5" fmla="*/ 199662 w 1195194"/>
                  <a:gd name="connsiteY5" fmla="*/ 19158 h 989729"/>
                  <a:gd name="connsiteX6" fmla="*/ 231858 w 1195194"/>
                  <a:gd name="connsiteY6" fmla="*/ 49511 h 989729"/>
                  <a:gd name="connsiteX7" fmla="*/ 231858 w 1195194"/>
                  <a:gd name="connsiteY7" fmla="*/ 168189 h 989729"/>
                  <a:gd name="connsiteX8" fmla="*/ 235102 w 1195194"/>
                  <a:gd name="connsiteY8" fmla="*/ 168189 h 989729"/>
                  <a:gd name="connsiteX9" fmla="*/ 468706 w 1195194"/>
                  <a:gd name="connsiteY9" fmla="*/ 0 h 989729"/>
                  <a:gd name="connsiteX10" fmla="*/ 699066 w 1195194"/>
                  <a:gd name="connsiteY10" fmla="*/ 168189 h 989729"/>
                  <a:gd name="connsiteX11" fmla="*/ 944151 w 1195194"/>
                  <a:gd name="connsiteY11" fmla="*/ 0 h 989729"/>
                  <a:gd name="connsiteX12" fmla="*/ 1149554 w 1195194"/>
                  <a:gd name="connsiteY12" fmla="*/ 99271 h 989729"/>
                  <a:gd name="connsiteX13" fmla="*/ 1194228 w 1195194"/>
                  <a:gd name="connsiteY13" fmla="*/ 383900 h 989729"/>
                  <a:gd name="connsiteX14" fmla="*/ 1193978 w 1195194"/>
                  <a:gd name="connsiteY14" fmla="*/ 956888 h 989729"/>
                  <a:gd name="connsiteX15" fmla="*/ 1159786 w 1195194"/>
                  <a:gd name="connsiteY15" fmla="*/ 989729 h 989729"/>
                  <a:gd name="connsiteX16" fmla="*/ 982586 w 1195194"/>
                  <a:gd name="connsiteY16" fmla="*/ 989729 h 989729"/>
                  <a:gd name="connsiteX17" fmla="*/ 950641 w 1195194"/>
                  <a:gd name="connsiteY17" fmla="*/ 956888 h 989729"/>
                  <a:gd name="connsiteX18" fmla="*/ 950641 w 1195194"/>
                  <a:gd name="connsiteY18" fmla="*/ 475707 h 989729"/>
                  <a:gd name="connsiteX19" fmla="*/ 945649 w 1195194"/>
                  <a:gd name="connsiteY19" fmla="*/ 305527 h 989729"/>
                  <a:gd name="connsiteX20" fmla="*/ 841326 w 1195194"/>
                  <a:gd name="connsiteY20" fmla="*/ 227404 h 989729"/>
                  <a:gd name="connsiteX21" fmla="*/ 735255 w 1195194"/>
                  <a:gd name="connsiteY21" fmla="*/ 301795 h 989729"/>
                  <a:gd name="connsiteX22" fmla="*/ 718783 w 1195194"/>
                  <a:gd name="connsiteY22" fmla="*/ 475707 h 989729"/>
                  <a:gd name="connsiteX23" fmla="*/ 718783 w 1195194"/>
                  <a:gd name="connsiteY23" fmla="*/ 956888 h 989729"/>
                  <a:gd name="connsiteX24" fmla="*/ 684591 w 1195194"/>
                  <a:gd name="connsiteY24" fmla="*/ 989729 h 989729"/>
                  <a:gd name="connsiteX25" fmla="*/ 507391 w 1195194"/>
                  <a:gd name="connsiteY25" fmla="*/ 989729 h 989729"/>
                  <a:gd name="connsiteX26" fmla="*/ 475445 w 1195194"/>
                  <a:gd name="connsiteY26" fmla="*/ 956888 h 989729"/>
                  <a:gd name="connsiteX27" fmla="*/ 475195 w 1195194"/>
                  <a:gd name="connsiteY27" fmla="*/ 475707 h 989729"/>
                  <a:gd name="connsiteX28" fmla="*/ 365880 w 1195194"/>
                  <a:gd name="connsiteY28" fmla="*/ 225413 h 989729"/>
                  <a:gd name="connsiteX29" fmla="*/ 243338 w 1195194"/>
                  <a:gd name="connsiteY29" fmla="*/ 475707 h 989729"/>
                  <a:gd name="connsiteX30" fmla="*/ 243338 w 1195194"/>
                  <a:gd name="connsiteY30" fmla="*/ 956888 h 989729"/>
                  <a:gd name="connsiteX31" fmla="*/ 209146 w 1195194"/>
                  <a:gd name="connsiteY3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5194" h="989729">
                    <a:moveTo>
                      <a:pt x="209146" y="989729"/>
                    </a:moveTo>
                    <a:lnTo>
                      <a:pt x="31696" y="989729"/>
                    </a:lnTo>
                    <a:cubicBezTo>
                      <a:pt x="14725" y="988485"/>
                      <a:pt x="1248" y="975797"/>
                      <a:pt x="0" y="959624"/>
                    </a:cubicBezTo>
                    <a:lnTo>
                      <a:pt x="0" y="51751"/>
                    </a:lnTo>
                    <a:cubicBezTo>
                      <a:pt x="0" y="33588"/>
                      <a:pt x="15224" y="19158"/>
                      <a:pt x="34192" y="19158"/>
                    </a:cubicBezTo>
                    <a:lnTo>
                      <a:pt x="199662" y="19158"/>
                    </a:lnTo>
                    <a:cubicBezTo>
                      <a:pt x="216883" y="19904"/>
                      <a:pt x="230609" y="33090"/>
                      <a:pt x="231858" y="49511"/>
                    </a:cubicBezTo>
                    <a:lnTo>
                      <a:pt x="231858" y="168189"/>
                    </a:lnTo>
                    <a:lnTo>
                      <a:pt x="235102" y="168189"/>
                    </a:lnTo>
                    <a:cubicBezTo>
                      <a:pt x="278279" y="53492"/>
                      <a:pt x="359391" y="0"/>
                      <a:pt x="468706" y="0"/>
                    </a:cubicBezTo>
                    <a:cubicBezTo>
                      <a:pt x="579768" y="0"/>
                      <a:pt x="649151" y="53492"/>
                      <a:pt x="699066" y="168189"/>
                    </a:cubicBezTo>
                    <a:cubicBezTo>
                      <a:pt x="741994" y="53492"/>
                      <a:pt x="839578" y="0"/>
                      <a:pt x="944151" y="0"/>
                    </a:cubicBezTo>
                    <a:cubicBezTo>
                      <a:pt x="1018525" y="0"/>
                      <a:pt x="1099888" y="30602"/>
                      <a:pt x="1149554" y="99271"/>
                    </a:cubicBezTo>
                    <a:cubicBezTo>
                      <a:pt x="1205708" y="175653"/>
                      <a:pt x="1194228" y="286618"/>
                      <a:pt x="1194228" y="383900"/>
                    </a:cubicBezTo>
                    <a:lnTo>
                      <a:pt x="1193978" y="956888"/>
                    </a:lnTo>
                    <a:cubicBezTo>
                      <a:pt x="1193978" y="975050"/>
                      <a:pt x="1178754" y="989729"/>
                      <a:pt x="1159786" y="989729"/>
                    </a:cubicBezTo>
                    <a:lnTo>
                      <a:pt x="982586" y="989729"/>
                    </a:lnTo>
                    <a:cubicBezTo>
                      <a:pt x="964866" y="988485"/>
                      <a:pt x="950641" y="974304"/>
                      <a:pt x="950641" y="956888"/>
                    </a:cubicBezTo>
                    <a:lnTo>
                      <a:pt x="950641" y="475707"/>
                    </a:lnTo>
                    <a:cubicBezTo>
                      <a:pt x="950641" y="437392"/>
                      <a:pt x="954134" y="341852"/>
                      <a:pt x="945649" y="305527"/>
                    </a:cubicBezTo>
                    <a:cubicBezTo>
                      <a:pt x="932421" y="244571"/>
                      <a:pt x="892739" y="227404"/>
                      <a:pt x="841326" y="227404"/>
                    </a:cubicBezTo>
                    <a:cubicBezTo>
                      <a:pt x="798398" y="227404"/>
                      <a:pt x="753474" y="256016"/>
                      <a:pt x="735255" y="301795"/>
                    </a:cubicBezTo>
                    <a:cubicBezTo>
                      <a:pt x="717036" y="347575"/>
                      <a:pt x="718783" y="424205"/>
                      <a:pt x="718783" y="475707"/>
                    </a:cubicBezTo>
                    <a:lnTo>
                      <a:pt x="718783" y="956888"/>
                    </a:lnTo>
                    <a:cubicBezTo>
                      <a:pt x="718783" y="975050"/>
                      <a:pt x="703559" y="989729"/>
                      <a:pt x="684591" y="989729"/>
                    </a:cubicBezTo>
                    <a:lnTo>
                      <a:pt x="507391" y="989729"/>
                    </a:lnTo>
                    <a:cubicBezTo>
                      <a:pt x="489421" y="988485"/>
                      <a:pt x="475445" y="974304"/>
                      <a:pt x="475445" y="956888"/>
                    </a:cubicBezTo>
                    <a:lnTo>
                      <a:pt x="475195" y="475707"/>
                    </a:lnTo>
                    <a:cubicBezTo>
                      <a:pt x="475195" y="374445"/>
                      <a:pt x="491917" y="225413"/>
                      <a:pt x="365880" y="225413"/>
                    </a:cubicBezTo>
                    <a:cubicBezTo>
                      <a:pt x="238346" y="225413"/>
                      <a:pt x="243338" y="370713"/>
                      <a:pt x="243338" y="475707"/>
                    </a:cubicBezTo>
                    <a:lnTo>
                      <a:pt x="243338" y="956888"/>
                    </a:lnTo>
                    <a:cubicBezTo>
                      <a:pt x="243338" y="975050"/>
                      <a:pt x="228114" y="989729"/>
                      <a:pt x="209146" y="989729"/>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9" name="Freeform 28">
                <a:extLst>
                  <a:ext uri="{FF2B5EF4-FFF2-40B4-BE49-F238E27FC236}">
                    <a16:creationId xmlns:a16="http://schemas.microsoft.com/office/drawing/2014/main" id="{72354E88-E211-CBC5-96B7-0911B2F75F8D}"/>
                  </a:ext>
                </a:extLst>
              </p:cNvPr>
              <p:cNvSpPr/>
              <p:nvPr/>
            </p:nvSpPr>
            <p:spPr>
              <a:xfrm>
                <a:off x="7479904" y="-2560332"/>
                <a:ext cx="805136" cy="1008638"/>
              </a:xfrm>
              <a:custGeom>
                <a:avLst/>
                <a:gdLst>
                  <a:gd name="connsiteX0" fmla="*/ 399324 w 805136"/>
                  <a:gd name="connsiteY0" fmla="*/ 0 h 1008638"/>
                  <a:gd name="connsiteX1" fmla="*/ 805137 w 805136"/>
                  <a:gd name="connsiteY1" fmla="*/ 512032 h 1008638"/>
                  <a:gd name="connsiteX2" fmla="*/ 399324 w 805136"/>
                  <a:gd name="connsiteY2" fmla="*/ 1008638 h 1008638"/>
                  <a:gd name="connsiteX3" fmla="*/ 0 w 805136"/>
                  <a:gd name="connsiteY3" fmla="*/ 502329 h 1008638"/>
                  <a:gd name="connsiteX4" fmla="*/ 399324 w 805136"/>
                  <a:gd name="connsiteY4" fmla="*/ 0 h 1008638"/>
                  <a:gd name="connsiteX5" fmla="*/ 400822 w 805136"/>
                  <a:gd name="connsiteY5" fmla="*/ 185357 h 1008638"/>
                  <a:gd name="connsiteX6" fmla="*/ 261807 w 805136"/>
                  <a:gd name="connsiteY6" fmla="*/ 473717 h 1008638"/>
                  <a:gd name="connsiteX7" fmla="*/ 399324 w 805136"/>
                  <a:gd name="connsiteY7" fmla="*/ 821540 h 1008638"/>
                  <a:gd name="connsiteX8" fmla="*/ 543330 w 805136"/>
                  <a:gd name="connsiteY8" fmla="*/ 514022 h 1008638"/>
                  <a:gd name="connsiteX9" fmla="*/ 516875 w 805136"/>
                  <a:gd name="connsiteY9" fmla="*/ 273183 h 1008638"/>
                  <a:gd name="connsiteX10" fmla="*/ 400822 w 805136"/>
                  <a:gd name="connsiteY10" fmla="*/ 185357 h 10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136" h="1008638">
                    <a:moveTo>
                      <a:pt x="399324" y="0"/>
                    </a:moveTo>
                    <a:cubicBezTo>
                      <a:pt x="662628" y="0"/>
                      <a:pt x="805137" y="225413"/>
                      <a:pt x="805137" y="512032"/>
                    </a:cubicBezTo>
                    <a:cubicBezTo>
                      <a:pt x="805137" y="788947"/>
                      <a:pt x="647653" y="1008638"/>
                      <a:pt x="399324" y="1008638"/>
                    </a:cubicBezTo>
                    <a:cubicBezTo>
                      <a:pt x="140762" y="1008638"/>
                      <a:pt x="0" y="783225"/>
                      <a:pt x="0" y="502329"/>
                    </a:cubicBezTo>
                    <a:cubicBezTo>
                      <a:pt x="0" y="219691"/>
                      <a:pt x="142509" y="0"/>
                      <a:pt x="399324" y="0"/>
                    </a:cubicBezTo>
                    <a:moveTo>
                      <a:pt x="400822" y="185357"/>
                    </a:moveTo>
                    <a:cubicBezTo>
                      <a:pt x="270043" y="185357"/>
                      <a:pt x="261807" y="363000"/>
                      <a:pt x="261807" y="473717"/>
                    </a:cubicBezTo>
                    <a:cubicBezTo>
                      <a:pt x="261807" y="584682"/>
                      <a:pt x="260060" y="821540"/>
                      <a:pt x="399324" y="821540"/>
                    </a:cubicBezTo>
                    <a:cubicBezTo>
                      <a:pt x="536841" y="821540"/>
                      <a:pt x="543330" y="630461"/>
                      <a:pt x="543330" y="514022"/>
                    </a:cubicBezTo>
                    <a:cubicBezTo>
                      <a:pt x="543330" y="437392"/>
                      <a:pt x="540086" y="345833"/>
                      <a:pt x="516875" y="273183"/>
                    </a:cubicBezTo>
                    <a:cubicBezTo>
                      <a:pt x="496909" y="209988"/>
                      <a:pt x="457226" y="185357"/>
                      <a:pt x="400822" y="185357"/>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30" name="Freeform 29">
                <a:extLst>
                  <a:ext uri="{FF2B5EF4-FFF2-40B4-BE49-F238E27FC236}">
                    <a16:creationId xmlns:a16="http://schemas.microsoft.com/office/drawing/2014/main" id="{64840B1B-1614-5571-5A6B-F16727C6434B}"/>
                  </a:ext>
                </a:extLst>
              </p:cNvPr>
              <p:cNvSpPr/>
              <p:nvPr/>
            </p:nvSpPr>
            <p:spPr>
              <a:xfrm>
                <a:off x="8417567" y="-2560332"/>
                <a:ext cx="729015" cy="989729"/>
              </a:xfrm>
              <a:custGeom>
                <a:avLst/>
                <a:gdLst>
                  <a:gd name="connsiteX0" fmla="*/ 208896 w 729015"/>
                  <a:gd name="connsiteY0" fmla="*/ 989729 h 989729"/>
                  <a:gd name="connsiteX1" fmla="*/ 32195 w 729015"/>
                  <a:gd name="connsiteY1" fmla="*/ 989729 h 989729"/>
                  <a:gd name="connsiteX2" fmla="*/ 249 w 729015"/>
                  <a:gd name="connsiteY2" fmla="*/ 956888 h 989729"/>
                  <a:gd name="connsiteX3" fmla="*/ 0 w 729015"/>
                  <a:gd name="connsiteY3" fmla="*/ 48765 h 989729"/>
                  <a:gd name="connsiteX4" fmla="*/ 34192 w 729015"/>
                  <a:gd name="connsiteY4" fmla="*/ 19158 h 989729"/>
                  <a:gd name="connsiteX5" fmla="*/ 198663 w 729015"/>
                  <a:gd name="connsiteY5" fmla="*/ 19158 h 989729"/>
                  <a:gd name="connsiteX6" fmla="*/ 230360 w 729015"/>
                  <a:gd name="connsiteY6" fmla="*/ 44535 h 989729"/>
                  <a:gd name="connsiteX7" fmla="*/ 230360 w 729015"/>
                  <a:gd name="connsiteY7" fmla="*/ 183366 h 989729"/>
                  <a:gd name="connsiteX8" fmla="*/ 233604 w 729015"/>
                  <a:gd name="connsiteY8" fmla="*/ 183366 h 989729"/>
                  <a:gd name="connsiteX9" fmla="*/ 475445 w 729015"/>
                  <a:gd name="connsiteY9" fmla="*/ 0 h 989729"/>
                  <a:gd name="connsiteX10" fmla="*/ 682594 w 729015"/>
                  <a:gd name="connsiteY10" fmla="*/ 106984 h 989729"/>
                  <a:gd name="connsiteX11" fmla="*/ 729016 w 729015"/>
                  <a:gd name="connsiteY11" fmla="*/ 389622 h 989729"/>
                  <a:gd name="connsiteX12" fmla="*/ 729016 w 729015"/>
                  <a:gd name="connsiteY12" fmla="*/ 961117 h 989729"/>
                  <a:gd name="connsiteX13" fmla="*/ 694823 w 729015"/>
                  <a:gd name="connsiteY13" fmla="*/ 989729 h 989729"/>
                  <a:gd name="connsiteX14" fmla="*/ 516874 w 729015"/>
                  <a:gd name="connsiteY14" fmla="*/ 989729 h 989729"/>
                  <a:gd name="connsiteX15" fmla="*/ 485428 w 729015"/>
                  <a:gd name="connsiteY15" fmla="*/ 961117 h 989729"/>
                  <a:gd name="connsiteX16" fmla="*/ 485428 w 729015"/>
                  <a:gd name="connsiteY16" fmla="*/ 467994 h 989729"/>
                  <a:gd name="connsiteX17" fmla="*/ 374366 w 729015"/>
                  <a:gd name="connsiteY17" fmla="*/ 223423 h 989729"/>
                  <a:gd name="connsiteX18" fmla="*/ 271789 w 729015"/>
                  <a:gd name="connsiteY18" fmla="*/ 296073 h 989729"/>
                  <a:gd name="connsiteX19" fmla="*/ 243588 w 729015"/>
                  <a:gd name="connsiteY19" fmla="*/ 467994 h 989729"/>
                  <a:gd name="connsiteX20" fmla="*/ 243588 w 729015"/>
                  <a:gd name="connsiteY20" fmla="*/ 956888 h 989729"/>
                  <a:gd name="connsiteX21" fmla="*/ 208896 w 729015"/>
                  <a:gd name="connsiteY21" fmla="*/ 989729 h 9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9015" h="989729">
                    <a:moveTo>
                      <a:pt x="208896" y="989729"/>
                    </a:moveTo>
                    <a:lnTo>
                      <a:pt x="32195" y="989729"/>
                    </a:lnTo>
                    <a:cubicBezTo>
                      <a:pt x="14475" y="988485"/>
                      <a:pt x="249" y="974304"/>
                      <a:pt x="249" y="956888"/>
                    </a:cubicBezTo>
                    <a:lnTo>
                      <a:pt x="0" y="48765"/>
                    </a:lnTo>
                    <a:cubicBezTo>
                      <a:pt x="1497" y="32095"/>
                      <a:pt x="16223" y="19158"/>
                      <a:pt x="34192" y="19158"/>
                    </a:cubicBezTo>
                    <a:lnTo>
                      <a:pt x="198663" y="19158"/>
                    </a:lnTo>
                    <a:cubicBezTo>
                      <a:pt x="214137" y="19904"/>
                      <a:pt x="226866" y="30354"/>
                      <a:pt x="230360" y="44535"/>
                    </a:cubicBezTo>
                    <a:lnTo>
                      <a:pt x="230360" y="183366"/>
                    </a:lnTo>
                    <a:lnTo>
                      <a:pt x="233604" y="183366"/>
                    </a:lnTo>
                    <a:cubicBezTo>
                      <a:pt x="283270" y="59215"/>
                      <a:pt x="352902" y="0"/>
                      <a:pt x="475445" y="0"/>
                    </a:cubicBezTo>
                    <a:cubicBezTo>
                      <a:pt x="555060" y="0"/>
                      <a:pt x="632678" y="28612"/>
                      <a:pt x="682594" y="106984"/>
                    </a:cubicBezTo>
                    <a:cubicBezTo>
                      <a:pt x="729016" y="179634"/>
                      <a:pt x="729016" y="301795"/>
                      <a:pt x="729016" y="389622"/>
                    </a:cubicBezTo>
                    <a:lnTo>
                      <a:pt x="729016" y="961117"/>
                    </a:lnTo>
                    <a:cubicBezTo>
                      <a:pt x="727019" y="977040"/>
                      <a:pt x="712294" y="989729"/>
                      <a:pt x="694823" y="989729"/>
                    </a:cubicBezTo>
                    <a:lnTo>
                      <a:pt x="516874" y="989729"/>
                    </a:lnTo>
                    <a:cubicBezTo>
                      <a:pt x="500652" y="988485"/>
                      <a:pt x="487175" y="976543"/>
                      <a:pt x="485428" y="961117"/>
                    </a:cubicBezTo>
                    <a:lnTo>
                      <a:pt x="485428" y="467994"/>
                    </a:lnTo>
                    <a:cubicBezTo>
                      <a:pt x="485428" y="368723"/>
                      <a:pt x="496908" y="223423"/>
                      <a:pt x="374366" y="223423"/>
                    </a:cubicBezTo>
                    <a:cubicBezTo>
                      <a:pt x="331189" y="223423"/>
                      <a:pt x="291506" y="252284"/>
                      <a:pt x="271789" y="296073"/>
                    </a:cubicBezTo>
                    <a:cubicBezTo>
                      <a:pt x="246832" y="351556"/>
                      <a:pt x="243588" y="406789"/>
                      <a:pt x="243588" y="467994"/>
                    </a:cubicBezTo>
                    <a:lnTo>
                      <a:pt x="243588" y="956888"/>
                    </a:lnTo>
                    <a:cubicBezTo>
                      <a:pt x="243338" y="975050"/>
                      <a:pt x="227864" y="989729"/>
                      <a:pt x="208896" y="989729"/>
                    </a:cubicBez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31" name="Freeform 30">
                <a:extLst>
                  <a:ext uri="{FF2B5EF4-FFF2-40B4-BE49-F238E27FC236}">
                    <a16:creationId xmlns:a16="http://schemas.microsoft.com/office/drawing/2014/main" id="{1E35CEBC-D185-382A-1C90-031B0ECC067B}"/>
                  </a:ext>
                </a:extLst>
              </p:cNvPr>
              <p:cNvSpPr/>
              <p:nvPr/>
            </p:nvSpPr>
            <p:spPr>
              <a:xfrm>
                <a:off x="5739351" y="-2569040"/>
                <a:ext cx="848327" cy="1010877"/>
              </a:xfrm>
              <a:custGeom>
                <a:avLst/>
                <a:gdLst>
                  <a:gd name="connsiteX0" fmla="*/ 523109 w 848327"/>
                  <a:gd name="connsiteY0" fmla="*/ 564778 h 1010877"/>
                  <a:gd name="connsiteX1" fmla="*/ 523109 w 848327"/>
                  <a:gd name="connsiteY1" fmla="*/ 526462 h 1010877"/>
                  <a:gd name="connsiteX2" fmla="*/ 259306 w 848327"/>
                  <a:gd name="connsiteY2" fmla="*/ 704604 h 1010877"/>
                  <a:gd name="connsiteX3" fmla="*/ 367123 w 848327"/>
                  <a:gd name="connsiteY3" fmla="*/ 832736 h 1010877"/>
                  <a:gd name="connsiteX4" fmla="*/ 489915 w 848327"/>
                  <a:gd name="connsiteY4" fmla="*/ 752373 h 1010877"/>
                  <a:gd name="connsiteX5" fmla="*/ 523109 w 848327"/>
                  <a:gd name="connsiteY5" fmla="*/ 564778 h 1010877"/>
                  <a:gd name="connsiteX6" fmla="*/ 702056 w 848327"/>
                  <a:gd name="connsiteY6" fmla="*/ 995949 h 1010877"/>
                  <a:gd name="connsiteX7" fmla="*/ 660127 w 848327"/>
                  <a:gd name="connsiteY7" fmla="*/ 1000179 h 1010877"/>
                  <a:gd name="connsiteX8" fmla="*/ 558299 w 848327"/>
                  <a:gd name="connsiteY8" fmla="*/ 882248 h 1010877"/>
                  <a:gd name="connsiteX9" fmla="*/ 265795 w 848327"/>
                  <a:gd name="connsiteY9" fmla="*/ 1010877 h 1010877"/>
                  <a:gd name="connsiteX10" fmla="*/ 244 w 848327"/>
                  <a:gd name="connsiteY10" fmla="*/ 735206 h 1010877"/>
                  <a:gd name="connsiteX11" fmla="*/ 189424 w 848327"/>
                  <a:gd name="connsiteY11" fmla="*/ 446100 h 1010877"/>
                  <a:gd name="connsiteX12" fmla="*/ 523109 w 848327"/>
                  <a:gd name="connsiteY12" fmla="*/ 384646 h 1010877"/>
                  <a:gd name="connsiteX13" fmla="*/ 523109 w 848327"/>
                  <a:gd name="connsiteY13" fmla="*/ 361756 h 1010877"/>
                  <a:gd name="connsiteX14" fmla="*/ 501645 w 848327"/>
                  <a:gd name="connsiteY14" fmla="*/ 233624 h 1010877"/>
                  <a:gd name="connsiteX15" fmla="*/ 402064 w 848327"/>
                  <a:gd name="connsiteY15" fmla="*/ 187596 h 1010877"/>
                  <a:gd name="connsiteX16" fmla="*/ 259306 w 848327"/>
                  <a:gd name="connsiteY16" fmla="*/ 293834 h 1010877"/>
                  <a:gd name="connsiteX17" fmla="*/ 228608 w 848327"/>
                  <a:gd name="connsiteY17" fmla="*/ 326178 h 1010877"/>
                  <a:gd name="connsiteX18" fmla="*/ 56399 w 848327"/>
                  <a:gd name="connsiteY18" fmla="*/ 307766 h 1010877"/>
                  <a:gd name="connsiteX19" fmla="*/ 29944 w 848327"/>
                  <a:gd name="connsiteY19" fmla="*/ 270695 h 1010877"/>
                  <a:gd name="connsiteX20" fmla="*/ 426772 w 848327"/>
                  <a:gd name="connsiteY20" fmla="*/ 0 h 1010877"/>
                  <a:gd name="connsiteX21" fmla="*/ 694069 w 848327"/>
                  <a:gd name="connsiteY21" fmla="*/ 88075 h 1010877"/>
                  <a:gd name="connsiteX22" fmla="*/ 772187 w 848327"/>
                  <a:gd name="connsiteY22" fmla="*/ 392359 h 1010877"/>
                  <a:gd name="connsiteX23" fmla="*/ 772187 w 848327"/>
                  <a:gd name="connsiteY23" fmla="*/ 668030 h 1010877"/>
                  <a:gd name="connsiteX24" fmla="*/ 839074 w 848327"/>
                  <a:gd name="connsiteY24" fmla="*/ 831990 h 1010877"/>
                  <a:gd name="connsiteX25" fmla="*/ 838575 w 848327"/>
                  <a:gd name="connsiteY25" fmla="*/ 879013 h 1010877"/>
                  <a:gd name="connsiteX26" fmla="*/ 702555 w 848327"/>
                  <a:gd name="connsiteY26" fmla="*/ 996447 h 1010877"/>
                  <a:gd name="connsiteX27" fmla="*/ 702056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3109" y="564778"/>
                    </a:moveTo>
                    <a:lnTo>
                      <a:pt x="523109" y="526462"/>
                    </a:lnTo>
                    <a:cubicBezTo>
                      <a:pt x="394826" y="526462"/>
                      <a:pt x="259306" y="553831"/>
                      <a:pt x="259306" y="704604"/>
                    </a:cubicBezTo>
                    <a:cubicBezTo>
                      <a:pt x="259306" y="780985"/>
                      <a:pt x="298988" y="832736"/>
                      <a:pt x="367123" y="832736"/>
                    </a:cubicBezTo>
                    <a:cubicBezTo>
                      <a:pt x="417039" y="832736"/>
                      <a:pt x="461713" y="802134"/>
                      <a:pt x="489915" y="752373"/>
                    </a:cubicBezTo>
                    <a:cubicBezTo>
                      <a:pt x="524856" y="691168"/>
                      <a:pt x="523109" y="633695"/>
                      <a:pt x="523109" y="564778"/>
                    </a:cubicBezTo>
                    <a:moveTo>
                      <a:pt x="702056" y="995949"/>
                    </a:moveTo>
                    <a:cubicBezTo>
                      <a:pt x="690326" y="1006399"/>
                      <a:pt x="673354" y="1007145"/>
                      <a:pt x="660127" y="1000179"/>
                    </a:cubicBezTo>
                    <a:cubicBezTo>
                      <a:pt x="601227" y="951414"/>
                      <a:pt x="590744" y="928773"/>
                      <a:pt x="558299" y="882248"/>
                    </a:cubicBezTo>
                    <a:cubicBezTo>
                      <a:pt x="460964" y="981270"/>
                      <a:pt x="392081" y="1010877"/>
                      <a:pt x="265795" y="1010877"/>
                    </a:cubicBezTo>
                    <a:cubicBezTo>
                      <a:pt x="116547" y="1010877"/>
                      <a:pt x="244" y="919070"/>
                      <a:pt x="244" y="735206"/>
                    </a:cubicBezTo>
                    <a:cubicBezTo>
                      <a:pt x="244" y="591648"/>
                      <a:pt x="78362" y="493870"/>
                      <a:pt x="189424" y="446100"/>
                    </a:cubicBezTo>
                    <a:cubicBezTo>
                      <a:pt x="285761" y="403804"/>
                      <a:pt x="420283" y="396340"/>
                      <a:pt x="523109" y="384646"/>
                    </a:cubicBezTo>
                    <a:lnTo>
                      <a:pt x="523109" y="361756"/>
                    </a:lnTo>
                    <a:cubicBezTo>
                      <a:pt x="523109" y="319709"/>
                      <a:pt x="526354" y="269949"/>
                      <a:pt x="501645" y="233624"/>
                    </a:cubicBezTo>
                    <a:cubicBezTo>
                      <a:pt x="479932" y="201031"/>
                      <a:pt x="438502" y="187596"/>
                      <a:pt x="402064" y="187596"/>
                    </a:cubicBezTo>
                    <a:cubicBezTo>
                      <a:pt x="334429" y="187596"/>
                      <a:pt x="274031" y="222179"/>
                      <a:pt x="259306" y="293834"/>
                    </a:cubicBezTo>
                    <a:cubicBezTo>
                      <a:pt x="256311" y="309757"/>
                      <a:pt x="244581" y="325431"/>
                      <a:pt x="228608" y="326178"/>
                    </a:cubicBezTo>
                    <a:lnTo>
                      <a:pt x="56399" y="307766"/>
                    </a:lnTo>
                    <a:cubicBezTo>
                      <a:pt x="41924" y="304532"/>
                      <a:pt x="25951" y="292838"/>
                      <a:pt x="29944" y="270695"/>
                    </a:cubicBezTo>
                    <a:cubicBezTo>
                      <a:pt x="69627" y="62698"/>
                      <a:pt x="258058" y="0"/>
                      <a:pt x="426772" y="0"/>
                    </a:cubicBezTo>
                    <a:cubicBezTo>
                      <a:pt x="513126" y="0"/>
                      <a:pt x="625935" y="22890"/>
                      <a:pt x="694069" y="88075"/>
                    </a:cubicBezTo>
                    <a:cubicBezTo>
                      <a:pt x="780423" y="168438"/>
                      <a:pt x="772187" y="275671"/>
                      <a:pt x="772187" y="392359"/>
                    </a:cubicBezTo>
                    <a:lnTo>
                      <a:pt x="772187" y="668030"/>
                    </a:lnTo>
                    <a:cubicBezTo>
                      <a:pt x="772187" y="750881"/>
                      <a:pt x="806629" y="787205"/>
                      <a:pt x="839074" y="831990"/>
                    </a:cubicBezTo>
                    <a:cubicBezTo>
                      <a:pt x="850555" y="847913"/>
                      <a:pt x="853050" y="867071"/>
                      <a:pt x="838575" y="879013"/>
                    </a:cubicBezTo>
                    <a:cubicBezTo>
                      <a:pt x="802386" y="909118"/>
                      <a:pt x="737995" y="965098"/>
                      <a:pt x="702555" y="996447"/>
                    </a:cubicBezTo>
                    <a:lnTo>
                      <a:pt x="702056" y="995949"/>
                    </a:ln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32" name="Freeform 31">
                <a:extLst>
                  <a:ext uri="{FF2B5EF4-FFF2-40B4-BE49-F238E27FC236}">
                    <a16:creationId xmlns:a16="http://schemas.microsoft.com/office/drawing/2014/main" id="{B54D47B5-16A2-CABA-D463-08DB9D92CF4D}"/>
                  </a:ext>
                </a:extLst>
              </p:cNvPr>
              <p:cNvSpPr/>
              <p:nvPr/>
            </p:nvSpPr>
            <p:spPr>
              <a:xfrm>
                <a:off x="3413040" y="-2569040"/>
                <a:ext cx="848327" cy="1010877"/>
              </a:xfrm>
              <a:custGeom>
                <a:avLst/>
                <a:gdLst>
                  <a:gd name="connsiteX0" fmla="*/ 522865 w 848327"/>
                  <a:gd name="connsiteY0" fmla="*/ 564778 h 1010877"/>
                  <a:gd name="connsiteX1" fmla="*/ 522865 w 848327"/>
                  <a:gd name="connsiteY1" fmla="*/ 526462 h 1010877"/>
                  <a:gd name="connsiteX2" fmla="*/ 259061 w 848327"/>
                  <a:gd name="connsiteY2" fmla="*/ 704604 h 1010877"/>
                  <a:gd name="connsiteX3" fmla="*/ 366879 w 848327"/>
                  <a:gd name="connsiteY3" fmla="*/ 832736 h 1010877"/>
                  <a:gd name="connsiteX4" fmla="*/ 489671 w 848327"/>
                  <a:gd name="connsiteY4" fmla="*/ 752373 h 1010877"/>
                  <a:gd name="connsiteX5" fmla="*/ 522865 w 848327"/>
                  <a:gd name="connsiteY5" fmla="*/ 564778 h 1010877"/>
                  <a:gd name="connsiteX6" fmla="*/ 701812 w 848327"/>
                  <a:gd name="connsiteY6" fmla="*/ 995949 h 1010877"/>
                  <a:gd name="connsiteX7" fmla="*/ 659883 w 848327"/>
                  <a:gd name="connsiteY7" fmla="*/ 1000179 h 1010877"/>
                  <a:gd name="connsiteX8" fmla="*/ 558055 w 848327"/>
                  <a:gd name="connsiteY8" fmla="*/ 882248 h 1010877"/>
                  <a:gd name="connsiteX9" fmla="*/ 265550 w 848327"/>
                  <a:gd name="connsiteY9" fmla="*/ 1010877 h 1010877"/>
                  <a:gd name="connsiteX10" fmla="*/ 0 w 848327"/>
                  <a:gd name="connsiteY10" fmla="*/ 735206 h 1010877"/>
                  <a:gd name="connsiteX11" fmla="*/ 189180 w 848327"/>
                  <a:gd name="connsiteY11" fmla="*/ 446100 h 1010877"/>
                  <a:gd name="connsiteX12" fmla="*/ 522865 w 848327"/>
                  <a:gd name="connsiteY12" fmla="*/ 384646 h 1010877"/>
                  <a:gd name="connsiteX13" fmla="*/ 522865 w 848327"/>
                  <a:gd name="connsiteY13" fmla="*/ 361756 h 1010877"/>
                  <a:gd name="connsiteX14" fmla="*/ 501401 w 848327"/>
                  <a:gd name="connsiteY14" fmla="*/ 233624 h 1010877"/>
                  <a:gd name="connsiteX15" fmla="*/ 401820 w 848327"/>
                  <a:gd name="connsiteY15" fmla="*/ 187596 h 1010877"/>
                  <a:gd name="connsiteX16" fmla="*/ 259061 w 848327"/>
                  <a:gd name="connsiteY16" fmla="*/ 293834 h 1010877"/>
                  <a:gd name="connsiteX17" fmla="*/ 228363 w 848327"/>
                  <a:gd name="connsiteY17" fmla="*/ 326178 h 1010877"/>
                  <a:gd name="connsiteX18" fmla="*/ 56155 w 848327"/>
                  <a:gd name="connsiteY18" fmla="*/ 307766 h 1010877"/>
                  <a:gd name="connsiteX19" fmla="*/ 29700 w 848327"/>
                  <a:gd name="connsiteY19" fmla="*/ 270695 h 1010877"/>
                  <a:gd name="connsiteX20" fmla="*/ 426528 w 848327"/>
                  <a:gd name="connsiteY20" fmla="*/ 0 h 1010877"/>
                  <a:gd name="connsiteX21" fmla="*/ 693825 w 848327"/>
                  <a:gd name="connsiteY21" fmla="*/ 88075 h 1010877"/>
                  <a:gd name="connsiteX22" fmla="*/ 771943 w 848327"/>
                  <a:gd name="connsiteY22" fmla="*/ 392359 h 1010877"/>
                  <a:gd name="connsiteX23" fmla="*/ 771943 w 848327"/>
                  <a:gd name="connsiteY23" fmla="*/ 668030 h 1010877"/>
                  <a:gd name="connsiteX24" fmla="*/ 838830 w 848327"/>
                  <a:gd name="connsiteY24" fmla="*/ 831990 h 1010877"/>
                  <a:gd name="connsiteX25" fmla="*/ 838330 w 848327"/>
                  <a:gd name="connsiteY25" fmla="*/ 879013 h 1010877"/>
                  <a:gd name="connsiteX26" fmla="*/ 702311 w 848327"/>
                  <a:gd name="connsiteY26" fmla="*/ 996447 h 1010877"/>
                  <a:gd name="connsiteX27" fmla="*/ 701812 w 848327"/>
                  <a:gd name="connsiteY27" fmla="*/ 995949 h 101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327" h="1010877">
                    <a:moveTo>
                      <a:pt x="522865" y="564778"/>
                    </a:moveTo>
                    <a:lnTo>
                      <a:pt x="522865" y="526462"/>
                    </a:lnTo>
                    <a:cubicBezTo>
                      <a:pt x="394582" y="526462"/>
                      <a:pt x="259061" y="553831"/>
                      <a:pt x="259061" y="704604"/>
                    </a:cubicBezTo>
                    <a:cubicBezTo>
                      <a:pt x="259061" y="780985"/>
                      <a:pt x="298744" y="832736"/>
                      <a:pt x="366879" y="832736"/>
                    </a:cubicBezTo>
                    <a:cubicBezTo>
                      <a:pt x="416794" y="832736"/>
                      <a:pt x="461469" y="802134"/>
                      <a:pt x="489671" y="752373"/>
                    </a:cubicBezTo>
                    <a:cubicBezTo>
                      <a:pt x="524612" y="691168"/>
                      <a:pt x="522865" y="633695"/>
                      <a:pt x="522865" y="564778"/>
                    </a:cubicBezTo>
                    <a:moveTo>
                      <a:pt x="701812" y="995949"/>
                    </a:moveTo>
                    <a:cubicBezTo>
                      <a:pt x="690081" y="1006399"/>
                      <a:pt x="673110" y="1007145"/>
                      <a:pt x="659883" y="1000179"/>
                    </a:cubicBezTo>
                    <a:cubicBezTo>
                      <a:pt x="600982" y="951414"/>
                      <a:pt x="590500" y="928773"/>
                      <a:pt x="558055" y="882248"/>
                    </a:cubicBezTo>
                    <a:cubicBezTo>
                      <a:pt x="460720" y="981270"/>
                      <a:pt x="391837" y="1010877"/>
                      <a:pt x="265550" y="1010877"/>
                    </a:cubicBezTo>
                    <a:cubicBezTo>
                      <a:pt x="116303" y="1010877"/>
                      <a:pt x="0" y="919070"/>
                      <a:pt x="0" y="735206"/>
                    </a:cubicBezTo>
                    <a:cubicBezTo>
                      <a:pt x="0" y="591648"/>
                      <a:pt x="78118" y="493870"/>
                      <a:pt x="189180" y="446100"/>
                    </a:cubicBezTo>
                    <a:cubicBezTo>
                      <a:pt x="285516" y="403804"/>
                      <a:pt x="420039" y="396340"/>
                      <a:pt x="522865" y="384646"/>
                    </a:cubicBezTo>
                    <a:lnTo>
                      <a:pt x="522865" y="361756"/>
                    </a:lnTo>
                    <a:cubicBezTo>
                      <a:pt x="522865" y="319709"/>
                      <a:pt x="526109" y="269949"/>
                      <a:pt x="501401" y="233624"/>
                    </a:cubicBezTo>
                    <a:cubicBezTo>
                      <a:pt x="479688" y="201031"/>
                      <a:pt x="438258" y="187596"/>
                      <a:pt x="401820" y="187596"/>
                    </a:cubicBezTo>
                    <a:cubicBezTo>
                      <a:pt x="334184" y="187596"/>
                      <a:pt x="273786" y="222179"/>
                      <a:pt x="259061" y="293834"/>
                    </a:cubicBezTo>
                    <a:cubicBezTo>
                      <a:pt x="256066" y="309757"/>
                      <a:pt x="244336" y="325431"/>
                      <a:pt x="228363" y="326178"/>
                    </a:cubicBezTo>
                    <a:lnTo>
                      <a:pt x="56155" y="307766"/>
                    </a:lnTo>
                    <a:cubicBezTo>
                      <a:pt x="41679" y="304532"/>
                      <a:pt x="25706" y="292838"/>
                      <a:pt x="29700" y="270695"/>
                    </a:cubicBezTo>
                    <a:cubicBezTo>
                      <a:pt x="69382" y="62698"/>
                      <a:pt x="257813" y="0"/>
                      <a:pt x="426528" y="0"/>
                    </a:cubicBezTo>
                    <a:cubicBezTo>
                      <a:pt x="512881" y="0"/>
                      <a:pt x="625690" y="22890"/>
                      <a:pt x="693825" y="88075"/>
                    </a:cubicBezTo>
                    <a:cubicBezTo>
                      <a:pt x="780179" y="168438"/>
                      <a:pt x="771943" y="275671"/>
                      <a:pt x="771943" y="392359"/>
                    </a:cubicBezTo>
                    <a:lnTo>
                      <a:pt x="771943" y="668030"/>
                    </a:lnTo>
                    <a:cubicBezTo>
                      <a:pt x="771943" y="750881"/>
                      <a:pt x="806385" y="787205"/>
                      <a:pt x="838830" y="831990"/>
                    </a:cubicBezTo>
                    <a:cubicBezTo>
                      <a:pt x="850310" y="847913"/>
                      <a:pt x="852806" y="867071"/>
                      <a:pt x="838330" y="879013"/>
                    </a:cubicBezTo>
                    <a:cubicBezTo>
                      <a:pt x="802142" y="909118"/>
                      <a:pt x="737751" y="965098"/>
                      <a:pt x="702311" y="996447"/>
                    </a:cubicBezTo>
                    <a:lnTo>
                      <a:pt x="701812" y="995949"/>
                    </a:lnTo>
                  </a:path>
                </a:pathLst>
              </a:custGeom>
              <a:grpFill/>
              <a:ln w="9509" cap="flat">
                <a:noFill/>
                <a:prstDash val="solid"/>
                <a:miter/>
              </a:ln>
            </p:spPr>
            <p:txBody>
              <a:bodyPr rtlCol="0" anchor="ctr"/>
              <a:lstStyle/>
              <a:p>
                <a:pPr marL="0" marR="0" lvl="0" indent="0" algn="l"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33" name="Oval 32">
              <a:extLst>
                <a:ext uri="{FF2B5EF4-FFF2-40B4-BE49-F238E27FC236}">
                  <a16:creationId xmlns:a16="http://schemas.microsoft.com/office/drawing/2014/main" id="{B638ED92-B86C-C73D-E762-697CB2AE5126}"/>
                </a:ext>
              </a:extLst>
            </p:cNvPr>
            <p:cNvSpPr/>
            <p:nvPr/>
          </p:nvSpPr>
          <p:spPr>
            <a:xfrm>
              <a:off x="2792843" y="2049187"/>
              <a:ext cx="182880" cy="182880"/>
            </a:xfrm>
            <a:prstGeom prst="ellipse">
              <a:avLst/>
            </a:prstGeom>
            <a:solidFill>
              <a:srgbClr val="0094A2"/>
            </a:solidFill>
            <a:ln w="73025" cap="flat" cmpd="sng" algn="ctr">
              <a:solidFill>
                <a:srgbClr val="0093A5">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grpSp>
      <p:grpSp>
        <p:nvGrpSpPr>
          <p:cNvPr id="11" name="Group 10">
            <a:extLst>
              <a:ext uri="{FF2B5EF4-FFF2-40B4-BE49-F238E27FC236}">
                <a16:creationId xmlns:a16="http://schemas.microsoft.com/office/drawing/2014/main" id="{413CFB58-FAEA-66D7-B094-F28D9BFAA0C5}"/>
              </a:ext>
            </a:extLst>
          </p:cNvPr>
          <p:cNvGrpSpPr/>
          <p:nvPr/>
        </p:nvGrpSpPr>
        <p:grpSpPr>
          <a:xfrm>
            <a:off x="3712362" y="1649245"/>
            <a:ext cx="1554480" cy="4577063"/>
            <a:chOff x="3712362" y="1649245"/>
            <a:chExt cx="1554480" cy="4577063"/>
          </a:xfrm>
        </p:grpSpPr>
        <p:sp>
          <p:nvSpPr>
            <p:cNvPr id="4" name="TextBox 3">
              <a:extLst>
                <a:ext uri="{FF2B5EF4-FFF2-40B4-BE49-F238E27FC236}">
                  <a16:creationId xmlns:a16="http://schemas.microsoft.com/office/drawing/2014/main" id="{311C86EF-C7A5-CB97-B78F-76FA7F2C8180}"/>
                </a:ext>
              </a:extLst>
            </p:cNvPr>
            <p:cNvSpPr txBox="1"/>
            <p:nvPr/>
          </p:nvSpPr>
          <p:spPr>
            <a:xfrm>
              <a:off x="3712362" y="2405632"/>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Summarization, complex reasoning, writing, coding</a:t>
              </a:r>
            </a:p>
          </p:txBody>
        </p:sp>
        <p:sp>
          <p:nvSpPr>
            <p:cNvPr id="48" name="TextBox 47">
              <a:extLst>
                <a:ext uri="{FF2B5EF4-FFF2-40B4-BE49-F238E27FC236}">
                  <a16:creationId xmlns:a16="http://schemas.microsoft.com/office/drawing/2014/main" id="{F8F65259-2B59-F739-934F-1DC077866331}"/>
                </a:ext>
              </a:extLst>
            </p:cNvPr>
            <p:cNvSpPr txBox="1"/>
            <p:nvPr/>
          </p:nvSpPr>
          <p:spPr>
            <a:xfrm>
              <a:off x="3712362" y="3300228"/>
              <a:ext cx="1554480" cy="2926080"/>
            </a:xfrm>
            <a:prstGeom prst="rect">
              <a:avLst/>
            </a:prstGeom>
            <a:noFill/>
          </p:spPr>
          <p:txBody>
            <a:bodyPr wrap="square" lIns="0" tIns="0" rIns="0" bIns="0" rtlCol="0" anchor="t" anchorCtr="0">
              <a:noAutofit/>
            </a:bodyPr>
            <a:lstStyle/>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Claude 3.5 Sonnet</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Claude 3 Opus</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Claude 3 Sonnet</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Claude 3 Hai</a:t>
              </a:r>
              <a:r>
                <a:rPr lang="en-US" sz="1200" dirty="0" err="1">
                  <a:latin typeface="+mj-lt"/>
                  <a:ea typeface="Amazon Ember Display" panose="020F0603020204020204" pitchFamily="34" charset="0"/>
                  <a:cs typeface="Amazon Ember Display" panose="020F0603020204020204" pitchFamily="34" charset="0"/>
                </a:rPr>
                <a:t>ku</a:t>
              </a: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Claude</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Claude Instant</a:t>
              </a:r>
            </a:p>
          </p:txBody>
        </p:sp>
        <p:pic>
          <p:nvPicPr>
            <p:cNvPr id="14" name="Picture 13">
              <a:extLst>
                <a:ext uri="{FF2B5EF4-FFF2-40B4-BE49-F238E27FC236}">
                  <a16:creationId xmlns:a16="http://schemas.microsoft.com/office/drawing/2014/main" id="{EC3F8F3A-4339-6BC0-1F3B-E0D62CA1D59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94773" y="1649245"/>
              <a:ext cx="1189658" cy="135251"/>
            </a:xfrm>
            <a:prstGeom prst="rect">
              <a:avLst/>
            </a:prstGeom>
          </p:spPr>
        </p:pic>
        <p:sp>
          <p:nvSpPr>
            <p:cNvPr id="37" name="Oval 36">
              <a:extLst>
                <a:ext uri="{FF2B5EF4-FFF2-40B4-BE49-F238E27FC236}">
                  <a16:creationId xmlns:a16="http://schemas.microsoft.com/office/drawing/2014/main" id="{150E649C-7C42-E557-CC30-C0DF2BFEFCF4}"/>
                </a:ext>
              </a:extLst>
            </p:cNvPr>
            <p:cNvSpPr/>
            <p:nvPr/>
          </p:nvSpPr>
          <p:spPr>
            <a:xfrm>
              <a:off x="4398162" y="2066276"/>
              <a:ext cx="182880" cy="182880"/>
            </a:xfrm>
            <a:prstGeom prst="ellipse">
              <a:avLst/>
            </a:prstGeom>
            <a:solidFill>
              <a:srgbClr val="1558D9"/>
            </a:solidFill>
            <a:ln w="73025" cap="flat" cmpd="sng" algn="ctr">
              <a:solidFill>
                <a:srgbClr val="1558D9">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grpSp>
      <p:grpSp>
        <p:nvGrpSpPr>
          <p:cNvPr id="13" name="Group 12">
            <a:extLst>
              <a:ext uri="{FF2B5EF4-FFF2-40B4-BE49-F238E27FC236}">
                <a16:creationId xmlns:a16="http://schemas.microsoft.com/office/drawing/2014/main" id="{D2BCDFF4-19B4-4B8C-5E2C-2C306DD2E43A}"/>
              </a:ext>
            </a:extLst>
          </p:cNvPr>
          <p:cNvGrpSpPr/>
          <p:nvPr/>
        </p:nvGrpSpPr>
        <p:grpSpPr>
          <a:xfrm>
            <a:off x="6999686" y="1621451"/>
            <a:ext cx="1554480" cy="4604857"/>
            <a:chOff x="6999686" y="1621451"/>
            <a:chExt cx="1554480" cy="4604857"/>
          </a:xfrm>
        </p:grpSpPr>
        <p:sp>
          <p:nvSpPr>
            <p:cNvPr id="8" name="TextBox 7">
              <a:extLst>
                <a:ext uri="{FF2B5EF4-FFF2-40B4-BE49-F238E27FC236}">
                  <a16:creationId xmlns:a16="http://schemas.microsoft.com/office/drawing/2014/main" id="{4026AF46-D52D-0F34-A6C4-B2FE318834DB}"/>
                </a:ext>
              </a:extLst>
            </p:cNvPr>
            <p:cNvSpPr txBox="1"/>
            <p:nvPr/>
          </p:nvSpPr>
          <p:spPr>
            <a:xfrm>
              <a:off x="6999686" y="2405632"/>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Q&amp;A and reading comprehension</a:t>
              </a:r>
            </a:p>
          </p:txBody>
        </p:sp>
        <p:sp>
          <p:nvSpPr>
            <p:cNvPr id="52" name="TextBox 51">
              <a:extLst>
                <a:ext uri="{FF2B5EF4-FFF2-40B4-BE49-F238E27FC236}">
                  <a16:creationId xmlns:a16="http://schemas.microsoft.com/office/drawing/2014/main" id="{92BA726D-91E6-FCCF-945E-6CAE01D3402B}"/>
                </a:ext>
              </a:extLst>
            </p:cNvPr>
            <p:cNvSpPr txBox="1"/>
            <p:nvPr/>
          </p:nvSpPr>
          <p:spPr>
            <a:xfrm>
              <a:off x="6999686" y="3300228"/>
              <a:ext cx="1554480" cy="2926080"/>
            </a:xfrm>
            <a:prstGeom prst="rect">
              <a:avLst/>
            </a:prstGeom>
            <a:noFill/>
          </p:spPr>
          <p:txBody>
            <a:bodyPr wrap="square" lIns="0" tIns="0" rIns="0" bIns="0" rtlCol="0" anchor="t" anchorCtr="0">
              <a:noAutofit/>
            </a:bodyPr>
            <a:lstStyle/>
            <a:p>
              <a:pPr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Llama 3.2 1B Instruct</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Llama 3.2 3B Instruct</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Llama 3.2 11B Vision Instruct</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Llama 3.2 90B Vision Instruct</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Llama 3.1 8B</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Llama 3.1 70B</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Llama 3.1 405B</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Llama 3 8B</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Llama 3 70B</a:t>
              </a:r>
            </a:p>
          </p:txBody>
        </p:sp>
        <p:sp>
          <p:nvSpPr>
            <p:cNvPr id="36" name="Oval 35">
              <a:extLst>
                <a:ext uri="{FF2B5EF4-FFF2-40B4-BE49-F238E27FC236}">
                  <a16:creationId xmlns:a16="http://schemas.microsoft.com/office/drawing/2014/main" id="{6D7303F9-F2B8-ADC1-D610-036508FAD426}"/>
                </a:ext>
              </a:extLst>
            </p:cNvPr>
            <p:cNvSpPr/>
            <p:nvPr/>
          </p:nvSpPr>
          <p:spPr>
            <a:xfrm rot="10800000">
              <a:off x="7685486" y="2066276"/>
              <a:ext cx="182880" cy="182880"/>
            </a:xfrm>
            <a:prstGeom prst="ellipse">
              <a:avLst/>
            </a:prstGeom>
            <a:solidFill>
              <a:srgbClr val="C503DC"/>
            </a:solidFill>
            <a:ln w="73025" cap="flat" cmpd="sng" algn="ctr">
              <a:solidFill>
                <a:srgbClr val="C503DC">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grpSp>
          <p:nvGrpSpPr>
            <p:cNvPr id="42" name="Group 41">
              <a:extLst>
                <a:ext uri="{FF2B5EF4-FFF2-40B4-BE49-F238E27FC236}">
                  <a16:creationId xmlns:a16="http://schemas.microsoft.com/office/drawing/2014/main" id="{0B924DD3-F7C6-8994-0CA0-DDEC3C43F3FB}"/>
                </a:ext>
              </a:extLst>
            </p:cNvPr>
            <p:cNvGrpSpPr/>
            <p:nvPr/>
          </p:nvGrpSpPr>
          <p:grpSpPr>
            <a:xfrm>
              <a:off x="7302500" y="1621451"/>
              <a:ext cx="948853" cy="190838"/>
              <a:chOff x="5772150" y="2520950"/>
              <a:chExt cx="7772399" cy="1563225"/>
            </a:xfrm>
            <a:solidFill>
              <a:schemeClr val="tx1"/>
            </a:solidFill>
          </p:grpSpPr>
          <p:sp>
            <p:nvSpPr>
              <p:cNvPr id="44" name="Freeform 43">
                <a:extLst>
                  <a:ext uri="{FF2B5EF4-FFF2-40B4-BE49-F238E27FC236}">
                    <a16:creationId xmlns:a16="http://schemas.microsoft.com/office/drawing/2014/main" id="{E0EBE02A-D0C9-2CB3-3FC9-F367D8B900D7}"/>
                  </a:ext>
                </a:extLst>
              </p:cNvPr>
              <p:cNvSpPr/>
              <p:nvPr/>
            </p:nvSpPr>
            <p:spPr>
              <a:xfrm>
                <a:off x="5772150" y="2520950"/>
                <a:ext cx="2357627" cy="1563225"/>
              </a:xfrm>
              <a:custGeom>
                <a:avLst/>
                <a:gdLst>
                  <a:gd name="connsiteX0" fmla="*/ 254653 w 2357627"/>
                  <a:gd name="connsiteY0" fmla="*/ 1030910 h 1563225"/>
                  <a:gd name="connsiteX1" fmla="*/ 300238 w 2357627"/>
                  <a:gd name="connsiteY1" fmla="*/ 1231510 h 1563225"/>
                  <a:gd name="connsiteX2" fmla="*/ 436091 w 2357627"/>
                  <a:gd name="connsiteY2" fmla="*/ 1309344 h 1563225"/>
                  <a:gd name="connsiteX3" fmla="*/ 680331 w 2357627"/>
                  <a:gd name="connsiteY3" fmla="*/ 1131251 h 1563225"/>
                  <a:gd name="connsiteX4" fmla="*/ 959006 w 2357627"/>
                  <a:gd name="connsiteY4" fmla="*/ 705825 h 1563225"/>
                  <a:gd name="connsiteX5" fmla="*/ 1084939 w 2357627"/>
                  <a:gd name="connsiteY5" fmla="*/ 512672 h 1563225"/>
                  <a:gd name="connsiteX6" fmla="*/ 1389767 w 2357627"/>
                  <a:gd name="connsiteY6" fmla="*/ 128332 h 1563225"/>
                  <a:gd name="connsiteX7" fmla="*/ 1689677 w 2357627"/>
                  <a:gd name="connsiteY7" fmla="*/ 0 h 1563225"/>
                  <a:gd name="connsiteX8" fmla="*/ 2152906 w 2357627"/>
                  <a:gd name="connsiteY8" fmla="*/ 287355 h 1563225"/>
                  <a:gd name="connsiteX9" fmla="*/ 2357628 w 2357627"/>
                  <a:gd name="connsiteY9" fmla="*/ 1017979 h 1563225"/>
                  <a:gd name="connsiteX10" fmla="*/ 2273017 w 2357627"/>
                  <a:gd name="connsiteY10" fmla="*/ 1385214 h 1563225"/>
                  <a:gd name="connsiteX11" fmla="*/ 1952365 w 2357627"/>
                  <a:gd name="connsiteY11" fmla="*/ 1563225 h 1563225"/>
                  <a:gd name="connsiteX12" fmla="*/ 1952365 w 2357627"/>
                  <a:gd name="connsiteY12" fmla="*/ 1309344 h 1563225"/>
                  <a:gd name="connsiteX13" fmla="*/ 2132983 w 2357627"/>
                  <a:gd name="connsiteY13" fmla="*/ 1025017 h 1563225"/>
                  <a:gd name="connsiteX14" fmla="*/ 1971222 w 2357627"/>
                  <a:gd name="connsiteY14" fmla="*/ 397354 h 1563225"/>
                  <a:gd name="connsiteX15" fmla="*/ 1677379 w 2357627"/>
                  <a:gd name="connsiteY15" fmla="*/ 201419 h 1563225"/>
                  <a:gd name="connsiteX16" fmla="*/ 1347544 w 2357627"/>
                  <a:gd name="connsiteY16" fmla="*/ 456527 h 1563225"/>
                  <a:gd name="connsiteX17" fmla="*/ 1161433 w 2357627"/>
                  <a:gd name="connsiteY17" fmla="*/ 768599 h 1563225"/>
                  <a:gd name="connsiteX18" fmla="*/ 1087152 w 2357627"/>
                  <a:gd name="connsiteY18" fmla="*/ 899959 h 1563225"/>
                  <a:gd name="connsiteX19" fmla="*/ 825531 w 2357627"/>
                  <a:gd name="connsiteY19" fmla="*/ 1323503 h 1563225"/>
                  <a:gd name="connsiteX20" fmla="*/ 436091 w 2357627"/>
                  <a:gd name="connsiteY20" fmla="*/ 1563225 h 1563225"/>
                  <a:gd name="connsiteX21" fmla="*/ 83135 w 2357627"/>
                  <a:gd name="connsiteY21" fmla="*/ 1374247 h 1563225"/>
                  <a:gd name="connsiteX22" fmla="*/ 0 w 2357627"/>
                  <a:gd name="connsiteY22" fmla="*/ 1021825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57627" h="1563225">
                    <a:moveTo>
                      <a:pt x="254653" y="1030910"/>
                    </a:moveTo>
                    <a:cubicBezTo>
                      <a:pt x="254653" y="1120775"/>
                      <a:pt x="274412" y="1189770"/>
                      <a:pt x="300238" y="1231510"/>
                    </a:cubicBezTo>
                    <a:cubicBezTo>
                      <a:pt x="334098" y="1286182"/>
                      <a:pt x="384603" y="1309344"/>
                      <a:pt x="436091" y="1309344"/>
                    </a:cubicBezTo>
                    <a:cubicBezTo>
                      <a:pt x="502500" y="1309344"/>
                      <a:pt x="563253" y="1292894"/>
                      <a:pt x="680331" y="1131251"/>
                    </a:cubicBezTo>
                    <a:cubicBezTo>
                      <a:pt x="774124" y="1001692"/>
                      <a:pt x="884643" y="819834"/>
                      <a:pt x="959006" y="705825"/>
                    </a:cubicBezTo>
                    <a:lnTo>
                      <a:pt x="1084939" y="512672"/>
                    </a:lnTo>
                    <a:cubicBezTo>
                      <a:pt x="1172419" y="378530"/>
                      <a:pt x="1273673" y="229409"/>
                      <a:pt x="1389767" y="128332"/>
                    </a:cubicBezTo>
                    <a:cubicBezTo>
                      <a:pt x="1484545" y="45833"/>
                      <a:pt x="1586783" y="0"/>
                      <a:pt x="1689677" y="0"/>
                    </a:cubicBezTo>
                    <a:cubicBezTo>
                      <a:pt x="1862425" y="0"/>
                      <a:pt x="2026973" y="99932"/>
                      <a:pt x="2152906" y="287355"/>
                    </a:cubicBezTo>
                    <a:cubicBezTo>
                      <a:pt x="2290726" y="492620"/>
                      <a:pt x="2357628" y="751166"/>
                      <a:pt x="2357628" y="1017979"/>
                    </a:cubicBezTo>
                    <a:cubicBezTo>
                      <a:pt x="2357628" y="1176593"/>
                      <a:pt x="2326309" y="1293139"/>
                      <a:pt x="2273017" y="1385214"/>
                    </a:cubicBezTo>
                    <a:cubicBezTo>
                      <a:pt x="2221529" y="1474260"/>
                      <a:pt x="2121177" y="1563225"/>
                      <a:pt x="1952365" y="1563225"/>
                    </a:cubicBezTo>
                    <a:lnTo>
                      <a:pt x="1952365" y="1309344"/>
                    </a:lnTo>
                    <a:cubicBezTo>
                      <a:pt x="2096908" y="1309344"/>
                      <a:pt x="2132983" y="1176757"/>
                      <a:pt x="2132983" y="1025017"/>
                    </a:cubicBezTo>
                    <a:cubicBezTo>
                      <a:pt x="2132983" y="808785"/>
                      <a:pt x="2082479" y="568818"/>
                      <a:pt x="1971222" y="397354"/>
                    </a:cubicBezTo>
                    <a:cubicBezTo>
                      <a:pt x="1892268" y="275733"/>
                      <a:pt x="1789948" y="201419"/>
                      <a:pt x="1677379" y="201419"/>
                    </a:cubicBezTo>
                    <a:cubicBezTo>
                      <a:pt x="1555628" y="201419"/>
                      <a:pt x="1457653" y="293084"/>
                      <a:pt x="1347544" y="456527"/>
                    </a:cubicBezTo>
                    <a:cubicBezTo>
                      <a:pt x="1289005" y="543364"/>
                      <a:pt x="1228908" y="649189"/>
                      <a:pt x="1161433" y="768599"/>
                    </a:cubicBezTo>
                    <a:lnTo>
                      <a:pt x="1087152" y="899959"/>
                    </a:lnTo>
                    <a:cubicBezTo>
                      <a:pt x="937935" y="1164071"/>
                      <a:pt x="900139" y="1224226"/>
                      <a:pt x="825531" y="1323503"/>
                    </a:cubicBezTo>
                    <a:cubicBezTo>
                      <a:pt x="694761" y="1497340"/>
                      <a:pt x="583094" y="1563225"/>
                      <a:pt x="436091" y="1563225"/>
                    </a:cubicBezTo>
                    <a:cubicBezTo>
                      <a:pt x="261704" y="1563225"/>
                      <a:pt x="151431" y="1487846"/>
                      <a:pt x="83135" y="1374247"/>
                    </a:cubicBezTo>
                    <a:cubicBezTo>
                      <a:pt x="27384" y="1281681"/>
                      <a:pt x="0" y="1160224"/>
                      <a:pt x="0" y="1021825"/>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5" name="Freeform 44">
                <a:extLst>
                  <a:ext uri="{FF2B5EF4-FFF2-40B4-BE49-F238E27FC236}">
                    <a16:creationId xmlns:a16="http://schemas.microsoft.com/office/drawing/2014/main" id="{93FF4F5A-D05B-64E0-92C0-140AAB21393B}"/>
                  </a:ext>
                </a:extLst>
              </p:cNvPr>
              <p:cNvSpPr/>
              <p:nvPr/>
            </p:nvSpPr>
            <p:spPr>
              <a:xfrm>
                <a:off x="5972936" y="2520950"/>
                <a:ext cx="2156840" cy="1563225"/>
              </a:xfrm>
              <a:custGeom>
                <a:avLst/>
                <a:gdLst>
                  <a:gd name="connsiteX0" fmla="*/ 0 w 2156840"/>
                  <a:gd name="connsiteY0" fmla="*/ 305279 h 1563225"/>
                  <a:gd name="connsiteX1" fmla="*/ 478478 w 2156840"/>
                  <a:gd name="connsiteY1" fmla="*/ 0 h 1563225"/>
                  <a:gd name="connsiteX2" fmla="*/ 817824 w 2156840"/>
                  <a:gd name="connsiteY2" fmla="*/ 127759 h 1563225"/>
                  <a:gd name="connsiteX3" fmla="*/ 1249323 w 2156840"/>
                  <a:gd name="connsiteY3" fmla="*/ 682745 h 1563225"/>
                  <a:gd name="connsiteX4" fmla="*/ 1309912 w 2156840"/>
                  <a:gd name="connsiteY4" fmla="*/ 783577 h 1563225"/>
                  <a:gd name="connsiteX5" fmla="*/ 1588095 w 2156840"/>
                  <a:gd name="connsiteY5" fmla="*/ 1210968 h 1563225"/>
                  <a:gd name="connsiteX6" fmla="*/ 1751578 w 2156840"/>
                  <a:gd name="connsiteY6" fmla="*/ 1309344 h 1563225"/>
                  <a:gd name="connsiteX7" fmla="*/ 1932196 w 2156840"/>
                  <a:gd name="connsiteY7" fmla="*/ 1025017 h 1563225"/>
                  <a:gd name="connsiteX8" fmla="*/ 2156841 w 2156840"/>
                  <a:gd name="connsiteY8" fmla="*/ 1017979 h 1563225"/>
                  <a:gd name="connsiteX9" fmla="*/ 2072230 w 2156840"/>
                  <a:gd name="connsiteY9" fmla="*/ 1385214 h 1563225"/>
                  <a:gd name="connsiteX10" fmla="*/ 1751578 w 2156840"/>
                  <a:gd name="connsiteY10" fmla="*/ 1563225 h 1563225"/>
                  <a:gd name="connsiteX11" fmla="*/ 1450848 w 2156840"/>
                  <a:gd name="connsiteY11" fmla="*/ 1443651 h 1563225"/>
                  <a:gd name="connsiteX12" fmla="*/ 1208329 w 2156840"/>
                  <a:gd name="connsiteY12" fmla="*/ 1118647 h 1563225"/>
                  <a:gd name="connsiteX13" fmla="*/ 996884 w 2156840"/>
                  <a:gd name="connsiteY13" fmla="*/ 766062 h 1563225"/>
                  <a:gd name="connsiteX14" fmla="*/ 737148 w 2156840"/>
                  <a:gd name="connsiteY14" fmla="*/ 397436 h 1563225"/>
                  <a:gd name="connsiteX15" fmla="*/ 474379 w 2156840"/>
                  <a:gd name="connsiteY15" fmla="*/ 255600 h 1563225"/>
                  <a:gd name="connsiteX16" fmla="*/ 216857 w 2156840"/>
                  <a:gd name="connsiteY16" fmla="*/ 433856 h 156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840" h="1563225">
                    <a:moveTo>
                      <a:pt x="0" y="305279"/>
                    </a:moveTo>
                    <a:cubicBezTo>
                      <a:pt x="116750" y="125631"/>
                      <a:pt x="285234" y="0"/>
                      <a:pt x="478478" y="0"/>
                    </a:cubicBezTo>
                    <a:cubicBezTo>
                      <a:pt x="590391" y="0"/>
                      <a:pt x="701648" y="33065"/>
                      <a:pt x="817824" y="127759"/>
                    </a:cubicBezTo>
                    <a:cubicBezTo>
                      <a:pt x="944904" y="231292"/>
                      <a:pt x="1080347" y="401773"/>
                      <a:pt x="1249323" y="682745"/>
                    </a:cubicBezTo>
                    <a:lnTo>
                      <a:pt x="1309912" y="783577"/>
                    </a:lnTo>
                    <a:cubicBezTo>
                      <a:pt x="1456177" y="1026818"/>
                      <a:pt x="1539394" y="1151958"/>
                      <a:pt x="1588095" y="1210968"/>
                    </a:cubicBezTo>
                    <a:cubicBezTo>
                      <a:pt x="1650733" y="1286755"/>
                      <a:pt x="1694596" y="1309344"/>
                      <a:pt x="1751578" y="1309344"/>
                    </a:cubicBezTo>
                    <a:cubicBezTo>
                      <a:pt x="1896121" y="1309344"/>
                      <a:pt x="1932196" y="1176757"/>
                      <a:pt x="1932196" y="1025017"/>
                    </a:cubicBezTo>
                    <a:lnTo>
                      <a:pt x="2156841" y="1017979"/>
                    </a:lnTo>
                    <a:cubicBezTo>
                      <a:pt x="2156841" y="1176593"/>
                      <a:pt x="2125522" y="1293139"/>
                      <a:pt x="2072230" y="1385214"/>
                    </a:cubicBezTo>
                    <a:cubicBezTo>
                      <a:pt x="2020742" y="1474260"/>
                      <a:pt x="1920390" y="1563225"/>
                      <a:pt x="1751578" y="1563225"/>
                    </a:cubicBezTo>
                    <a:cubicBezTo>
                      <a:pt x="1646634" y="1563225"/>
                      <a:pt x="1553660" y="1540472"/>
                      <a:pt x="1450848" y="1443651"/>
                    </a:cubicBezTo>
                    <a:cubicBezTo>
                      <a:pt x="1371812" y="1369336"/>
                      <a:pt x="1279412" y="1237321"/>
                      <a:pt x="1208329" y="1118647"/>
                    </a:cubicBezTo>
                    <a:lnTo>
                      <a:pt x="996884" y="766062"/>
                    </a:lnTo>
                    <a:cubicBezTo>
                      <a:pt x="890792" y="589115"/>
                      <a:pt x="793473" y="457182"/>
                      <a:pt x="737148" y="397436"/>
                    </a:cubicBezTo>
                    <a:cubicBezTo>
                      <a:pt x="676560" y="333188"/>
                      <a:pt x="598672" y="255600"/>
                      <a:pt x="474379" y="255600"/>
                    </a:cubicBezTo>
                    <a:cubicBezTo>
                      <a:pt x="373780" y="255600"/>
                      <a:pt x="288349" y="326067"/>
                      <a:pt x="216857" y="433856"/>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6" name="Freeform 45">
                <a:extLst>
                  <a:ext uri="{FF2B5EF4-FFF2-40B4-BE49-F238E27FC236}">
                    <a16:creationId xmlns:a16="http://schemas.microsoft.com/office/drawing/2014/main" id="{C4D7B1A3-5A7B-EDC5-F9DF-DE88E006A3EF}"/>
                  </a:ext>
                </a:extLst>
              </p:cNvPr>
              <p:cNvSpPr/>
              <p:nvPr/>
            </p:nvSpPr>
            <p:spPr>
              <a:xfrm>
                <a:off x="5772150" y="2520950"/>
                <a:ext cx="679265" cy="1374246"/>
              </a:xfrm>
              <a:custGeom>
                <a:avLst/>
                <a:gdLst>
                  <a:gd name="connsiteX0" fmla="*/ 675166 w 679265"/>
                  <a:gd name="connsiteY0" fmla="*/ 255600 h 1374246"/>
                  <a:gd name="connsiteX1" fmla="*/ 417644 w 679265"/>
                  <a:gd name="connsiteY1" fmla="*/ 433856 h 1374246"/>
                  <a:gd name="connsiteX2" fmla="*/ 254653 w 679265"/>
                  <a:gd name="connsiteY2" fmla="*/ 1030910 h 1374246"/>
                  <a:gd name="connsiteX3" fmla="*/ 300238 w 679265"/>
                  <a:gd name="connsiteY3" fmla="*/ 1231510 h 1374246"/>
                  <a:gd name="connsiteX4" fmla="*/ 83135 w 679265"/>
                  <a:gd name="connsiteY4" fmla="*/ 1374247 h 1374246"/>
                  <a:gd name="connsiteX5" fmla="*/ 0 w 679265"/>
                  <a:gd name="connsiteY5" fmla="*/ 1021825 h 1374246"/>
                  <a:gd name="connsiteX6" fmla="*/ 200787 w 679265"/>
                  <a:gd name="connsiteY6" fmla="*/ 305279 h 1374246"/>
                  <a:gd name="connsiteX7" fmla="*/ 679265 w 679265"/>
                  <a:gd name="connsiteY7" fmla="*/ 0 h 13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265" h="1374246">
                    <a:moveTo>
                      <a:pt x="675166" y="255600"/>
                    </a:moveTo>
                    <a:cubicBezTo>
                      <a:pt x="574567" y="255600"/>
                      <a:pt x="489136" y="326067"/>
                      <a:pt x="417644" y="433856"/>
                    </a:cubicBezTo>
                    <a:cubicBezTo>
                      <a:pt x="316553" y="586169"/>
                      <a:pt x="254653" y="813041"/>
                      <a:pt x="254653" y="1030910"/>
                    </a:cubicBezTo>
                    <a:cubicBezTo>
                      <a:pt x="254653" y="1120775"/>
                      <a:pt x="274412" y="1189770"/>
                      <a:pt x="300238" y="1231510"/>
                    </a:cubicBezTo>
                    <a:lnTo>
                      <a:pt x="83135" y="1374247"/>
                    </a:lnTo>
                    <a:cubicBezTo>
                      <a:pt x="27384" y="1281681"/>
                      <a:pt x="0" y="1160224"/>
                      <a:pt x="0" y="1021825"/>
                    </a:cubicBezTo>
                    <a:cubicBezTo>
                      <a:pt x="0" y="770154"/>
                      <a:pt x="69197" y="507844"/>
                      <a:pt x="200787" y="305279"/>
                    </a:cubicBezTo>
                    <a:cubicBezTo>
                      <a:pt x="317537" y="125631"/>
                      <a:pt x="486021" y="0"/>
                      <a:pt x="679265" y="0"/>
                    </a:cubicBez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47" name="Freeform 46">
                <a:extLst>
                  <a:ext uri="{FF2B5EF4-FFF2-40B4-BE49-F238E27FC236}">
                    <a16:creationId xmlns:a16="http://schemas.microsoft.com/office/drawing/2014/main" id="{FAA3A8D0-AB53-0FCF-C682-8F7D0D4041E0}"/>
                  </a:ext>
                </a:extLst>
              </p:cNvPr>
              <p:cNvSpPr/>
              <p:nvPr/>
            </p:nvSpPr>
            <p:spPr>
              <a:xfrm>
                <a:off x="8624817" y="2570383"/>
                <a:ext cx="4919732" cy="1512808"/>
              </a:xfrm>
              <a:custGeom>
                <a:avLst/>
                <a:gdLst>
                  <a:gd name="connsiteX0" fmla="*/ 0 w 4919732"/>
                  <a:gd name="connsiteY0" fmla="*/ 0 h 1512808"/>
                  <a:gd name="connsiteX1" fmla="*/ 294580 w 4919732"/>
                  <a:gd name="connsiteY1" fmla="*/ 0 h 1512808"/>
                  <a:gd name="connsiteX2" fmla="*/ 795441 w 4919732"/>
                  <a:gd name="connsiteY2" fmla="*/ 904543 h 1512808"/>
                  <a:gd name="connsiteX3" fmla="*/ 1296384 w 4919732"/>
                  <a:gd name="connsiteY3" fmla="*/ 0 h 1512808"/>
                  <a:gd name="connsiteX4" fmla="*/ 1584570 w 4919732"/>
                  <a:gd name="connsiteY4" fmla="*/ 0 h 1512808"/>
                  <a:gd name="connsiteX5" fmla="*/ 1584570 w 4919732"/>
                  <a:gd name="connsiteY5" fmla="*/ 1486291 h 1512808"/>
                  <a:gd name="connsiteX6" fmla="*/ 1344264 w 4919732"/>
                  <a:gd name="connsiteY6" fmla="*/ 1486291 h 1512808"/>
                  <a:gd name="connsiteX7" fmla="*/ 1344264 w 4919732"/>
                  <a:gd name="connsiteY7" fmla="*/ 347183 h 1512808"/>
                  <a:gd name="connsiteX8" fmla="*/ 904976 w 4919732"/>
                  <a:gd name="connsiteY8" fmla="*/ 1135998 h 1512808"/>
                  <a:gd name="connsiteX9" fmla="*/ 679511 w 4919732"/>
                  <a:gd name="connsiteY9" fmla="*/ 1135998 h 1512808"/>
                  <a:gd name="connsiteX10" fmla="*/ 240305 w 4919732"/>
                  <a:gd name="connsiteY10" fmla="*/ 347183 h 1512808"/>
                  <a:gd name="connsiteX11" fmla="*/ 240305 w 4919732"/>
                  <a:gd name="connsiteY11" fmla="*/ 1486291 h 1512808"/>
                  <a:gd name="connsiteX12" fmla="*/ 0 w 4919732"/>
                  <a:gd name="connsiteY12" fmla="*/ 1486291 h 1512808"/>
                  <a:gd name="connsiteX13" fmla="*/ 2337541 w 4919732"/>
                  <a:gd name="connsiteY13" fmla="*/ 554167 h 1512808"/>
                  <a:gd name="connsiteX14" fmla="*/ 2036566 w 4919732"/>
                  <a:gd name="connsiteY14" fmla="*/ 843978 h 1512808"/>
                  <a:gd name="connsiteX15" fmla="*/ 2621463 w 4919732"/>
                  <a:gd name="connsiteY15" fmla="*/ 843978 h 1512808"/>
                  <a:gd name="connsiteX16" fmla="*/ 2337541 w 4919732"/>
                  <a:gd name="connsiteY16" fmla="*/ 554167 h 1512808"/>
                  <a:gd name="connsiteX17" fmla="*/ 1798311 w 4919732"/>
                  <a:gd name="connsiteY17" fmla="*/ 935316 h 1512808"/>
                  <a:gd name="connsiteX18" fmla="*/ 2341723 w 4919732"/>
                  <a:gd name="connsiteY18" fmla="*/ 352421 h 1512808"/>
                  <a:gd name="connsiteX19" fmla="*/ 2852258 w 4919732"/>
                  <a:gd name="connsiteY19" fmla="*/ 953322 h 1512808"/>
                  <a:gd name="connsiteX20" fmla="*/ 2852258 w 4919732"/>
                  <a:gd name="connsiteY20" fmla="*/ 1019206 h 1512808"/>
                  <a:gd name="connsiteX21" fmla="*/ 2036566 w 4919732"/>
                  <a:gd name="connsiteY21" fmla="*/ 1019206 h 1512808"/>
                  <a:gd name="connsiteX22" fmla="*/ 2368368 w 4919732"/>
                  <a:gd name="connsiteY22" fmla="*/ 1311145 h 1512808"/>
                  <a:gd name="connsiteX23" fmla="*/ 2699106 w 4919732"/>
                  <a:gd name="connsiteY23" fmla="*/ 1182649 h 1512808"/>
                  <a:gd name="connsiteX24" fmla="*/ 2826759 w 4919732"/>
                  <a:gd name="connsiteY24" fmla="*/ 1338726 h 1512808"/>
                  <a:gd name="connsiteX25" fmla="*/ 2359842 w 4919732"/>
                  <a:gd name="connsiteY25" fmla="*/ 1512809 h 1512808"/>
                  <a:gd name="connsiteX26" fmla="*/ 1798311 w 4919732"/>
                  <a:gd name="connsiteY26" fmla="*/ 935316 h 1512808"/>
                  <a:gd name="connsiteX27" fmla="*/ 3143641 w 4919732"/>
                  <a:gd name="connsiteY27" fmla="*/ 575447 h 1512808"/>
                  <a:gd name="connsiteX28" fmla="*/ 2922439 w 4919732"/>
                  <a:gd name="connsiteY28" fmla="*/ 575447 h 1512808"/>
                  <a:gd name="connsiteX29" fmla="*/ 2922439 w 4919732"/>
                  <a:gd name="connsiteY29" fmla="*/ 379021 h 1512808"/>
                  <a:gd name="connsiteX30" fmla="*/ 3143641 w 4919732"/>
                  <a:gd name="connsiteY30" fmla="*/ 379021 h 1512808"/>
                  <a:gd name="connsiteX31" fmla="*/ 3143641 w 4919732"/>
                  <a:gd name="connsiteY31" fmla="*/ 54181 h 1512808"/>
                  <a:gd name="connsiteX32" fmla="*/ 3375501 w 4919732"/>
                  <a:gd name="connsiteY32" fmla="*/ 54181 h 1512808"/>
                  <a:gd name="connsiteX33" fmla="*/ 3375501 w 4919732"/>
                  <a:gd name="connsiteY33" fmla="*/ 379021 h 1512808"/>
                  <a:gd name="connsiteX34" fmla="*/ 3711567 w 4919732"/>
                  <a:gd name="connsiteY34" fmla="*/ 379021 h 1512808"/>
                  <a:gd name="connsiteX35" fmla="*/ 3711567 w 4919732"/>
                  <a:gd name="connsiteY35" fmla="*/ 575447 h 1512808"/>
                  <a:gd name="connsiteX36" fmla="*/ 3375501 w 4919732"/>
                  <a:gd name="connsiteY36" fmla="*/ 575447 h 1512808"/>
                  <a:gd name="connsiteX37" fmla="*/ 3375501 w 4919732"/>
                  <a:gd name="connsiteY37" fmla="*/ 1073305 h 1512808"/>
                  <a:gd name="connsiteX38" fmla="*/ 3563744 w 4919732"/>
                  <a:gd name="connsiteY38" fmla="*/ 1303697 h 1512808"/>
                  <a:gd name="connsiteX39" fmla="*/ 3711567 w 4919732"/>
                  <a:gd name="connsiteY39" fmla="*/ 1289865 h 1512808"/>
                  <a:gd name="connsiteX40" fmla="*/ 3711567 w 4919732"/>
                  <a:gd name="connsiteY40" fmla="*/ 1484164 h 1512808"/>
                  <a:gd name="connsiteX41" fmla="*/ 3519061 w 4919732"/>
                  <a:gd name="connsiteY41" fmla="*/ 1510681 h 1512808"/>
                  <a:gd name="connsiteX42" fmla="*/ 3143641 w 4919732"/>
                  <a:gd name="connsiteY42" fmla="*/ 1100887 h 1512808"/>
                  <a:gd name="connsiteX43" fmla="*/ 4687872 w 4919732"/>
                  <a:gd name="connsiteY43" fmla="*/ 766471 h 1512808"/>
                  <a:gd name="connsiteX44" fmla="*/ 4384765 w 4919732"/>
                  <a:gd name="connsiteY44" fmla="*/ 562679 h 1512808"/>
                  <a:gd name="connsiteX45" fmla="*/ 4059357 w 4919732"/>
                  <a:gd name="connsiteY45" fmla="*/ 932124 h 1512808"/>
                  <a:gd name="connsiteX46" fmla="*/ 4375255 w 4919732"/>
                  <a:gd name="connsiteY46" fmla="*/ 1302633 h 1512808"/>
                  <a:gd name="connsiteX47" fmla="*/ 4687872 w 4919732"/>
                  <a:gd name="connsiteY47" fmla="*/ 1098759 h 1512808"/>
                  <a:gd name="connsiteX48" fmla="*/ 4919733 w 4919732"/>
                  <a:gd name="connsiteY48" fmla="*/ 1486291 h 1512808"/>
                  <a:gd name="connsiteX49" fmla="*/ 4692136 w 4919732"/>
                  <a:gd name="connsiteY49" fmla="*/ 1486291 h 1512808"/>
                  <a:gd name="connsiteX50" fmla="*/ 4692136 w 4919732"/>
                  <a:gd name="connsiteY50" fmla="*/ 1331278 h 1512808"/>
                  <a:gd name="connsiteX51" fmla="*/ 4325242 w 4919732"/>
                  <a:gd name="connsiteY51" fmla="*/ 1512809 h 1512808"/>
                  <a:gd name="connsiteX52" fmla="*/ 3822168 w 4919732"/>
                  <a:gd name="connsiteY52" fmla="*/ 932124 h 1512808"/>
                  <a:gd name="connsiteX53" fmla="*/ 4338032 w 4919732"/>
                  <a:gd name="connsiteY53" fmla="*/ 352421 h 1512808"/>
                  <a:gd name="connsiteX54" fmla="*/ 4692136 w 4919732"/>
                  <a:gd name="connsiteY54" fmla="*/ 521266 h 1512808"/>
                  <a:gd name="connsiteX55" fmla="*/ 4692136 w 4919732"/>
                  <a:gd name="connsiteY55" fmla="*/ 379021 h 1512808"/>
                  <a:gd name="connsiteX56" fmla="*/ 4919733 w 4919732"/>
                  <a:gd name="connsiteY56" fmla="*/ 379021 h 151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19732" h="1512808">
                    <a:moveTo>
                      <a:pt x="0" y="0"/>
                    </a:moveTo>
                    <a:lnTo>
                      <a:pt x="294580" y="0"/>
                    </a:lnTo>
                    <a:lnTo>
                      <a:pt x="795441" y="904543"/>
                    </a:lnTo>
                    <a:lnTo>
                      <a:pt x="1296384" y="0"/>
                    </a:lnTo>
                    <a:lnTo>
                      <a:pt x="1584570" y="0"/>
                    </a:lnTo>
                    <a:lnTo>
                      <a:pt x="1584570" y="1486291"/>
                    </a:lnTo>
                    <a:lnTo>
                      <a:pt x="1344264" y="1486291"/>
                    </a:lnTo>
                    <a:lnTo>
                      <a:pt x="1344264" y="347183"/>
                    </a:lnTo>
                    <a:lnTo>
                      <a:pt x="904976" y="1135998"/>
                    </a:lnTo>
                    <a:lnTo>
                      <a:pt x="679511" y="1135998"/>
                    </a:lnTo>
                    <a:lnTo>
                      <a:pt x="240305" y="347183"/>
                    </a:lnTo>
                    <a:lnTo>
                      <a:pt x="240305" y="1486291"/>
                    </a:lnTo>
                    <a:lnTo>
                      <a:pt x="0" y="1486291"/>
                    </a:lnTo>
                    <a:close/>
                    <a:moveTo>
                      <a:pt x="2337541" y="554167"/>
                    </a:moveTo>
                    <a:cubicBezTo>
                      <a:pt x="2165204" y="554167"/>
                      <a:pt x="2061408" y="683645"/>
                      <a:pt x="2036566" y="843978"/>
                    </a:cubicBezTo>
                    <a:lnTo>
                      <a:pt x="2621463" y="843978"/>
                    </a:lnTo>
                    <a:cubicBezTo>
                      <a:pt x="2609411" y="678816"/>
                      <a:pt x="2513978" y="554167"/>
                      <a:pt x="2337541" y="554167"/>
                    </a:cubicBezTo>
                    <a:close/>
                    <a:moveTo>
                      <a:pt x="1798311" y="935316"/>
                    </a:moveTo>
                    <a:cubicBezTo>
                      <a:pt x="1798311" y="597954"/>
                      <a:pt x="2016725" y="352421"/>
                      <a:pt x="2341723" y="352421"/>
                    </a:cubicBezTo>
                    <a:cubicBezTo>
                      <a:pt x="2661391" y="352421"/>
                      <a:pt x="2852258" y="594844"/>
                      <a:pt x="2852258" y="953322"/>
                    </a:cubicBezTo>
                    <a:lnTo>
                      <a:pt x="2852258" y="1019206"/>
                    </a:lnTo>
                    <a:lnTo>
                      <a:pt x="2036566" y="1019206"/>
                    </a:lnTo>
                    <a:cubicBezTo>
                      <a:pt x="2065507" y="1193617"/>
                      <a:pt x="2181437" y="1311145"/>
                      <a:pt x="2368368" y="1311145"/>
                    </a:cubicBezTo>
                    <a:cubicBezTo>
                      <a:pt x="2517503" y="1311145"/>
                      <a:pt x="2610723" y="1265721"/>
                      <a:pt x="2699106" y="1182649"/>
                    </a:cubicBezTo>
                    <a:lnTo>
                      <a:pt x="2826759" y="1338726"/>
                    </a:lnTo>
                    <a:cubicBezTo>
                      <a:pt x="2706484" y="1449134"/>
                      <a:pt x="2553496" y="1512809"/>
                      <a:pt x="2359842" y="1512809"/>
                    </a:cubicBezTo>
                    <a:cubicBezTo>
                      <a:pt x="2008034" y="1512809"/>
                      <a:pt x="1798311" y="1256718"/>
                      <a:pt x="1798311" y="935316"/>
                    </a:cubicBezTo>
                    <a:close/>
                    <a:moveTo>
                      <a:pt x="3143641" y="575447"/>
                    </a:moveTo>
                    <a:lnTo>
                      <a:pt x="2922439" y="575447"/>
                    </a:lnTo>
                    <a:lnTo>
                      <a:pt x="2922439" y="379021"/>
                    </a:lnTo>
                    <a:lnTo>
                      <a:pt x="3143641" y="379021"/>
                    </a:lnTo>
                    <a:lnTo>
                      <a:pt x="3143641" y="54181"/>
                    </a:lnTo>
                    <a:lnTo>
                      <a:pt x="3375501" y="54181"/>
                    </a:lnTo>
                    <a:lnTo>
                      <a:pt x="3375501" y="379021"/>
                    </a:lnTo>
                    <a:lnTo>
                      <a:pt x="3711567" y="379021"/>
                    </a:lnTo>
                    <a:lnTo>
                      <a:pt x="3711567" y="575447"/>
                    </a:lnTo>
                    <a:lnTo>
                      <a:pt x="3375501" y="575447"/>
                    </a:lnTo>
                    <a:lnTo>
                      <a:pt x="3375501" y="1073305"/>
                    </a:lnTo>
                    <a:cubicBezTo>
                      <a:pt x="3375501" y="1243296"/>
                      <a:pt x="3429940" y="1303697"/>
                      <a:pt x="3563744" y="1303697"/>
                    </a:cubicBezTo>
                    <a:cubicBezTo>
                      <a:pt x="3624824" y="1303697"/>
                      <a:pt x="3659833" y="1298459"/>
                      <a:pt x="3711567" y="1289865"/>
                    </a:cubicBezTo>
                    <a:lnTo>
                      <a:pt x="3711567" y="1484164"/>
                    </a:lnTo>
                    <a:cubicBezTo>
                      <a:pt x="3647125" y="1502333"/>
                      <a:pt x="3585635" y="1510681"/>
                      <a:pt x="3519061" y="1510681"/>
                    </a:cubicBezTo>
                    <a:cubicBezTo>
                      <a:pt x="3268753" y="1510681"/>
                      <a:pt x="3143641" y="1374165"/>
                      <a:pt x="3143641" y="1100887"/>
                    </a:cubicBezTo>
                    <a:close/>
                    <a:moveTo>
                      <a:pt x="4687872" y="766471"/>
                    </a:moveTo>
                    <a:cubicBezTo>
                      <a:pt x="4641303" y="649107"/>
                      <a:pt x="4537426" y="562679"/>
                      <a:pt x="4384765" y="562679"/>
                    </a:cubicBezTo>
                    <a:cubicBezTo>
                      <a:pt x="4186356" y="562679"/>
                      <a:pt x="4059357" y="703206"/>
                      <a:pt x="4059357" y="932124"/>
                    </a:cubicBezTo>
                    <a:cubicBezTo>
                      <a:pt x="4059357" y="1155313"/>
                      <a:pt x="4176271" y="1302633"/>
                      <a:pt x="4375255" y="1302633"/>
                    </a:cubicBezTo>
                    <a:cubicBezTo>
                      <a:pt x="4531686" y="1302633"/>
                      <a:pt x="4643353" y="1211786"/>
                      <a:pt x="4687872" y="1098759"/>
                    </a:cubicBezTo>
                    <a:close/>
                    <a:moveTo>
                      <a:pt x="4919733" y="1486291"/>
                    </a:moveTo>
                    <a:lnTo>
                      <a:pt x="4692136" y="1486291"/>
                    </a:lnTo>
                    <a:lnTo>
                      <a:pt x="4692136" y="1331278"/>
                    </a:lnTo>
                    <a:cubicBezTo>
                      <a:pt x="4628513" y="1422535"/>
                      <a:pt x="4512747" y="1512809"/>
                      <a:pt x="4325242" y="1512809"/>
                    </a:cubicBezTo>
                    <a:cubicBezTo>
                      <a:pt x="4023693" y="1512809"/>
                      <a:pt x="3822168" y="1260811"/>
                      <a:pt x="3822168" y="932124"/>
                    </a:cubicBezTo>
                    <a:cubicBezTo>
                      <a:pt x="3822168" y="600328"/>
                      <a:pt x="4028530" y="352421"/>
                      <a:pt x="4338032" y="352421"/>
                    </a:cubicBezTo>
                    <a:cubicBezTo>
                      <a:pt x="4491021" y="352421"/>
                      <a:pt x="4611050" y="413477"/>
                      <a:pt x="4692136" y="521266"/>
                    </a:cubicBezTo>
                    <a:lnTo>
                      <a:pt x="4692136" y="379021"/>
                    </a:lnTo>
                    <a:lnTo>
                      <a:pt x="4919733" y="379021"/>
                    </a:lnTo>
                    <a:close/>
                  </a:path>
                </a:pathLst>
              </a:custGeom>
              <a:grp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grpSp>
      </p:grpSp>
      <p:grpSp>
        <p:nvGrpSpPr>
          <p:cNvPr id="12" name="Group 11">
            <a:extLst>
              <a:ext uri="{FF2B5EF4-FFF2-40B4-BE49-F238E27FC236}">
                <a16:creationId xmlns:a16="http://schemas.microsoft.com/office/drawing/2014/main" id="{13F54BC6-0F50-5714-654A-04AFF3A1222D}"/>
              </a:ext>
            </a:extLst>
          </p:cNvPr>
          <p:cNvGrpSpPr/>
          <p:nvPr/>
        </p:nvGrpSpPr>
        <p:grpSpPr>
          <a:xfrm>
            <a:off x="5356024" y="1620393"/>
            <a:ext cx="1554480" cy="4605915"/>
            <a:chOff x="5356024" y="1620393"/>
            <a:chExt cx="1554480" cy="4605915"/>
          </a:xfrm>
        </p:grpSpPr>
        <p:sp>
          <p:nvSpPr>
            <p:cNvPr id="7" name="TextBox 6">
              <a:extLst>
                <a:ext uri="{FF2B5EF4-FFF2-40B4-BE49-F238E27FC236}">
                  <a16:creationId xmlns:a16="http://schemas.microsoft.com/office/drawing/2014/main" id="{623AC3CF-4DFE-5C0F-A744-54729B29585B}"/>
                </a:ext>
              </a:extLst>
            </p:cNvPr>
            <p:cNvSpPr txBox="1"/>
            <p:nvPr/>
          </p:nvSpPr>
          <p:spPr>
            <a:xfrm>
              <a:off x="5356024" y="2405632"/>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Text generation, search, classification</a:t>
              </a:r>
            </a:p>
          </p:txBody>
        </p:sp>
        <p:sp>
          <p:nvSpPr>
            <p:cNvPr id="53" name="TextBox 52">
              <a:extLst>
                <a:ext uri="{FF2B5EF4-FFF2-40B4-BE49-F238E27FC236}">
                  <a16:creationId xmlns:a16="http://schemas.microsoft.com/office/drawing/2014/main" id="{5298B81E-6E7F-CA13-CC87-62A297FB9452}"/>
                </a:ext>
              </a:extLst>
            </p:cNvPr>
            <p:cNvSpPr txBox="1"/>
            <p:nvPr/>
          </p:nvSpPr>
          <p:spPr>
            <a:xfrm>
              <a:off x="5356024" y="3300228"/>
              <a:ext cx="1554480" cy="2926080"/>
            </a:xfrm>
            <a:prstGeom prst="rect">
              <a:avLst/>
            </a:prstGeom>
            <a:noFill/>
          </p:spPr>
          <p:txBody>
            <a:bodyPr wrap="square" lIns="0" tIns="0" rIns="0" bIns="0" rtlCol="0" anchor="t" anchorCtr="0">
              <a:noAutofit/>
            </a:bodyPr>
            <a:lstStyle/>
            <a:p>
              <a:pPr lvl="0"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Command</a:t>
              </a:r>
            </a:p>
            <a:p>
              <a:pPr lvl="0" algn="ctr" defTabSz="541860">
                <a:lnSpc>
                  <a:spcPct val="90000"/>
                </a:lnSpc>
                <a:spcAft>
                  <a:spcPts val="600"/>
                </a:spcAft>
                <a:defRPr/>
              </a:pPr>
              <a:r>
                <a:rPr lang="en-US" sz="1200" dirty="0">
                  <a:latin typeface="+mj-lt"/>
                  <a:ea typeface="Amazon Ember Display" panose="020F0603020204020204" pitchFamily="34" charset="0"/>
                  <a:cs typeface="Amazon Ember Display" panose="020F0603020204020204" pitchFamily="34" charset="0"/>
                </a:rPr>
                <a:t>Command Light</a:t>
              </a: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Embed English </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Embed Multilingual</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Command R+</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Command R</a:t>
              </a: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 </a:t>
              </a:r>
            </a:p>
            <a:p>
              <a:pPr marL="0" marR="0" lvl="0" algn="ctr" defTabSz="541860" rtl="0" eaLnBrk="1" fontAlgn="auto" latinLnBrk="0" hangingPunct="1">
                <a:lnSpc>
                  <a:spcPct val="90000"/>
                </a:lnSpc>
                <a:spcAft>
                  <a:spcPts val="600"/>
                </a:spcAft>
                <a:buClrTx/>
                <a:buSzTx/>
                <a:buFontTx/>
                <a:buNone/>
                <a:tabLst/>
                <a:defRPr/>
              </a:pPr>
              <a:endPar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endParaRPr>
            </a:p>
          </p:txBody>
        </p:sp>
        <p:sp>
          <p:nvSpPr>
            <p:cNvPr id="39" name="Oval 38">
              <a:extLst>
                <a:ext uri="{FF2B5EF4-FFF2-40B4-BE49-F238E27FC236}">
                  <a16:creationId xmlns:a16="http://schemas.microsoft.com/office/drawing/2014/main" id="{EC49E314-0F5A-7253-7768-1743D42901A2}"/>
                </a:ext>
              </a:extLst>
            </p:cNvPr>
            <p:cNvSpPr/>
            <p:nvPr/>
          </p:nvSpPr>
          <p:spPr>
            <a:xfrm>
              <a:off x="6041824" y="2066276"/>
              <a:ext cx="182880" cy="182880"/>
            </a:xfrm>
            <a:prstGeom prst="ellipse">
              <a:avLst/>
            </a:prstGeom>
            <a:solidFill>
              <a:srgbClr val="6600B8"/>
            </a:solidFill>
            <a:ln w="73025" cap="flat" cmpd="sng" algn="ctr">
              <a:solidFill>
                <a:srgbClr val="6600B8">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pic>
          <p:nvPicPr>
            <p:cNvPr id="50" name="Graphic 49">
              <a:extLst>
                <a:ext uri="{FF2B5EF4-FFF2-40B4-BE49-F238E27FC236}">
                  <a16:creationId xmlns:a16="http://schemas.microsoft.com/office/drawing/2014/main" id="{9E49132D-556A-353E-4628-4F971C86B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2679" y="1620393"/>
              <a:ext cx="1161171" cy="192954"/>
            </a:xfrm>
            <a:prstGeom prst="rect">
              <a:avLst/>
            </a:prstGeom>
          </p:spPr>
        </p:pic>
      </p:grpSp>
      <p:grpSp>
        <p:nvGrpSpPr>
          <p:cNvPr id="38" name="Group 37">
            <a:extLst>
              <a:ext uri="{FF2B5EF4-FFF2-40B4-BE49-F238E27FC236}">
                <a16:creationId xmlns:a16="http://schemas.microsoft.com/office/drawing/2014/main" id="{7E6F176D-9D13-ADEA-F0BA-538107A79A75}"/>
              </a:ext>
            </a:extLst>
          </p:cNvPr>
          <p:cNvGrpSpPr/>
          <p:nvPr/>
        </p:nvGrpSpPr>
        <p:grpSpPr>
          <a:xfrm>
            <a:off x="10287007" y="1576070"/>
            <a:ext cx="1652819" cy="4924558"/>
            <a:chOff x="10287007" y="1576070"/>
            <a:chExt cx="1652819" cy="4924558"/>
          </a:xfrm>
        </p:grpSpPr>
        <p:sp>
          <p:nvSpPr>
            <p:cNvPr id="6" name="TextBox 5">
              <a:extLst>
                <a:ext uri="{FF2B5EF4-FFF2-40B4-BE49-F238E27FC236}">
                  <a16:creationId xmlns:a16="http://schemas.microsoft.com/office/drawing/2014/main" id="{0C9BA723-05B3-3775-73DA-3871A7E9AA6B}"/>
                </a:ext>
              </a:extLst>
            </p:cNvPr>
            <p:cNvSpPr txBox="1"/>
            <p:nvPr/>
          </p:nvSpPr>
          <p:spPr>
            <a:xfrm>
              <a:off x="10287008" y="2405632"/>
              <a:ext cx="1554480" cy="822960"/>
            </a:xfrm>
            <a:prstGeom prst="rect">
              <a:avLst/>
            </a:prstGeom>
            <a:noFill/>
          </p:spPr>
          <p:txBody>
            <a:bodyPr wrap="square" lIns="0" tIns="0" rIns="0" bIns="0" anchor="t" anchorCtr="0">
              <a:noAutofit/>
            </a:bodyPr>
            <a:lstStyle/>
            <a:p>
              <a:pPr marL="0" marR="0" lvl="0" algn="ctr" defTabSz="53623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High-quality images and art</a:t>
              </a:r>
            </a:p>
          </p:txBody>
        </p:sp>
        <p:sp>
          <p:nvSpPr>
            <p:cNvPr id="83" name="TextBox 82">
              <a:extLst>
                <a:ext uri="{FF2B5EF4-FFF2-40B4-BE49-F238E27FC236}">
                  <a16:creationId xmlns:a16="http://schemas.microsoft.com/office/drawing/2014/main" id="{686DAB57-D8AF-AC81-89EB-28BC561FF81E}"/>
                </a:ext>
              </a:extLst>
            </p:cNvPr>
            <p:cNvSpPr txBox="1"/>
            <p:nvPr/>
          </p:nvSpPr>
          <p:spPr>
            <a:xfrm>
              <a:off x="10287007" y="3300228"/>
              <a:ext cx="1652819" cy="3200400"/>
            </a:xfrm>
            <a:prstGeom prst="rect">
              <a:avLst/>
            </a:prstGeom>
            <a:noFill/>
          </p:spPr>
          <p:txBody>
            <a:bodyPr wrap="square" lIns="0" tIns="0" rIns="0" bIns="0" rtlCol="0" anchor="t" anchorCtr="0">
              <a:noAutofit/>
            </a:bodyPr>
            <a:lstStyle/>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SD3 Large 1.0</a:t>
              </a:r>
            </a:p>
            <a:p>
              <a:pPr marL="0" marR="0" lvl="0" algn="ctr" defTabSz="541860" rtl="0" eaLnBrk="1" fontAlgn="auto" latinLnBrk="0" hangingPunct="1">
                <a:lnSpc>
                  <a:spcPct val="90000"/>
                </a:lnSpc>
                <a:spcAft>
                  <a:spcPts val="600"/>
                </a:spcAft>
                <a:buClrTx/>
                <a:buSzTx/>
                <a:buFontTx/>
                <a:buNone/>
                <a:tabLst/>
                <a:defRPr/>
              </a:pPr>
              <a:r>
                <a:rPr lang="en-US" sz="1200" dirty="0">
                  <a:latin typeface="+mj-lt"/>
                  <a:ea typeface="Amazon Ember Display" panose="020F0603020204020204" pitchFamily="34" charset="0"/>
                  <a:cs typeface="Amazon Ember Display" panose="020F0603020204020204" pitchFamily="34" charset="0"/>
                </a:rPr>
                <a:t>Stable Image Core 1.0</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Stable Image Ultra 1.0</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Stable Diffusion XL1.0</a:t>
              </a:r>
            </a:p>
          </p:txBody>
        </p:sp>
        <p:sp>
          <p:nvSpPr>
            <p:cNvPr id="34" name="Oval 33">
              <a:extLst>
                <a:ext uri="{FF2B5EF4-FFF2-40B4-BE49-F238E27FC236}">
                  <a16:creationId xmlns:a16="http://schemas.microsoft.com/office/drawing/2014/main" id="{0BF61BF1-F2B9-08A4-7D0A-C1D0848108BF}"/>
                </a:ext>
              </a:extLst>
            </p:cNvPr>
            <p:cNvSpPr/>
            <p:nvPr/>
          </p:nvSpPr>
          <p:spPr>
            <a:xfrm>
              <a:off x="10972808" y="2066276"/>
              <a:ext cx="182880" cy="182880"/>
            </a:xfrm>
            <a:prstGeom prst="ellipse">
              <a:avLst/>
            </a:prstGeom>
            <a:solidFill>
              <a:schemeClr val="accent2"/>
            </a:solidFill>
            <a:ln w="73025" cap="flat" cmpd="sng" algn="ctr">
              <a:solidFill>
                <a:srgbClr val="F55957">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pic>
          <p:nvPicPr>
            <p:cNvPr id="80" name="Graphic 79">
              <a:extLst>
                <a:ext uri="{FF2B5EF4-FFF2-40B4-BE49-F238E27FC236}">
                  <a16:creationId xmlns:a16="http://schemas.microsoft.com/office/drawing/2014/main" id="{8A181FDE-2275-19EF-631B-44B418397E04}"/>
                </a:ext>
              </a:extLst>
            </p:cNvPr>
            <p:cNvPicPr>
              <a:picLocks noChangeAspect="1"/>
            </p:cNvPicPr>
            <p:nvPr/>
          </p:nvPicPr>
          <p:blipFill>
            <a:blip r:embed="rId6">
              <a:lum bright="100000"/>
              <a:extLst>
                <a:ext uri="{96DAC541-7B7A-43D3-8B79-37D633B846F1}">
                  <asvg:svgBlip xmlns:asvg="http://schemas.microsoft.com/office/drawing/2016/SVG/main" r:embed="rId7"/>
                </a:ext>
              </a:extLst>
            </a:blip>
            <a:stretch>
              <a:fillRect/>
            </a:stretch>
          </p:blipFill>
          <p:spPr>
            <a:xfrm>
              <a:off x="10374094" y="1576070"/>
              <a:ext cx="1380308" cy="281601"/>
            </a:xfrm>
            <a:prstGeom prst="rect">
              <a:avLst/>
            </a:prstGeom>
          </p:spPr>
        </p:pic>
      </p:grpSp>
      <p:sp>
        <p:nvSpPr>
          <p:cNvPr id="49" name="TextBox 48">
            <a:extLst>
              <a:ext uri="{FF2B5EF4-FFF2-40B4-BE49-F238E27FC236}">
                <a16:creationId xmlns:a16="http://schemas.microsoft.com/office/drawing/2014/main" id="{CC50D85C-A020-F1D6-3B4A-BFB8771FCB94}"/>
              </a:ext>
            </a:extLst>
          </p:cNvPr>
          <p:cNvSpPr txBox="1"/>
          <p:nvPr/>
        </p:nvSpPr>
        <p:spPr>
          <a:xfrm>
            <a:off x="76224" y="3298159"/>
            <a:ext cx="1554480" cy="2926080"/>
          </a:xfrm>
          <a:prstGeom prst="rect">
            <a:avLst/>
          </a:prstGeom>
          <a:noFill/>
        </p:spPr>
        <p:txBody>
          <a:bodyPr wrap="square" lIns="0" tIns="0" rIns="0" bIns="0" rtlCol="0" anchor="t" anchorCtr="0">
            <a:noAutofit/>
          </a:bodyPr>
          <a:lstStyle/>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Jamba-Instruct</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Jurassic-2 Ultra</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Jurassic-2 Mid</a:t>
            </a:r>
          </a:p>
        </p:txBody>
      </p:sp>
      <p:grpSp>
        <p:nvGrpSpPr>
          <p:cNvPr id="15" name="Group 14">
            <a:extLst>
              <a:ext uri="{FF2B5EF4-FFF2-40B4-BE49-F238E27FC236}">
                <a16:creationId xmlns:a16="http://schemas.microsoft.com/office/drawing/2014/main" id="{A9464738-E59D-5B8E-5494-DD0240CF68DA}"/>
              </a:ext>
            </a:extLst>
          </p:cNvPr>
          <p:cNvGrpSpPr/>
          <p:nvPr/>
        </p:nvGrpSpPr>
        <p:grpSpPr>
          <a:xfrm>
            <a:off x="316468" y="1594417"/>
            <a:ext cx="987048" cy="199232"/>
            <a:chOff x="9994931" y="-987242"/>
            <a:chExt cx="1120217" cy="226112"/>
          </a:xfrm>
          <a:solidFill>
            <a:schemeClr val="tx1"/>
          </a:solidFill>
        </p:grpSpPr>
        <p:sp>
          <p:nvSpPr>
            <p:cNvPr id="16" name="Freeform 15">
              <a:extLst>
                <a:ext uri="{FF2B5EF4-FFF2-40B4-BE49-F238E27FC236}">
                  <a16:creationId xmlns:a16="http://schemas.microsoft.com/office/drawing/2014/main" id="{68121572-1F90-F49F-97B1-61A60B1E5E9A}"/>
                </a:ext>
              </a:extLst>
            </p:cNvPr>
            <p:cNvSpPr/>
            <p:nvPr/>
          </p:nvSpPr>
          <p:spPr>
            <a:xfrm>
              <a:off x="9994931" y="-982557"/>
              <a:ext cx="202498" cy="217394"/>
            </a:xfrm>
            <a:custGeom>
              <a:avLst/>
              <a:gdLst>
                <a:gd name="connsiteX0" fmla="*/ 147822 w 202498"/>
                <a:gd name="connsiteY0" fmla="*/ 217394 h 217394"/>
                <a:gd name="connsiteX1" fmla="*/ 139440 w 202498"/>
                <a:gd name="connsiteY1" fmla="*/ 190993 h 217394"/>
                <a:gd name="connsiteX2" fmla="*/ 62098 w 202498"/>
                <a:gd name="connsiteY2" fmla="*/ 190993 h 217394"/>
                <a:gd name="connsiteX3" fmla="*/ 53712 w 202498"/>
                <a:gd name="connsiteY3" fmla="*/ 217394 h 217394"/>
                <a:gd name="connsiteX4" fmla="*/ 0 w 202498"/>
                <a:gd name="connsiteY4" fmla="*/ 217394 h 217394"/>
                <a:gd name="connsiteX5" fmla="*/ 77645 w 202498"/>
                <a:gd name="connsiteY5" fmla="*/ 0 h 217394"/>
                <a:gd name="connsiteX6" fmla="*/ 123922 w 202498"/>
                <a:gd name="connsiteY6" fmla="*/ 0 h 217394"/>
                <a:gd name="connsiteX7" fmla="*/ 202498 w 202498"/>
                <a:gd name="connsiteY7" fmla="*/ 217394 h 217394"/>
                <a:gd name="connsiteX8" fmla="*/ 147822 w 202498"/>
                <a:gd name="connsiteY8" fmla="*/ 217394 h 217394"/>
                <a:gd name="connsiteX9" fmla="*/ 100940 w 202498"/>
                <a:gd name="connsiteY9" fmla="*/ 62104 h 217394"/>
                <a:gd name="connsiteX10" fmla="*/ 74229 w 202498"/>
                <a:gd name="connsiteY10" fmla="*/ 151551 h 217394"/>
                <a:gd name="connsiteX11" fmla="*/ 127029 w 202498"/>
                <a:gd name="connsiteY11" fmla="*/ 151551 h 217394"/>
                <a:gd name="connsiteX12" fmla="*/ 100940 w 202498"/>
                <a:gd name="connsiteY12" fmla="*/ 62104 h 21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98" h="217394">
                  <a:moveTo>
                    <a:pt x="147822" y="217394"/>
                  </a:moveTo>
                  <a:lnTo>
                    <a:pt x="139440" y="190993"/>
                  </a:lnTo>
                  <a:lnTo>
                    <a:pt x="62098" y="190993"/>
                  </a:lnTo>
                  <a:lnTo>
                    <a:pt x="53712" y="217394"/>
                  </a:lnTo>
                  <a:lnTo>
                    <a:pt x="0" y="217394"/>
                  </a:lnTo>
                  <a:lnTo>
                    <a:pt x="77645" y="0"/>
                  </a:lnTo>
                  <a:lnTo>
                    <a:pt x="123922" y="0"/>
                  </a:lnTo>
                  <a:lnTo>
                    <a:pt x="202498" y="217394"/>
                  </a:lnTo>
                  <a:lnTo>
                    <a:pt x="147822" y="217394"/>
                  </a:lnTo>
                  <a:close/>
                  <a:moveTo>
                    <a:pt x="100940" y="62104"/>
                  </a:moveTo>
                  <a:lnTo>
                    <a:pt x="74229" y="151551"/>
                  </a:lnTo>
                  <a:lnTo>
                    <a:pt x="127029" y="151551"/>
                  </a:lnTo>
                  <a:lnTo>
                    <a:pt x="100940" y="62104"/>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17" name="Freeform 16">
              <a:extLst>
                <a:ext uri="{FF2B5EF4-FFF2-40B4-BE49-F238E27FC236}">
                  <a16:creationId xmlns:a16="http://schemas.microsoft.com/office/drawing/2014/main" id="{A1DBC3E1-43B7-020B-9D0C-F3B6E3E826DD}"/>
                </a:ext>
              </a:extLst>
            </p:cNvPr>
            <p:cNvSpPr/>
            <p:nvPr/>
          </p:nvSpPr>
          <p:spPr>
            <a:xfrm>
              <a:off x="10203414" y="-982557"/>
              <a:ext cx="50933" cy="217394"/>
            </a:xfrm>
            <a:custGeom>
              <a:avLst/>
              <a:gdLst>
                <a:gd name="connsiteX0" fmla="*/ 0 w 50933"/>
                <a:gd name="connsiteY0" fmla="*/ 0 h 217394"/>
                <a:gd name="connsiteX1" fmla="*/ 50934 w 50933"/>
                <a:gd name="connsiteY1" fmla="*/ 0 h 217394"/>
                <a:gd name="connsiteX2" fmla="*/ 50934 w 50933"/>
                <a:gd name="connsiteY2" fmla="*/ 217394 h 217394"/>
                <a:gd name="connsiteX3" fmla="*/ 0 w 50933"/>
                <a:gd name="connsiteY3" fmla="*/ 217394 h 217394"/>
                <a:gd name="connsiteX4" fmla="*/ 0 w 50933"/>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33" h="217394">
                  <a:moveTo>
                    <a:pt x="0" y="0"/>
                  </a:moveTo>
                  <a:lnTo>
                    <a:pt x="50934" y="0"/>
                  </a:lnTo>
                  <a:lnTo>
                    <a:pt x="50934" y="217394"/>
                  </a:lnTo>
                  <a:lnTo>
                    <a:pt x="0" y="217394"/>
                  </a:lnTo>
                  <a:lnTo>
                    <a:pt x="0" y="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18" name="Freeform 17">
              <a:extLst>
                <a:ext uri="{FF2B5EF4-FFF2-40B4-BE49-F238E27FC236}">
                  <a16:creationId xmlns:a16="http://schemas.microsoft.com/office/drawing/2014/main" id="{8A87A90A-F66D-2F05-2D0A-AB8E34A41EEB}"/>
                </a:ext>
              </a:extLst>
            </p:cNvPr>
            <p:cNvSpPr/>
            <p:nvPr/>
          </p:nvSpPr>
          <p:spPr>
            <a:xfrm>
              <a:off x="10263851" y="-987242"/>
              <a:ext cx="152534" cy="222079"/>
            </a:xfrm>
            <a:custGeom>
              <a:avLst/>
              <a:gdLst>
                <a:gd name="connsiteX0" fmla="*/ 4225 w 152534"/>
                <a:gd name="connsiteY0" fmla="*/ 177665 h 222079"/>
                <a:gd name="connsiteX1" fmla="*/ 16181 w 152534"/>
                <a:gd name="connsiteY1" fmla="*/ 147229 h 222079"/>
                <a:gd name="connsiteX2" fmla="*/ 34352 w 152534"/>
                <a:gd name="connsiteY2" fmla="*/ 126109 h 222079"/>
                <a:gd name="connsiteX3" fmla="*/ 57488 w 152534"/>
                <a:gd name="connsiteY3" fmla="*/ 109654 h 222079"/>
                <a:gd name="connsiteX4" fmla="*/ 75347 w 152534"/>
                <a:gd name="connsiteY4" fmla="*/ 98937 h 222079"/>
                <a:gd name="connsiteX5" fmla="*/ 89789 w 152534"/>
                <a:gd name="connsiteY5" fmla="*/ 88534 h 222079"/>
                <a:gd name="connsiteX6" fmla="*/ 99573 w 152534"/>
                <a:gd name="connsiteY6" fmla="*/ 76887 h 222079"/>
                <a:gd name="connsiteX7" fmla="*/ 103144 w 152534"/>
                <a:gd name="connsiteY7" fmla="*/ 62445 h 222079"/>
                <a:gd name="connsiteX8" fmla="*/ 96002 w 152534"/>
                <a:gd name="connsiteY8" fmla="*/ 43656 h 222079"/>
                <a:gd name="connsiteX9" fmla="*/ 78299 w 152534"/>
                <a:gd name="connsiteY9" fmla="*/ 37909 h 222079"/>
                <a:gd name="connsiteX10" fmla="*/ 58575 w 152534"/>
                <a:gd name="connsiteY10" fmla="*/ 45209 h 222079"/>
                <a:gd name="connsiteX11" fmla="*/ 50656 w 152534"/>
                <a:gd name="connsiteY11" fmla="*/ 69590 h 222079"/>
                <a:gd name="connsiteX12" fmla="*/ 651 w 152534"/>
                <a:gd name="connsiteY12" fmla="*/ 69590 h 222079"/>
                <a:gd name="connsiteX13" fmla="*/ 5778 w 152534"/>
                <a:gd name="connsiteY13" fmla="*/ 41944 h 222079"/>
                <a:gd name="connsiteX14" fmla="*/ 20838 w 152534"/>
                <a:gd name="connsiteY14" fmla="*/ 19894 h 222079"/>
                <a:gd name="connsiteX15" fmla="*/ 45065 w 152534"/>
                <a:gd name="connsiteY15" fmla="*/ 5297 h 222079"/>
                <a:gd name="connsiteX16" fmla="*/ 77976 w 152534"/>
                <a:gd name="connsiteY16" fmla="*/ 15 h 222079"/>
                <a:gd name="connsiteX17" fmla="*/ 106395 w 152534"/>
                <a:gd name="connsiteY17" fmla="*/ 3899 h 222079"/>
                <a:gd name="connsiteX18" fmla="*/ 130155 w 152534"/>
                <a:gd name="connsiteY18" fmla="*/ 15701 h 222079"/>
                <a:gd name="connsiteX19" fmla="*/ 146459 w 152534"/>
                <a:gd name="connsiteY19" fmla="*/ 36198 h 222079"/>
                <a:gd name="connsiteX20" fmla="*/ 152515 w 152534"/>
                <a:gd name="connsiteY20" fmla="*/ 65858 h 222079"/>
                <a:gd name="connsiteX21" fmla="*/ 146613 w 152534"/>
                <a:gd name="connsiteY21" fmla="*/ 90706 h 222079"/>
                <a:gd name="connsiteX22" fmla="*/ 132172 w 152534"/>
                <a:gd name="connsiteY22" fmla="*/ 110582 h 222079"/>
                <a:gd name="connsiteX23" fmla="*/ 113695 w 152534"/>
                <a:gd name="connsiteY23" fmla="*/ 125958 h 222079"/>
                <a:gd name="connsiteX24" fmla="*/ 95679 w 152534"/>
                <a:gd name="connsiteY24" fmla="*/ 137293 h 222079"/>
                <a:gd name="connsiteX25" fmla="*/ 77199 w 152534"/>
                <a:gd name="connsiteY25" fmla="*/ 150184 h 222079"/>
                <a:gd name="connsiteX26" fmla="*/ 65555 w 152534"/>
                <a:gd name="connsiteY26" fmla="*/ 160274 h 222079"/>
                <a:gd name="connsiteX27" fmla="*/ 59496 w 152534"/>
                <a:gd name="connsiteY27" fmla="*/ 169904 h 222079"/>
                <a:gd name="connsiteX28" fmla="*/ 57788 w 152534"/>
                <a:gd name="connsiteY28" fmla="*/ 181394 h 222079"/>
                <a:gd name="connsiteX29" fmla="*/ 150964 w 152534"/>
                <a:gd name="connsiteY29" fmla="*/ 181394 h 222079"/>
                <a:gd name="connsiteX30" fmla="*/ 150964 w 152534"/>
                <a:gd name="connsiteY30" fmla="*/ 222079 h 222079"/>
                <a:gd name="connsiteX31" fmla="*/ 32 w 152534"/>
                <a:gd name="connsiteY31" fmla="*/ 222079 h 222079"/>
                <a:gd name="connsiteX32" fmla="*/ 4225 w 152534"/>
                <a:gd name="connsiteY32" fmla="*/ 177665 h 22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534" h="222079">
                  <a:moveTo>
                    <a:pt x="4225" y="177665"/>
                  </a:moveTo>
                  <a:cubicBezTo>
                    <a:pt x="6512" y="166931"/>
                    <a:pt x="10551" y="156648"/>
                    <a:pt x="16181" y="147229"/>
                  </a:cubicBezTo>
                  <a:cubicBezTo>
                    <a:pt x="21078" y="139268"/>
                    <a:pt x="27212" y="132140"/>
                    <a:pt x="34352" y="126109"/>
                  </a:cubicBezTo>
                  <a:cubicBezTo>
                    <a:pt x="41646" y="120059"/>
                    <a:pt x="49380" y="114558"/>
                    <a:pt x="57488" y="109654"/>
                  </a:cubicBezTo>
                  <a:cubicBezTo>
                    <a:pt x="63904" y="105924"/>
                    <a:pt x="69857" y="102351"/>
                    <a:pt x="75347" y="98937"/>
                  </a:cubicBezTo>
                  <a:cubicBezTo>
                    <a:pt x="80409" y="95829"/>
                    <a:pt x="85237" y="92352"/>
                    <a:pt x="89789" y="88534"/>
                  </a:cubicBezTo>
                  <a:cubicBezTo>
                    <a:pt x="93720" y="85267"/>
                    <a:pt x="97033" y="81322"/>
                    <a:pt x="99573" y="76887"/>
                  </a:cubicBezTo>
                  <a:cubicBezTo>
                    <a:pt x="101998" y="72465"/>
                    <a:pt x="103228" y="67487"/>
                    <a:pt x="103144" y="62445"/>
                  </a:cubicBezTo>
                  <a:cubicBezTo>
                    <a:pt x="103144" y="53750"/>
                    <a:pt x="100763" y="47487"/>
                    <a:pt x="96002" y="43656"/>
                  </a:cubicBezTo>
                  <a:cubicBezTo>
                    <a:pt x="90953" y="39732"/>
                    <a:pt x="84690" y="37699"/>
                    <a:pt x="78299" y="37909"/>
                  </a:cubicBezTo>
                  <a:cubicBezTo>
                    <a:pt x="71025" y="37689"/>
                    <a:pt x="63952" y="40307"/>
                    <a:pt x="58575" y="45209"/>
                  </a:cubicBezTo>
                  <a:cubicBezTo>
                    <a:pt x="53295" y="50076"/>
                    <a:pt x="50656" y="58203"/>
                    <a:pt x="50656" y="69590"/>
                  </a:cubicBezTo>
                  <a:lnTo>
                    <a:pt x="651" y="69590"/>
                  </a:lnTo>
                  <a:cubicBezTo>
                    <a:pt x="561" y="60130"/>
                    <a:pt x="2302" y="50743"/>
                    <a:pt x="5778" y="41944"/>
                  </a:cubicBezTo>
                  <a:cubicBezTo>
                    <a:pt x="9111" y="33574"/>
                    <a:pt x="14254" y="26044"/>
                    <a:pt x="20838" y="19894"/>
                  </a:cubicBezTo>
                  <a:cubicBezTo>
                    <a:pt x="27850" y="13449"/>
                    <a:pt x="36091" y="8485"/>
                    <a:pt x="45065" y="5297"/>
                  </a:cubicBezTo>
                  <a:cubicBezTo>
                    <a:pt x="55637" y="1605"/>
                    <a:pt x="66780" y="-184"/>
                    <a:pt x="77976" y="15"/>
                  </a:cubicBezTo>
                  <a:cubicBezTo>
                    <a:pt x="87585" y="-29"/>
                    <a:pt x="97151" y="1278"/>
                    <a:pt x="106395" y="3899"/>
                  </a:cubicBezTo>
                  <a:cubicBezTo>
                    <a:pt x="114994" y="6285"/>
                    <a:pt x="123058" y="10291"/>
                    <a:pt x="130155" y="15701"/>
                  </a:cubicBezTo>
                  <a:cubicBezTo>
                    <a:pt x="137127" y="21154"/>
                    <a:pt x="142713" y="28177"/>
                    <a:pt x="146459" y="36198"/>
                  </a:cubicBezTo>
                  <a:cubicBezTo>
                    <a:pt x="150690" y="45501"/>
                    <a:pt x="152760" y="55641"/>
                    <a:pt x="152515" y="65858"/>
                  </a:cubicBezTo>
                  <a:cubicBezTo>
                    <a:pt x="152626" y="74500"/>
                    <a:pt x="150599" y="83037"/>
                    <a:pt x="146613" y="90706"/>
                  </a:cubicBezTo>
                  <a:cubicBezTo>
                    <a:pt x="142796" y="98001"/>
                    <a:pt x="137931" y="104697"/>
                    <a:pt x="132172" y="110582"/>
                  </a:cubicBezTo>
                  <a:cubicBezTo>
                    <a:pt x="126548" y="116318"/>
                    <a:pt x="120358" y="121471"/>
                    <a:pt x="113695" y="125958"/>
                  </a:cubicBezTo>
                  <a:cubicBezTo>
                    <a:pt x="107062" y="130412"/>
                    <a:pt x="101057" y="134190"/>
                    <a:pt x="95679" y="137293"/>
                  </a:cubicBezTo>
                  <a:cubicBezTo>
                    <a:pt x="88220" y="142263"/>
                    <a:pt x="82059" y="146559"/>
                    <a:pt x="77199" y="150184"/>
                  </a:cubicBezTo>
                  <a:cubicBezTo>
                    <a:pt x="73029" y="153199"/>
                    <a:pt x="69133" y="156576"/>
                    <a:pt x="65555" y="160274"/>
                  </a:cubicBezTo>
                  <a:cubicBezTo>
                    <a:pt x="62879" y="163021"/>
                    <a:pt x="60814" y="166303"/>
                    <a:pt x="59496" y="169904"/>
                  </a:cubicBezTo>
                  <a:cubicBezTo>
                    <a:pt x="58297" y="173614"/>
                    <a:pt x="57720" y="177497"/>
                    <a:pt x="57788" y="181394"/>
                  </a:cubicBezTo>
                  <a:lnTo>
                    <a:pt x="150964" y="181394"/>
                  </a:lnTo>
                  <a:lnTo>
                    <a:pt x="150964" y="222079"/>
                  </a:lnTo>
                  <a:lnTo>
                    <a:pt x="32" y="222079"/>
                  </a:lnTo>
                  <a:cubicBezTo>
                    <a:pt x="-234" y="207164"/>
                    <a:pt x="1172" y="192267"/>
                    <a:pt x="4225" y="177665"/>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19" name="Freeform 18">
              <a:extLst>
                <a:ext uri="{FF2B5EF4-FFF2-40B4-BE49-F238E27FC236}">
                  <a16:creationId xmlns:a16="http://schemas.microsoft.com/office/drawing/2014/main" id="{BDE3917E-A377-54B9-53AC-5A6ECF09A057}"/>
                </a:ext>
              </a:extLst>
            </p:cNvPr>
            <p:cNvSpPr/>
            <p:nvPr/>
          </p:nvSpPr>
          <p:spPr>
            <a:xfrm>
              <a:off x="10424436" y="-982580"/>
              <a:ext cx="95983" cy="217417"/>
            </a:xfrm>
            <a:custGeom>
              <a:avLst/>
              <a:gdLst>
                <a:gd name="connsiteX0" fmla="*/ 0 w 95983"/>
                <a:gd name="connsiteY0" fmla="*/ 38200 h 217417"/>
                <a:gd name="connsiteX1" fmla="*/ 25932 w 95983"/>
                <a:gd name="connsiteY1" fmla="*/ 35870 h 217417"/>
                <a:gd name="connsiteX2" fmla="*/ 41618 w 95983"/>
                <a:gd name="connsiteY2" fmla="*/ 28883 h 217417"/>
                <a:gd name="connsiteX3" fmla="*/ 49381 w 95983"/>
                <a:gd name="connsiteY3" fmla="*/ 17081 h 217417"/>
                <a:gd name="connsiteX4" fmla="*/ 51553 w 95983"/>
                <a:gd name="connsiteY4" fmla="*/ 0 h 217417"/>
                <a:gd name="connsiteX5" fmla="*/ 95983 w 95983"/>
                <a:gd name="connsiteY5" fmla="*/ 0 h 217417"/>
                <a:gd name="connsiteX6" fmla="*/ 95983 w 95983"/>
                <a:gd name="connsiteY6" fmla="*/ 217418 h 217417"/>
                <a:gd name="connsiteX7" fmla="*/ 44741 w 95983"/>
                <a:gd name="connsiteY7" fmla="*/ 217418 h 217417"/>
                <a:gd name="connsiteX8" fmla="*/ 44741 w 95983"/>
                <a:gd name="connsiteY8" fmla="*/ 73617 h 217417"/>
                <a:gd name="connsiteX9" fmla="*/ 0 w 95983"/>
                <a:gd name="connsiteY9" fmla="*/ 73617 h 217417"/>
                <a:gd name="connsiteX10" fmla="*/ 0 w 95983"/>
                <a:gd name="connsiteY10" fmla="*/ 38200 h 21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83" h="217417">
                  <a:moveTo>
                    <a:pt x="0" y="38200"/>
                  </a:moveTo>
                  <a:cubicBezTo>
                    <a:pt x="8703" y="38378"/>
                    <a:pt x="17399" y="37596"/>
                    <a:pt x="25932" y="35870"/>
                  </a:cubicBezTo>
                  <a:cubicBezTo>
                    <a:pt x="31631" y="34788"/>
                    <a:pt x="37001" y="32396"/>
                    <a:pt x="41618" y="28883"/>
                  </a:cubicBezTo>
                  <a:cubicBezTo>
                    <a:pt x="45322" y="25810"/>
                    <a:pt x="48025" y="21700"/>
                    <a:pt x="49381" y="17081"/>
                  </a:cubicBezTo>
                  <a:cubicBezTo>
                    <a:pt x="50933" y="11524"/>
                    <a:pt x="51665" y="5769"/>
                    <a:pt x="51553" y="0"/>
                  </a:cubicBezTo>
                  <a:lnTo>
                    <a:pt x="95983" y="0"/>
                  </a:lnTo>
                  <a:lnTo>
                    <a:pt x="95983" y="217418"/>
                  </a:lnTo>
                  <a:lnTo>
                    <a:pt x="44741" y="217418"/>
                  </a:lnTo>
                  <a:lnTo>
                    <a:pt x="44741" y="73617"/>
                  </a:lnTo>
                  <a:lnTo>
                    <a:pt x="0" y="73617"/>
                  </a:lnTo>
                  <a:lnTo>
                    <a:pt x="0" y="3820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20" name="Freeform 19">
              <a:extLst>
                <a:ext uri="{FF2B5EF4-FFF2-40B4-BE49-F238E27FC236}">
                  <a16:creationId xmlns:a16="http://schemas.microsoft.com/office/drawing/2014/main" id="{55F8C9BD-80BF-A795-A68E-942379CF8738}"/>
                </a:ext>
              </a:extLst>
            </p:cNvPr>
            <p:cNvSpPr/>
            <p:nvPr/>
          </p:nvSpPr>
          <p:spPr>
            <a:xfrm>
              <a:off x="10578053" y="-982557"/>
              <a:ext cx="47511" cy="217394"/>
            </a:xfrm>
            <a:custGeom>
              <a:avLst/>
              <a:gdLst>
                <a:gd name="connsiteX0" fmla="*/ 0 w 47511"/>
                <a:gd name="connsiteY0" fmla="*/ 0 h 217394"/>
                <a:gd name="connsiteX1" fmla="*/ 47512 w 47511"/>
                <a:gd name="connsiteY1" fmla="*/ 0 h 217394"/>
                <a:gd name="connsiteX2" fmla="*/ 47512 w 47511"/>
                <a:gd name="connsiteY2" fmla="*/ 217394 h 217394"/>
                <a:gd name="connsiteX3" fmla="*/ 0 w 47511"/>
                <a:gd name="connsiteY3" fmla="*/ 217394 h 217394"/>
                <a:gd name="connsiteX4" fmla="*/ 0 w 47511"/>
                <a:gd name="connsiteY4" fmla="*/ 0 h 2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1" h="217394">
                  <a:moveTo>
                    <a:pt x="0" y="0"/>
                  </a:moveTo>
                  <a:lnTo>
                    <a:pt x="47512" y="0"/>
                  </a:lnTo>
                  <a:lnTo>
                    <a:pt x="47512" y="217394"/>
                  </a:lnTo>
                  <a:lnTo>
                    <a:pt x="0" y="217394"/>
                  </a:lnTo>
                  <a:lnTo>
                    <a:pt x="0" y="0"/>
                  </a:ln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1" name="Freeform 20">
              <a:extLst>
                <a:ext uri="{FF2B5EF4-FFF2-40B4-BE49-F238E27FC236}">
                  <a16:creationId xmlns:a16="http://schemas.microsoft.com/office/drawing/2014/main" id="{3BFD562C-0360-E0FD-2BE6-60ECADCB7C47}"/>
                </a:ext>
              </a:extLst>
            </p:cNvPr>
            <p:cNvSpPr/>
            <p:nvPr/>
          </p:nvSpPr>
          <p:spPr>
            <a:xfrm>
              <a:off x="10634852" y="-918712"/>
              <a:ext cx="166157" cy="157143"/>
            </a:xfrm>
            <a:custGeom>
              <a:avLst/>
              <a:gdLst>
                <a:gd name="connsiteX0" fmla="*/ 166157 w 166157"/>
                <a:gd name="connsiteY0" fmla="*/ 3734 h 157143"/>
                <a:gd name="connsiteX1" fmla="*/ 166157 w 166157"/>
                <a:gd name="connsiteY1" fmla="*/ 153435 h 157143"/>
                <a:gd name="connsiteX2" fmla="*/ 118640 w 166157"/>
                <a:gd name="connsiteY2" fmla="*/ 153435 h 157143"/>
                <a:gd name="connsiteX3" fmla="*/ 118640 w 166157"/>
                <a:gd name="connsiteY3" fmla="*/ 132310 h 157143"/>
                <a:gd name="connsiteX4" fmla="*/ 111185 w 166157"/>
                <a:gd name="connsiteY4" fmla="*/ 142091 h 157143"/>
                <a:gd name="connsiteX5" fmla="*/ 100472 w 166157"/>
                <a:gd name="connsiteY5" fmla="*/ 149855 h 157143"/>
                <a:gd name="connsiteX6" fmla="*/ 87271 w 166157"/>
                <a:gd name="connsiteY6" fmla="*/ 155121 h 157143"/>
                <a:gd name="connsiteX7" fmla="*/ 72985 w 166157"/>
                <a:gd name="connsiteY7" fmla="*/ 157139 h 157143"/>
                <a:gd name="connsiteX8" fmla="*/ 43325 w 166157"/>
                <a:gd name="connsiteY8" fmla="*/ 151083 h 157143"/>
                <a:gd name="connsiteX9" fmla="*/ 20188 w 166157"/>
                <a:gd name="connsiteY9" fmla="*/ 134626 h 157143"/>
                <a:gd name="connsiteX10" fmla="*/ 5279 w 166157"/>
                <a:gd name="connsiteY10" fmla="*/ 109778 h 157143"/>
                <a:gd name="connsiteX11" fmla="*/ 5279 w 166157"/>
                <a:gd name="connsiteY11" fmla="*/ 47352 h 157143"/>
                <a:gd name="connsiteX12" fmla="*/ 20188 w 166157"/>
                <a:gd name="connsiteY12" fmla="*/ 22504 h 157143"/>
                <a:gd name="connsiteX13" fmla="*/ 43325 w 166157"/>
                <a:gd name="connsiteY13" fmla="*/ 6048 h 157143"/>
                <a:gd name="connsiteX14" fmla="*/ 72992 w 166157"/>
                <a:gd name="connsiteY14" fmla="*/ 5 h 157143"/>
                <a:gd name="connsiteX15" fmla="*/ 87278 w 166157"/>
                <a:gd name="connsiteY15" fmla="*/ 2023 h 157143"/>
                <a:gd name="connsiteX16" fmla="*/ 100479 w 166157"/>
                <a:gd name="connsiteY16" fmla="*/ 7460 h 157143"/>
                <a:gd name="connsiteX17" fmla="*/ 111192 w 166157"/>
                <a:gd name="connsiteY17" fmla="*/ 15533 h 157143"/>
                <a:gd name="connsiteX18" fmla="*/ 118646 w 166157"/>
                <a:gd name="connsiteY18" fmla="*/ 25159 h 157143"/>
                <a:gd name="connsiteX19" fmla="*/ 118646 w 166157"/>
                <a:gd name="connsiteY19" fmla="*/ 3734 h 157143"/>
                <a:gd name="connsiteX20" fmla="*/ 166157 w 166157"/>
                <a:gd name="connsiteY20" fmla="*/ 3734 h 157143"/>
                <a:gd name="connsiteX21" fmla="*/ 82924 w 166157"/>
                <a:gd name="connsiteY21" fmla="*/ 116785 h 157143"/>
                <a:gd name="connsiteX22" fmla="*/ 97520 w 166157"/>
                <a:gd name="connsiteY22" fmla="*/ 113682 h 157143"/>
                <a:gd name="connsiteX23" fmla="*/ 108710 w 166157"/>
                <a:gd name="connsiteY23" fmla="*/ 105454 h 157143"/>
                <a:gd name="connsiteX24" fmla="*/ 116010 w 166157"/>
                <a:gd name="connsiteY24" fmla="*/ 93339 h 157143"/>
                <a:gd name="connsiteX25" fmla="*/ 118643 w 166157"/>
                <a:gd name="connsiteY25" fmla="*/ 78588 h 157143"/>
                <a:gd name="connsiteX26" fmla="*/ 108704 w 166157"/>
                <a:gd name="connsiteY26" fmla="*/ 51877 h 157143"/>
                <a:gd name="connsiteX27" fmla="*/ 97514 w 166157"/>
                <a:gd name="connsiteY27" fmla="*/ 43491 h 157143"/>
                <a:gd name="connsiteX28" fmla="*/ 82918 w 166157"/>
                <a:gd name="connsiteY28" fmla="*/ 40388 h 157143"/>
                <a:gd name="connsiteX29" fmla="*/ 68321 w 166157"/>
                <a:gd name="connsiteY29" fmla="*/ 43491 h 157143"/>
                <a:gd name="connsiteX30" fmla="*/ 57131 w 166157"/>
                <a:gd name="connsiteY30" fmla="*/ 51877 h 157143"/>
                <a:gd name="connsiteX31" fmla="*/ 47195 w 166157"/>
                <a:gd name="connsiteY31" fmla="*/ 78588 h 157143"/>
                <a:gd name="connsiteX32" fmla="*/ 49829 w 166157"/>
                <a:gd name="connsiteY32" fmla="*/ 93339 h 157143"/>
                <a:gd name="connsiteX33" fmla="*/ 57125 w 166157"/>
                <a:gd name="connsiteY33" fmla="*/ 105454 h 157143"/>
                <a:gd name="connsiteX34" fmla="*/ 68315 w 166157"/>
                <a:gd name="connsiteY34" fmla="*/ 113682 h 157143"/>
                <a:gd name="connsiteX35" fmla="*/ 82924 w 166157"/>
                <a:gd name="connsiteY35" fmla="*/ 11678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157" h="157143">
                  <a:moveTo>
                    <a:pt x="166157" y="3734"/>
                  </a:moveTo>
                  <a:lnTo>
                    <a:pt x="166157" y="153435"/>
                  </a:lnTo>
                  <a:lnTo>
                    <a:pt x="118640" y="153435"/>
                  </a:lnTo>
                  <a:lnTo>
                    <a:pt x="118640" y="132310"/>
                  </a:lnTo>
                  <a:cubicBezTo>
                    <a:pt x="116690" y="135945"/>
                    <a:pt x="114174" y="139248"/>
                    <a:pt x="111185" y="142091"/>
                  </a:cubicBezTo>
                  <a:cubicBezTo>
                    <a:pt x="107990" y="145161"/>
                    <a:pt x="104385" y="147774"/>
                    <a:pt x="100472" y="149855"/>
                  </a:cubicBezTo>
                  <a:cubicBezTo>
                    <a:pt x="96277" y="152086"/>
                    <a:pt x="91850" y="153851"/>
                    <a:pt x="87271" y="155121"/>
                  </a:cubicBezTo>
                  <a:cubicBezTo>
                    <a:pt x="82625" y="156448"/>
                    <a:pt x="77817" y="157127"/>
                    <a:pt x="72985" y="157139"/>
                  </a:cubicBezTo>
                  <a:cubicBezTo>
                    <a:pt x="62780" y="157255"/>
                    <a:pt x="52668" y="155190"/>
                    <a:pt x="43325" y="151083"/>
                  </a:cubicBezTo>
                  <a:cubicBezTo>
                    <a:pt x="34572" y="147230"/>
                    <a:pt x="26700" y="141630"/>
                    <a:pt x="20188" y="134626"/>
                  </a:cubicBezTo>
                  <a:cubicBezTo>
                    <a:pt x="13607" y="127423"/>
                    <a:pt x="8538" y="118975"/>
                    <a:pt x="5279" y="109778"/>
                  </a:cubicBezTo>
                  <a:cubicBezTo>
                    <a:pt x="-1760" y="89564"/>
                    <a:pt x="-1760" y="67566"/>
                    <a:pt x="5279" y="47352"/>
                  </a:cubicBezTo>
                  <a:cubicBezTo>
                    <a:pt x="8538" y="38155"/>
                    <a:pt x="13607" y="29707"/>
                    <a:pt x="20188" y="22504"/>
                  </a:cubicBezTo>
                  <a:cubicBezTo>
                    <a:pt x="26700" y="15500"/>
                    <a:pt x="34572" y="9901"/>
                    <a:pt x="43325" y="6048"/>
                  </a:cubicBezTo>
                  <a:cubicBezTo>
                    <a:pt x="52671" y="1944"/>
                    <a:pt x="62785" y="-116"/>
                    <a:pt x="72992" y="5"/>
                  </a:cubicBezTo>
                  <a:cubicBezTo>
                    <a:pt x="77824" y="16"/>
                    <a:pt x="82632" y="695"/>
                    <a:pt x="87278" y="2023"/>
                  </a:cubicBezTo>
                  <a:cubicBezTo>
                    <a:pt x="91879" y="3305"/>
                    <a:pt x="96311" y="5130"/>
                    <a:pt x="100479" y="7460"/>
                  </a:cubicBezTo>
                  <a:cubicBezTo>
                    <a:pt x="104401" y="9650"/>
                    <a:pt x="108005" y="12366"/>
                    <a:pt x="111192" y="15533"/>
                  </a:cubicBezTo>
                  <a:cubicBezTo>
                    <a:pt x="114103" y="18388"/>
                    <a:pt x="116611" y="21626"/>
                    <a:pt x="118646" y="25159"/>
                  </a:cubicBezTo>
                  <a:lnTo>
                    <a:pt x="118646" y="3734"/>
                  </a:lnTo>
                  <a:lnTo>
                    <a:pt x="166157" y="3734"/>
                  </a:lnTo>
                  <a:close/>
                  <a:moveTo>
                    <a:pt x="82924" y="116785"/>
                  </a:moveTo>
                  <a:cubicBezTo>
                    <a:pt x="87961" y="116862"/>
                    <a:pt x="92950" y="115801"/>
                    <a:pt x="97520" y="113682"/>
                  </a:cubicBezTo>
                  <a:cubicBezTo>
                    <a:pt x="101754" y="111701"/>
                    <a:pt x="105557" y="108904"/>
                    <a:pt x="108710" y="105454"/>
                  </a:cubicBezTo>
                  <a:cubicBezTo>
                    <a:pt x="111891" y="101916"/>
                    <a:pt x="114368" y="97805"/>
                    <a:pt x="116010" y="93339"/>
                  </a:cubicBezTo>
                  <a:cubicBezTo>
                    <a:pt x="117777" y="88623"/>
                    <a:pt x="118670" y="83625"/>
                    <a:pt x="118643" y="78588"/>
                  </a:cubicBezTo>
                  <a:cubicBezTo>
                    <a:pt x="118715" y="68768"/>
                    <a:pt x="115178" y="59262"/>
                    <a:pt x="108704" y="51877"/>
                  </a:cubicBezTo>
                  <a:cubicBezTo>
                    <a:pt x="105584" y="48349"/>
                    <a:pt x="101776" y="45495"/>
                    <a:pt x="97514" y="43491"/>
                  </a:cubicBezTo>
                  <a:cubicBezTo>
                    <a:pt x="92920" y="41445"/>
                    <a:pt x="87947" y="40388"/>
                    <a:pt x="82918" y="40388"/>
                  </a:cubicBezTo>
                  <a:cubicBezTo>
                    <a:pt x="77888" y="40388"/>
                    <a:pt x="72915" y="41445"/>
                    <a:pt x="68321" y="43491"/>
                  </a:cubicBezTo>
                  <a:cubicBezTo>
                    <a:pt x="64060" y="45496"/>
                    <a:pt x="60252" y="48350"/>
                    <a:pt x="57131" y="51877"/>
                  </a:cubicBezTo>
                  <a:cubicBezTo>
                    <a:pt x="50660" y="59264"/>
                    <a:pt x="47124" y="68769"/>
                    <a:pt x="47195" y="78588"/>
                  </a:cubicBezTo>
                  <a:cubicBezTo>
                    <a:pt x="47165" y="83625"/>
                    <a:pt x="48058" y="88624"/>
                    <a:pt x="49829" y="93339"/>
                  </a:cubicBezTo>
                  <a:cubicBezTo>
                    <a:pt x="51470" y="97804"/>
                    <a:pt x="53945" y="101916"/>
                    <a:pt x="57125" y="105454"/>
                  </a:cubicBezTo>
                  <a:cubicBezTo>
                    <a:pt x="60279" y="108903"/>
                    <a:pt x="64082" y="111699"/>
                    <a:pt x="68315" y="113682"/>
                  </a:cubicBezTo>
                  <a:cubicBezTo>
                    <a:pt x="72889" y="115804"/>
                    <a:pt x="77883" y="116865"/>
                    <a:pt x="82924" y="116785"/>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22" name="Freeform 21">
              <a:extLst>
                <a:ext uri="{FF2B5EF4-FFF2-40B4-BE49-F238E27FC236}">
                  <a16:creationId xmlns:a16="http://schemas.microsoft.com/office/drawing/2014/main" id="{901D2FB4-755A-268C-A34C-9CFCE111FD9E}"/>
                </a:ext>
              </a:extLst>
            </p:cNvPr>
            <p:cNvSpPr/>
            <p:nvPr/>
          </p:nvSpPr>
          <p:spPr>
            <a:xfrm>
              <a:off x="10811231" y="-982557"/>
              <a:ext cx="166461" cy="221117"/>
            </a:xfrm>
            <a:custGeom>
              <a:avLst/>
              <a:gdLst>
                <a:gd name="connsiteX0" fmla="*/ 47521 w 166461"/>
                <a:gd name="connsiteY0" fmla="*/ 217394 h 221117"/>
                <a:gd name="connsiteX1" fmla="*/ 0 w 166461"/>
                <a:gd name="connsiteY1" fmla="*/ 217394 h 221117"/>
                <a:gd name="connsiteX2" fmla="*/ 0 w 166461"/>
                <a:gd name="connsiteY2" fmla="*/ 0 h 221117"/>
                <a:gd name="connsiteX3" fmla="*/ 47521 w 166461"/>
                <a:gd name="connsiteY3" fmla="*/ 0 h 221117"/>
                <a:gd name="connsiteX4" fmla="*/ 47521 w 166461"/>
                <a:gd name="connsiteY4" fmla="*/ 89121 h 221117"/>
                <a:gd name="connsiteX5" fmla="*/ 54976 w 166461"/>
                <a:gd name="connsiteY5" fmla="*/ 79495 h 221117"/>
                <a:gd name="connsiteX6" fmla="*/ 65837 w 166461"/>
                <a:gd name="connsiteY6" fmla="*/ 71421 h 221117"/>
                <a:gd name="connsiteX7" fmla="*/ 79037 w 166461"/>
                <a:gd name="connsiteY7" fmla="*/ 65985 h 221117"/>
                <a:gd name="connsiteX8" fmla="*/ 93479 w 166461"/>
                <a:gd name="connsiteY8" fmla="*/ 63967 h 221117"/>
                <a:gd name="connsiteX9" fmla="*/ 123139 w 166461"/>
                <a:gd name="connsiteY9" fmla="*/ 70023 h 221117"/>
                <a:gd name="connsiteX10" fmla="*/ 146273 w 166461"/>
                <a:gd name="connsiteY10" fmla="*/ 86479 h 221117"/>
                <a:gd name="connsiteX11" fmla="*/ 161190 w 166461"/>
                <a:gd name="connsiteY11" fmla="*/ 111327 h 221117"/>
                <a:gd name="connsiteX12" fmla="*/ 161190 w 166461"/>
                <a:gd name="connsiteY12" fmla="*/ 173754 h 221117"/>
                <a:gd name="connsiteX13" fmla="*/ 146273 w 166461"/>
                <a:gd name="connsiteY13" fmla="*/ 198602 h 221117"/>
                <a:gd name="connsiteX14" fmla="*/ 123139 w 166461"/>
                <a:gd name="connsiteY14" fmla="*/ 215058 h 221117"/>
                <a:gd name="connsiteX15" fmla="*/ 93479 w 166461"/>
                <a:gd name="connsiteY15" fmla="*/ 221113 h 221117"/>
                <a:gd name="connsiteX16" fmla="*/ 79037 w 166461"/>
                <a:gd name="connsiteY16" fmla="*/ 219096 h 221117"/>
                <a:gd name="connsiteX17" fmla="*/ 65837 w 166461"/>
                <a:gd name="connsiteY17" fmla="*/ 213830 h 221117"/>
                <a:gd name="connsiteX18" fmla="*/ 54976 w 166461"/>
                <a:gd name="connsiteY18" fmla="*/ 206066 h 221117"/>
                <a:gd name="connsiteX19" fmla="*/ 47521 w 166461"/>
                <a:gd name="connsiteY19" fmla="*/ 196285 h 221117"/>
                <a:gd name="connsiteX20" fmla="*/ 47521 w 166461"/>
                <a:gd name="connsiteY20" fmla="*/ 217394 h 221117"/>
                <a:gd name="connsiteX21" fmla="*/ 83549 w 166461"/>
                <a:gd name="connsiteY21" fmla="*/ 180744 h 221117"/>
                <a:gd name="connsiteX22" fmla="*/ 97837 w 166461"/>
                <a:gd name="connsiteY22" fmla="*/ 177641 h 221117"/>
                <a:gd name="connsiteX23" fmla="*/ 109027 w 166461"/>
                <a:gd name="connsiteY23" fmla="*/ 169412 h 221117"/>
                <a:gd name="connsiteX24" fmla="*/ 116327 w 166461"/>
                <a:gd name="connsiteY24" fmla="*/ 157297 h 221117"/>
                <a:gd name="connsiteX25" fmla="*/ 118960 w 166461"/>
                <a:gd name="connsiteY25" fmla="*/ 142547 h 221117"/>
                <a:gd name="connsiteX26" fmla="*/ 109020 w 166461"/>
                <a:gd name="connsiteY26" fmla="*/ 115836 h 221117"/>
                <a:gd name="connsiteX27" fmla="*/ 97830 w 166461"/>
                <a:gd name="connsiteY27" fmla="*/ 107450 h 221117"/>
                <a:gd name="connsiteX28" fmla="*/ 83549 w 166461"/>
                <a:gd name="connsiteY28" fmla="*/ 104330 h 221117"/>
                <a:gd name="connsiteX29" fmla="*/ 68799 w 166461"/>
                <a:gd name="connsiteY29" fmla="*/ 107433 h 221117"/>
                <a:gd name="connsiteX30" fmla="*/ 57464 w 166461"/>
                <a:gd name="connsiteY30" fmla="*/ 115819 h 221117"/>
                <a:gd name="connsiteX31" fmla="*/ 47525 w 166461"/>
                <a:gd name="connsiteY31" fmla="*/ 142530 h 221117"/>
                <a:gd name="connsiteX32" fmla="*/ 50158 w 166461"/>
                <a:gd name="connsiteY32" fmla="*/ 157281 h 221117"/>
                <a:gd name="connsiteX33" fmla="*/ 57458 w 166461"/>
                <a:gd name="connsiteY33" fmla="*/ 169396 h 221117"/>
                <a:gd name="connsiteX34" fmla="*/ 68792 w 166461"/>
                <a:gd name="connsiteY34" fmla="*/ 177624 h 221117"/>
                <a:gd name="connsiteX35" fmla="*/ 83549 w 166461"/>
                <a:gd name="connsiteY35" fmla="*/ 180744 h 2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61" h="221117">
                  <a:moveTo>
                    <a:pt x="47521" y="217394"/>
                  </a:moveTo>
                  <a:lnTo>
                    <a:pt x="0" y="217394"/>
                  </a:lnTo>
                  <a:lnTo>
                    <a:pt x="0" y="0"/>
                  </a:lnTo>
                  <a:lnTo>
                    <a:pt x="47521" y="0"/>
                  </a:lnTo>
                  <a:lnTo>
                    <a:pt x="47521" y="89121"/>
                  </a:lnTo>
                  <a:cubicBezTo>
                    <a:pt x="49557" y="85588"/>
                    <a:pt x="52065" y="82349"/>
                    <a:pt x="54976" y="79495"/>
                  </a:cubicBezTo>
                  <a:cubicBezTo>
                    <a:pt x="58195" y="76301"/>
                    <a:pt x="61852" y="73583"/>
                    <a:pt x="65837" y="71421"/>
                  </a:cubicBezTo>
                  <a:cubicBezTo>
                    <a:pt x="70022" y="69126"/>
                    <a:pt x="74449" y="67303"/>
                    <a:pt x="79037" y="65985"/>
                  </a:cubicBezTo>
                  <a:cubicBezTo>
                    <a:pt x="83732" y="64636"/>
                    <a:pt x="88594" y="63956"/>
                    <a:pt x="93479" y="63967"/>
                  </a:cubicBezTo>
                  <a:cubicBezTo>
                    <a:pt x="103684" y="63851"/>
                    <a:pt x="113796" y="65916"/>
                    <a:pt x="123139" y="70023"/>
                  </a:cubicBezTo>
                  <a:cubicBezTo>
                    <a:pt x="131891" y="73876"/>
                    <a:pt x="139768" y="79476"/>
                    <a:pt x="146273" y="86479"/>
                  </a:cubicBezTo>
                  <a:cubicBezTo>
                    <a:pt x="152855" y="93683"/>
                    <a:pt x="157923" y="102132"/>
                    <a:pt x="161190" y="111327"/>
                  </a:cubicBezTo>
                  <a:cubicBezTo>
                    <a:pt x="168219" y="131541"/>
                    <a:pt x="168219" y="153540"/>
                    <a:pt x="161190" y="173754"/>
                  </a:cubicBezTo>
                  <a:cubicBezTo>
                    <a:pt x="157923" y="182948"/>
                    <a:pt x="152855" y="191398"/>
                    <a:pt x="146273" y="198602"/>
                  </a:cubicBezTo>
                  <a:cubicBezTo>
                    <a:pt x="139768" y="205604"/>
                    <a:pt x="131891" y="211204"/>
                    <a:pt x="123139" y="215058"/>
                  </a:cubicBezTo>
                  <a:cubicBezTo>
                    <a:pt x="113796" y="219165"/>
                    <a:pt x="103684" y="221229"/>
                    <a:pt x="93479" y="221113"/>
                  </a:cubicBezTo>
                  <a:cubicBezTo>
                    <a:pt x="88594" y="221125"/>
                    <a:pt x="83732" y="220445"/>
                    <a:pt x="79037" y="219096"/>
                  </a:cubicBezTo>
                  <a:cubicBezTo>
                    <a:pt x="74471" y="217791"/>
                    <a:pt x="70048" y="216027"/>
                    <a:pt x="65837" y="213830"/>
                  </a:cubicBezTo>
                  <a:cubicBezTo>
                    <a:pt x="61863" y="211777"/>
                    <a:pt x="58205" y="209162"/>
                    <a:pt x="54976" y="206066"/>
                  </a:cubicBezTo>
                  <a:cubicBezTo>
                    <a:pt x="51987" y="203222"/>
                    <a:pt x="49471" y="199921"/>
                    <a:pt x="47521" y="196285"/>
                  </a:cubicBezTo>
                  <a:lnTo>
                    <a:pt x="47521" y="217394"/>
                  </a:lnTo>
                  <a:close/>
                  <a:moveTo>
                    <a:pt x="83549" y="180744"/>
                  </a:moveTo>
                  <a:cubicBezTo>
                    <a:pt x="88485" y="180798"/>
                    <a:pt x="93369" y="179738"/>
                    <a:pt x="97837" y="177641"/>
                  </a:cubicBezTo>
                  <a:cubicBezTo>
                    <a:pt x="102071" y="175659"/>
                    <a:pt x="105873" y="172863"/>
                    <a:pt x="109027" y="169412"/>
                  </a:cubicBezTo>
                  <a:cubicBezTo>
                    <a:pt x="112207" y="165875"/>
                    <a:pt x="114685" y="161763"/>
                    <a:pt x="116327" y="157297"/>
                  </a:cubicBezTo>
                  <a:cubicBezTo>
                    <a:pt x="118094" y="152582"/>
                    <a:pt x="118985" y="147583"/>
                    <a:pt x="118960" y="142547"/>
                  </a:cubicBezTo>
                  <a:cubicBezTo>
                    <a:pt x="119031" y="132726"/>
                    <a:pt x="115494" y="123221"/>
                    <a:pt x="109020" y="115836"/>
                  </a:cubicBezTo>
                  <a:cubicBezTo>
                    <a:pt x="105900" y="112308"/>
                    <a:pt x="102093" y="109454"/>
                    <a:pt x="97830" y="107450"/>
                  </a:cubicBezTo>
                  <a:cubicBezTo>
                    <a:pt x="93365" y="105351"/>
                    <a:pt x="88483" y="104284"/>
                    <a:pt x="83549" y="104330"/>
                  </a:cubicBezTo>
                  <a:cubicBezTo>
                    <a:pt x="78464" y="104267"/>
                    <a:pt x="73428" y="105327"/>
                    <a:pt x="68799" y="107433"/>
                  </a:cubicBezTo>
                  <a:cubicBezTo>
                    <a:pt x="64478" y="109408"/>
                    <a:pt x="60616" y="112264"/>
                    <a:pt x="57464" y="115819"/>
                  </a:cubicBezTo>
                  <a:cubicBezTo>
                    <a:pt x="50990" y="123205"/>
                    <a:pt x="47453" y="132710"/>
                    <a:pt x="47525" y="142530"/>
                  </a:cubicBezTo>
                  <a:cubicBezTo>
                    <a:pt x="47497" y="147567"/>
                    <a:pt x="48389" y="152565"/>
                    <a:pt x="50158" y="157281"/>
                  </a:cubicBezTo>
                  <a:cubicBezTo>
                    <a:pt x="51797" y="161748"/>
                    <a:pt x="54275" y="165859"/>
                    <a:pt x="57458" y="169396"/>
                  </a:cubicBezTo>
                  <a:cubicBezTo>
                    <a:pt x="60644" y="172873"/>
                    <a:pt x="64499" y="175671"/>
                    <a:pt x="68792" y="177624"/>
                  </a:cubicBezTo>
                  <a:cubicBezTo>
                    <a:pt x="73421" y="179740"/>
                    <a:pt x="78460" y="180806"/>
                    <a:pt x="83549" y="180744"/>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sp>
          <p:nvSpPr>
            <p:cNvPr id="23" name="Freeform 22">
              <a:extLst>
                <a:ext uri="{FF2B5EF4-FFF2-40B4-BE49-F238E27FC236}">
                  <a16:creationId xmlns:a16="http://schemas.microsoft.com/office/drawing/2014/main" id="{31D8D809-5237-FBCC-883E-E1E12B9BCDF3}"/>
                </a:ext>
              </a:extLst>
            </p:cNvPr>
            <p:cNvSpPr/>
            <p:nvPr/>
          </p:nvSpPr>
          <p:spPr>
            <a:xfrm>
              <a:off x="10980956" y="-918926"/>
              <a:ext cx="134192" cy="157796"/>
            </a:xfrm>
            <a:custGeom>
              <a:avLst/>
              <a:gdLst>
                <a:gd name="connsiteX0" fmla="*/ 86030 w 134192"/>
                <a:gd name="connsiteY0" fmla="*/ 65556 h 157796"/>
                <a:gd name="connsiteX1" fmla="*/ 104661 w 134192"/>
                <a:gd name="connsiteY1" fmla="*/ 71612 h 157796"/>
                <a:gd name="connsiteX2" fmla="*/ 119882 w 134192"/>
                <a:gd name="connsiteY2" fmla="*/ 79689 h 157796"/>
                <a:gd name="connsiteX3" fmla="*/ 130283 w 134192"/>
                <a:gd name="connsiteY3" fmla="*/ 91645 h 157796"/>
                <a:gd name="connsiteX4" fmla="*/ 134169 w 134192"/>
                <a:gd name="connsiteY4" fmla="*/ 109658 h 157796"/>
                <a:gd name="connsiteX5" fmla="*/ 128883 w 134192"/>
                <a:gd name="connsiteY5" fmla="*/ 132176 h 157796"/>
                <a:gd name="connsiteX6" fmla="*/ 114290 w 134192"/>
                <a:gd name="connsiteY6" fmla="*/ 147086 h 157796"/>
                <a:gd name="connsiteX7" fmla="*/ 92707 w 134192"/>
                <a:gd name="connsiteY7" fmla="*/ 155313 h 157796"/>
                <a:gd name="connsiteX8" fmla="*/ 66456 w 134192"/>
                <a:gd name="connsiteY8" fmla="*/ 157794 h 157796"/>
                <a:gd name="connsiteX9" fmla="*/ 15992 w 134192"/>
                <a:gd name="connsiteY9" fmla="*/ 143820 h 157796"/>
                <a:gd name="connsiteX10" fmla="*/ 0 w 134192"/>
                <a:gd name="connsiteY10" fmla="*/ 103753 h 157796"/>
                <a:gd name="connsiteX11" fmla="*/ 44101 w 134192"/>
                <a:gd name="connsiteY11" fmla="*/ 103753 h 157796"/>
                <a:gd name="connsiteX12" fmla="*/ 50778 w 134192"/>
                <a:gd name="connsiteY12" fmla="*/ 120680 h 157796"/>
                <a:gd name="connsiteX13" fmla="*/ 68018 w 134192"/>
                <a:gd name="connsiteY13" fmla="*/ 125805 h 157796"/>
                <a:gd name="connsiteX14" fmla="*/ 82144 w 134192"/>
                <a:gd name="connsiteY14" fmla="*/ 122546 h 157796"/>
                <a:gd name="connsiteX15" fmla="*/ 86373 w 134192"/>
                <a:gd name="connsiteY15" fmla="*/ 117953 h 157796"/>
                <a:gd name="connsiteX16" fmla="*/ 87582 w 134192"/>
                <a:gd name="connsiteY16" fmla="*/ 111831 h 157796"/>
                <a:gd name="connsiteX17" fmla="*/ 85249 w 134192"/>
                <a:gd name="connsiteY17" fmla="*/ 104843 h 157796"/>
                <a:gd name="connsiteX18" fmla="*/ 78105 w 134192"/>
                <a:gd name="connsiteY18" fmla="*/ 99874 h 157796"/>
                <a:gd name="connsiteX19" fmla="*/ 65684 w 134192"/>
                <a:gd name="connsiteY19" fmla="*/ 95213 h 157796"/>
                <a:gd name="connsiteX20" fmla="*/ 47520 w 134192"/>
                <a:gd name="connsiteY20" fmla="*/ 89470 h 157796"/>
                <a:gd name="connsiteX21" fmla="*/ 29813 w 134192"/>
                <a:gd name="connsiteY21" fmla="*/ 83415 h 157796"/>
                <a:gd name="connsiteX22" fmla="*/ 15059 w 134192"/>
                <a:gd name="connsiteY22" fmla="*/ 75493 h 157796"/>
                <a:gd name="connsiteX23" fmla="*/ 4972 w 134192"/>
                <a:gd name="connsiteY23" fmla="*/ 63690 h 157796"/>
                <a:gd name="connsiteX24" fmla="*/ 1238 w 134192"/>
                <a:gd name="connsiteY24" fmla="*/ 45675 h 157796"/>
                <a:gd name="connsiteX25" fmla="*/ 19098 w 134192"/>
                <a:gd name="connsiteY25" fmla="*/ 11203 h 157796"/>
                <a:gd name="connsiteX26" fmla="*/ 67389 w 134192"/>
                <a:gd name="connsiteY26" fmla="*/ 13 h 157796"/>
                <a:gd name="connsiteX27" fmla="*/ 95812 w 134192"/>
                <a:gd name="connsiteY27" fmla="*/ 3897 h 157796"/>
                <a:gd name="connsiteX28" fmla="*/ 115995 w 134192"/>
                <a:gd name="connsiteY28" fmla="*/ 14610 h 157796"/>
                <a:gd name="connsiteX29" fmla="*/ 127959 w 134192"/>
                <a:gd name="connsiteY29" fmla="*/ 30762 h 157796"/>
                <a:gd name="connsiteX30" fmla="*/ 131997 w 134192"/>
                <a:gd name="connsiteY30" fmla="*/ 50638 h 157796"/>
                <a:gd name="connsiteX31" fmla="*/ 85096 w 134192"/>
                <a:gd name="connsiteY31" fmla="*/ 50638 h 157796"/>
                <a:gd name="connsiteX32" fmla="*/ 80286 w 134192"/>
                <a:gd name="connsiteY32" fmla="*/ 36196 h 157796"/>
                <a:gd name="connsiteX33" fmla="*/ 73447 w 134192"/>
                <a:gd name="connsiteY33" fmla="*/ 32079 h 157796"/>
                <a:gd name="connsiteX34" fmla="*/ 65532 w 134192"/>
                <a:gd name="connsiteY34" fmla="*/ 31072 h 157796"/>
                <a:gd name="connsiteX35" fmla="*/ 53111 w 134192"/>
                <a:gd name="connsiteY35" fmla="*/ 34333 h 157796"/>
                <a:gd name="connsiteX36" fmla="*/ 49063 w 134192"/>
                <a:gd name="connsiteY36" fmla="*/ 38645 h 157796"/>
                <a:gd name="connsiteX37" fmla="*/ 47825 w 134192"/>
                <a:gd name="connsiteY37" fmla="*/ 44427 h 157796"/>
                <a:gd name="connsiteX38" fmla="*/ 50311 w 134192"/>
                <a:gd name="connsiteY38" fmla="*/ 51105 h 157796"/>
                <a:gd name="connsiteX39" fmla="*/ 57607 w 134192"/>
                <a:gd name="connsiteY39" fmla="*/ 55920 h 157796"/>
                <a:gd name="connsiteX40" fmla="*/ 69571 w 134192"/>
                <a:gd name="connsiteY40" fmla="*/ 60268 h 157796"/>
                <a:gd name="connsiteX41" fmla="*/ 86030 w 134192"/>
                <a:gd name="connsiteY41" fmla="*/ 65556 h 15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4192" h="157796">
                  <a:moveTo>
                    <a:pt x="86030" y="65556"/>
                  </a:moveTo>
                  <a:cubicBezTo>
                    <a:pt x="92650" y="67419"/>
                    <a:pt x="98860" y="69438"/>
                    <a:pt x="104661" y="71612"/>
                  </a:cubicBezTo>
                  <a:cubicBezTo>
                    <a:pt x="110080" y="73587"/>
                    <a:pt x="115205" y="76305"/>
                    <a:pt x="119882" y="79689"/>
                  </a:cubicBezTo>
                  <a:cubicBezTo>
                    <a:pt x="124187" y="82857"/>
                    <a:pt x="127740" y="86941"/>
                    <a:pt x="130283" y="91645"/>
                  </a:cubicBezTo>
                  <a:cubicBezTo>
                    <a:pt x="133055" y="97233"/>
                    <a:pt x="134388" y="103424"/>
                    <a:pt x="134169" y="109658"/>
                  </a:cubicBezTo>
                  <a:cubicBezTo>
                    <a:pt x="134426" y="117499"/>
                    <a:pt x="132598" y="125268"/>
                    <a:pt x="128883" y="132176"/>
                  </a:cubicBezTo>
                  <a:cubicBezTo>
                    <a:pt x="125349" y="138298"/>
                    <a:pt x="120329" y="143426"/>
                    <a:pt x="114290" y="147086"/>
                  </a:cubicBezTo>
                  <a:cubicBezTo>
                    <a:pt x="107642" y="151086"/>
                    <a:pt x="100327" y="153872"/>
                    <a:pt x="92707" y="155313"/>
                  </a:cubicBezTo>
                  <a:cubicBezTo>
                    <a:pt x="84058" y="157011"/>
                    <a:pt x="75267" y="157842"/>
                    <a:pt x="66456" y="157794"/>
                  </a:cubicBezTo>
                  <a:cubicBezTo>
                    <a:pt x="45129" y="157794"/>
                    <a:pt x="28308" y="153137"/>
                    <a:pt x="15992" y="143820"/>
                  </a:cubicBezTo>
                  <a:cubicBezTo>
                    <a:pt x="3667" y="134503"/>
                    <a:pt x="0" y="121148"/>
                    <a:pt x="0" y="103753"/>
                  </a:cubicBezTo>
                  <a:lnTo>
                    <a:pt x="44101" y="103753"/>
                  </a:lnTo>
                  <a:cubicBezTo>
                    <a:pt x="44101" y="111627"/>
                    <a:pt x="46330" y="117268"/>
                    <a:pt x="50778" y="120680"/>
                  </a:cubicBezTo>
                  <a:cubicBezTo>
                    <a:pt x="55788" y="124271"/>
                    <a:pt x="61855" y="126075"/>
                    <a:pt x="68018" y="125805"/>
                  </a:cubicBezTo>
                  <a:cubicBezTo>
                    <a:pt x="72933" y="126016"/>
                    <a:pt x="77819" y="124890"/>
                    <a:pt x="82144" y="122546"/>
                  </a:cubicBezTo>
                  <a:cubicBezTo>
                    <a:pt x="83953" y="121433"/>
                    <a:pt x="85411" y="119844"/>
                    <a:pt x="86373" y="117953"/>
                  </a:cubicBezTo>
                  <a:cubicBezTo>
                    <a:pt x="87325" y="116063"/>
                    <a:pt x="87744" y="113943"/>
                    <a:pt x="87582" y="111831"/>
                  </a:cubicBezTo>
                  <a:cubicBezTo>
                    <a:pt x="87706" y="109292"/>
                    <a:pt x="86877" y="106800"/>
                    <a:pt x="85249" y="104843"/>
                  </a:cubicBezTo>
                  <a:cubicBezTo>
                    <a:pt x="83220" y="102739"/>
                    <a:pt x="80791" y="101051"/>
                    <a:pt x="78105" y="99874"/>
                  </a:cubicBezTo>
                  <a:cubicBezTo>
                    <a:pt x="74085" y="98014"/>
                    <a:pt x="69933" y="96456"/>
                    <a:pt x="65684" y="95213"/>
                  </a:cubicBezTo>
                  <a:cubicBezTo>
                    <a:pt x="60608" y="93660"/>
                    <a:pt x="54550" y="91745"/>
                    <a:pt x="47520" y="89470"/>
                  </a:cubicBezTo>
                  <a:cubicBezTo>
                    <a:pt x="41310" y="87605"/>
                    <a:pt x="35404" y="85586"/>
                    <a:pt x="29813" y="83415"/>
                  </a:cubicBezTo>
                  <a:cubicBezTo>
                    <a:pt x="24574" y="81429"/>
                    <a:pt x="19612" y="78766"/>
                    <a:pt x="15059" y="75493"/>
                  </a:cubicBezTo>
                  <a:cubicBezTo>
                    <a:pt x="10820" y="72398"/>
                    <a:pt x="7372" y="68357"/>
                    <a:pt x="4972" y="63690"/>
                  </a:cubicBezTo>
                  <a:cubicBezTo>
                    <a:pt x="2295" y="58072"/>
                    <a:pt x="1019" y="51893"/>
                    <a:pt x="1238" y="45675"/>
                  </a:cubicBezTo>
                  <a:cubicBezTo>
                    <a:pt x="1238" y="30147"/>
                    <a:pt x="7191" y="18656"/>
                    <a:pt x="19098" y="11203"/>
                  </a:cubicBezTo>
                  <a:cubicBezTo>
                    <a:pt x="31004" y="3750"/>
                    <a:pt x="47101" y="20"/>
                    <a:pt x="67389" y="13"/>
                  </a:cubicBezTo>
                  <a:cubicBezTo>
                    <a:pt x="77010" y="-148"/>
                    <a:pt x="86592" y="1162"/>
                    <a:pt x="95812" y="3897"/>
                  </a:cubicBezTo>
                  <a:cubicBezTo>
                    <a:pt x="103194" y="6061"/>
                    <a:pt x="110061" y="9706"/>
                    <a:pt x="115995" y="14610"/>
                  </a:cubicBezTo>
                  <a:cubicBezTo>
                    <a:pt x="121168" y="19012"/>
                    <a:pt x="125254" y="24537"/>
                    <a:pt x="127959" y="30762"/>
                  </a:cubicBezTo>
                  <a:cubicBezTo>
                    <a:pt x="130654" y="37037"/>
                    <a:pt x="132036" y="43805"/>
                    <a:pt x="131997" y="50638"/>
                  </a:cubicBezTo>
                  <a:lnTo>
                    <a:pt x="85096" y="50638"/>
                  </a:lnTo>
                  <a:cubicBezTo>
                    <a:pt x="85430" y="45382"/>
                    <a:pt x="83696" y="40204"/>
                    <a:pt x="80286" y="36196"/>
                  </a:cubicBezTo>
                  <a:cubicBezTo>
                    <a:pt x="78315" y="34364"/>
                    <a:pt x="75990" y="32961"/>
                    <a:pt x="73447" y="32079"/>
                  </a:cubicBezTo>
                  <a:cubicBezTo>
                    <a:pt x="70904" y="31197"/>
                    <a:pt x="68208" y="30854"/>
                    <a:pt x="65532" y="31072"/>
                  </a:cubicBezTo>
                  <a:cubicBezTo>
                    <a:pt x="61160" y="30965"/>
                    <a:pt x="56855" y="32096"/>
                    <a:pt x="53111" y="34333"/>
                  </a:cubicBezTo>
                  <a:cubicBezTo>
                    <a:pt x="51387" y="35375"/>
                    <a:pt x="49997" y="36866"/>
                    <a:pt x="49063" y="38645"/>
                  </a:cubicBezTo>
                  <a:cubicBezTo>
                    <a:pt x="48130" y="40424"/>
                    <a:pt x="47701" y="42423"/>
                    <a:pt x="47825" y="44427"/>
                  </a:cubicBezTo>
                  <a:cubicBezTo>
                    <a:pt x="47739" y="46894"/>
                    <a:pt x="48635" y="49295"/>
                    <a:pt x="50311" y="51105"/>
                  </a:cubicBezTo>
                  <a:cubicBezTo>
                    <a:pt x="52407" y="53166"/>
                    <a:pt x="54893" y="54802"/>
                    <a:pt x="57607" y="55920"/>
                  </a:cubicBezTo>
                  <a:cubicBezTo>
                    <a:pt x="61503" y="57620"/>
                    <a:pt x="65494" y="59072"/>
                    <a:pt x="69571" y="60268"/>
                  </a:cubicBezTo>
                  <a:cubicBezTo>
                    <a:pt x="74324" y="61727"/>
                    <a:pt x="79810" y="63489"/>
                    <a:pt x="86030" y="65556"/>
                  </a:cubicBezTo>
                  <a:close/>
                </a:path>
              </a:pathLst>
            </a:custGeom>
            <a:grpFill/>
            <a:ln w="9525" cap="flat">
              <a:noFill/>
              <a:prstDash val="solid"/>
              <a:miter/>
            </a:ln>
          </p:spPr>
          <p:txBody>
            <a:bodyPr rtlCol="0" anchor="ctr"/>
            <a:lstStyle/>
            <a:p>
              <a:pPr marL="0" marR="0" lvl="0" indent="0" algn="ctr" defTabSz="53623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white"/>
                </a:solidFill>
                <a:effectLst/>
                <a:uLnTx/>
                <a:uFillTx/>
                <a:latin typeface="Amazon Ember Display"/>
                <a:ea typeface="+mn-ea"/>
                <a:cs typeface="+mn-cs"/>
              </a:endParaRPr>
            </a:p>
          </p:txBody>
        </p:sp>
      </p:grpSp>
      <p:sp>
        <p:nvSpPr>
          <p:cNvPr id="3" name="Oval 2">
            <a:extLst>
              <a:ext uri="{FF2B5EF4-FFF2-40B4-BE49-F238E27FC236}">
                <a16:creationId xmlns:a16="http://schemas.microsoft.com/office/drawing/2014/main" id="{47F62766-9394-7566-87B4-D5A65853AEBC}"/>
              </a:ext>
            </a:extLst>
          </p:cNvPr>
          <p:cNvSpPr/>
          <p:nvPr/>
        </p:nvSpPr>
        <p:spPr>
          <a:xfrm>
            <a:off x="708754" y="2058778"/>
            <a:ext cx="182880" cy="182880"/>
          </a:xfrm>
          <a:prstGeom prst="ellipse">
            <a:avLst/>
          </a:prstGeom>
          <a:solidFill>
            <a:schemeClr val="accent6"/>
          </a:solidFill>
          <a:ln w="73025" cap="flat" cmpd="sng" algn="ctr">
            <a:solidFill>
              <a:srgbClr val="00C939">
                <a:alpha val="30000"/>
              </a:srgbClr>
            </a:solidFill>
            <a:prstDash val="solid"/>
            <a:miter lim="800000"/>
          </a:ln>
          <a:effectLst/>
        </p:spPr>
        <p:txBody>
          <a:bodyPr rtlCol="0" anchor="ctr"/>
          <a:lstStyle/>
          <a:p>
            <a:pPr marL="0" marR="0" lvl="0" indent="0" algn="ctr" defTabSz="634687" rtl="0"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err="1">
              <a:ln>
                <a:noFill/>
              </a:ln>
              <a:solidFill>
                <a:srgbClr val="FFFFFF"/>
              </a:solidFill>
              <a:effectLst/>
              <a:uLnTx/>
              <a:uFillTx/>
              <a:latin typeface="Amazon Ember" panose="020F0502020204030204"/>
              <a:ea typeface="+mn-ea"/>
              <a:cs typeface="+mn-cs"/>
            </a:endParaRPr>
          </a:p>
        </p:txBody>
      </p:sp>
      <p:grpSp>
        <p:nvGrpSpPr>
          <p:cNvPr id="35" name="Group 34">
            <a:extLst>
              <a:ext uri="{FF2B5EF4-FFF2-40B4-BE49-F238E27FC236}">
                <a16:creationId xmlns:a16="http://schemas.microsoft.com/office/drawing/2014/main" id="{26E8BD6D-EA44-4CC8-4805-0272DBE26960}"/>
              </a:ext>
            </a:extLst>
          </p:cNvPr>
          <p:cNvGrpSpPr/>
          <p:nvPr/>
        </p:nvGrpSpPr>
        <p:grpSpPr>
          <a:xfrm>
            <a:off x="8554166" y="1579710"/>
            <a:ext cx="1732842" cy="4646598"/>
            <a:chOff x="8554166" y="1579710"/>
            <a:chExt cx="1732842" cy="4646598"/>
          </a:xfrm>
        </p:grpSpPr>
        <p:sp>
          <p:nvSpPr>
            <p:cNvPr id="41" name="TextBox 40">
              <a:extLst>
                <a:ext uri="{FF2B5EF4-FFF2-40B4-BE49-F238E27FC236}">
                  <a16:creationId xmlns:a16="http://schemas.microsoft.com/office/drawing/2014/main" id="{2E0AD020-5CAF-7F6E-97F5-7823CB935252}"/>
                </a:ext>
              </a:extLst>
            </p:cNvPr>
            <p:cNvSpPr txBox="1"/>
            <p:nvPr/>
          </p:nvSpPr>
          <p:spPr>
            <a:xfrm>
              <a:off x="8554166" y="3300228"/>
              <a:ext cx="1732842" cy="2926080"/>
            </a:xfrm>
            <a:prstGeom prst="rect">
              <a:avLst/>
            </a:prstGeom>
            <a:noFill/>
          </p:spPr>
          <p:txBody>
            <a:bodyPr wrap="square" lIns="0" tIns="0" rIns="0" bIns="0" rtlCol="0" anchor="t" anchorCtr="0">
              <a:noAutofit/>
            </a:bodyPr>
            <a:lstStyle/>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Mistral Large 2 (24.07)</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Mistral Small</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Mistral Large</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Mistral 7B</a:t>
              </a:r>
            </a:p>
            <a:p>
              <a:pPr marL="0" marR="0" lvl="0" algn="ctr" defTabSz="541860" rtl="0" eaLnBrk="1" fontAlgn="auto" latinLnBrk="0" hangingPunct="1">
                <a:lnSpc>
                  <a:spcPct val="90000"/>
                </a:lnSpc>
                <a:spcAft>
                  <a:spcPts val="600"/>
                </a:spcAft>
                <a:buClrTx/>
                <a:buSzTx/>
                <a:buFontTx/>
                <a:buNone/>
                <a:tabLst/>
                <a:defRPr/>
              </a:pPr>
              <a:r>
                <a:rPr kumimoji="0" lang="en-US" sz="1200" i="0" u="none" strike="noStrike" kern="1200" cap="none" spc="0" normalizeH="0" baseline="0" noProof="0" dirty="0" err="1">
                  <a:ln>
                    <a:noFill/>
                  </a:ln>
                  <a:effectLst/>
                  <a:uLnTx/>
                  <a:uFillTx/>
                  <a:latin typeface="+mj-lt"/>
                  <a:ea typeface="Amazon Ember Display" panose="020F0603020204020204" pitchFamily="34" charset="0"/>
                  <a:cs typeface="Amazon Ember Display" panose="020F0603020204020204" pitchFamily="34" charset="0"/>
                </a:rPr>
                <a:t>Mixtral</a:t>
              </a:r>
              <a:r>
                <a:rPr kumimoji="0" lang="en-US" sz="1200" i="0" u="none" strike="noStrike" kern="1200" cap="none" spc="0" normalizeH="0" baseline="0" noProof="0" dirty="0">
                  <a:ln>
                    <a:noFill/>
                  </a:ln>
                  <a:effectLst/>
                  <a:uLnTx/>
                  <a:uFillTx/>
                  <a:latin typeface="+mj-lt"/>
                  <a:ea typeface="Amazon Ember Display" panose="020F0603020204020204" pitchFamily="34" charset="0"/>
                  <a:cs typeface="Amazon Ember Display" panose="020F0603020204020204" pitchFamily="34" charset="0"/>
                </a:rPr>
                <a:t> 8x7B</a:t>
              </a:r>
            </a:p>
          </p:txBody>
        </p:sp>
        <p:sp>
          <p:nvSpPr>
            <p:cNvPr id="43" name="Oval 42">
              <a:extLst>
                <a:ext uri="{FF2B5EF4-FFF2-40B4-BE49-F238E27FC236}">
                  <a16:creationId xmlns:a16="http://schemas.microsoft.com/office/drawing/2014/main" id="{34C9C83C-6D47-E154-1088-BCB0B4B50B6E}"/>
                </a:ext>
              </a:extLst>
            </p:cNvPr>
            <p:cNvSpPr/>
            <p:nvPr/>
          </p:nvSpPr>
          <p:spPr>
            <a:xfrm rot="10800000">
              <a:off x="9329148" y="2066276"/>
              <a:ext cx="182880" cy="182880"/>
            </a:xfrm>
            <a:prstGeom prst="ellipse">
              <a:avLst/>
            </a:prstGeom>
            <a:solidFill>
              <a:srgbClr val="E1368D"/>
            </a:solidFill>
            <a:ln w="73025" cap="flat" cmpd="sng" algn="ctr">
              <a:solidFill>
                <a:srgbClr val="E1368D">
                  <a:alpha val="30000"/>
                </a:srgbClr>
              </a:solidFill>
              <a:prstDash val="solid"/>
              <a:miter lim="800000"/>
            </a:ln>
            <a:effectLst/>
          </p:spPr>
          <p:txBody>
            <a:bodyPr rtlCol="0" anchor="ctr"/>
            <a:lstStyle/>
            <a:p>
              <a:pPr algn="ctr" defTabSz="634687"/>
              <a:endParaRPr lang="en-US" sz="2498" kern="0" dirty="0" err="1">
                <a:solidFill>
                  <a:srgbClr val="FFFFFF"/>
                </a:solidFill>
                <a:latin typeface="Amazon Ember" panose="020F0502020204030204"/>
              </a:endParaRPr>
            </a:p>
          </p:txBody>
        </p:sp>
        <p:pic>
          <p:nvPicPr>
            <p:cNvPr id="1026" name="Picture 2" descr="Mistral AI: A Multilingual LLM Model | Medium">
              <a:extLst>
                <a:ext uri="{FF2B5EF4-FFF2-40B4-BE49-F238E27FC236}">
                  <a16:creationId xmlns:a16="http://schemas.microsoft.com/office/drawing/2014/main" id="{94B85A58-CFF3-A29D-9027-105162CFEBB1}"/>
                </a:ext>
              </a:extLst>
            </p:cNvPr>
            <p:cNvPicPr>
              <a:picLocks noChangeAspect="1" noChangeArrowheads="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005541" y="1579710"/>
              <a:ext cx="830094" cy="27432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D7DC8FBF-330A-88AE-A771-F318ECA88954}"/>
                </a:ext>
              </a:extLst>
            </p:cNvPr>
            <p:cNvSpPr txBox="1"/>
            <p:nvPr/>
          </p:nvSpPr>
          <p:spPr>
            <a:xfrm>
              <a:off x="8643348" y="2405632"/>
              <a:ext cx="1554480" cy="822960"/>
            </a:xfrm>
            <a:prstGeom prst="rect">
              <a:avLst/>
            </a:prstGeom>
            <a:noFill/>
          </p:spPr>
          <p:txBody>
            <a:bodyPr wrap="square" lIns="0" tIns="0" rIns="0" bIns="0" anchor="t" anchorCtr="0">
              <a:noAutofit/>
            </a:bodyPr>
            <a:lstStyle>
              <a:defPPr>
                <a:defRPr lang="en-US"/>
              </a:defPPr>
              <a:lvl1pPr>
                <a:defRPr sz="1400"/>
              </a:lvl1pPr>
            </a:lstStyle>
            <a:p>
              <a:pPr marL="0" marR="0" lvl="0" algn="ctr" defTabSz="914400" rtl="0" eaLnBrk="1" fontAlgn="auto" latinLnBrk="0" hangingPunct="1">
                <a:lnSpc>
                  <a:spcPct val="90000"/>
                </a:lnSpc>
                <a:spcAft>
                  <a:spcPts val="600"/>
                </a:spcAft>
                <a:buClrTx/>
                <a:buSzTx/>
                <a:buFontTx/>
                <a:buNone/>
                <a:tabLst/>
                <a:defRPr/>
              </a:pP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Text summarization, text classification, </a:t>
              </a:r>
              <a:b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b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text completion, </a:t>
              </a:r>
              <a:b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br>
              <a:r>
                <a:rPr kumimoji="0" lang="en-US" sz="1200" b="1" i="0" u="none" strike="noStrike" kern="1200" cap="none" spc="0" normalizeH="0" baseline="0" noProof="0" dirty="0">
                  <a:ln>
                    <a:noFill/>
                  </a:ln>
                  <a:solidFill>
                    <a:srgbClr val="38EF7E"/>
                  </a:solidFill>
                  <a:effectLst/>
                  <a:uLnTx/>
                  <a:uFillTx/>
                  <a:latin typeface="+mj-lt"/>
                  <a:ea typeface="Amazon Ember Display Light" panose="020F0403020204020204" pitchFamily="34" charset="0"/>
                  <a:cs typeface="Amazon Ember Display Light" panose="020F0403020204020204" pitchFamily="34" charset="0"/>
                </a:rPr>
                <a:t>code generation, Q&amp;A</a:t>
              </a:r>
            </a:p>
          </p:txBody>
        </p:sp>
      </p:grpSp>
      <p:sp>
        <p:nvSpPr>
          <p:cNvPr id="59" name="Text Placeholder 58">
            <a:extLst>
              <a:ext uri="{FF2B5EF4-FFF2-40B4-BE49-F238E27FC236}">
                <a16:creationId xmlns:a16="http://schemas.microsoft.com/office/drawing/2014/main" id="{BAEF07BA-AE2A-B0B2-D057-820A4B4A54EC}"/>
              </a:ext>
            </a:extLst>
          </p:cNvPr>
          <p:cNvSpPr>
            <a:spLocks noGrp="1"/>
          </p:cNvSpPr>
          <p:nvPr>
            <p:ph type="body" sz="quarter" idx="10"/>
          </p:nvPr>
        </p:nvSpPr>
        <p:spPr/>
        <p:txBody>
          <a:bodyPr/>
          <a:lstStyle/>
          <a:p>
            <a:r>
              <a:rPr lang="en-US" noProof="0" dirty="0"/>
              <a:t>Broad choice of models</a:t>
            </a:r>
          </a:p>
        </p:txBody>
      </p:sp>
      <p:sp>
        <p:nvSpPr>
          <p:cNvPr id="54" name="Title 53">
            <a:extLst>
              <a:ext uri="{FF2B5EF4-FFF2-40B4-BE49-F238E27FC236}">
                <a16:creationId xmlns:a16="http://schemas.microsoft.com/office/drawing/2014/main" id="{C2AD73CE-35A7-B79B-F487-5FECC4F1815A}"/>
              </a:ext>
            </a:extLst>
          </p:cNvPr>
          <p:cNvSpPr>
            <a:spLocks noGrp="1"/>
          </p:cNvSpPr>
          <p:nvPr>
            <p:ph type="title"/>
          </p:nvPr>
        </p:nvSpPr>
        <p:spPr/>
        <p:txBody>
          <a:bodyPr/>
          <a:lstStyle/>
          <a:p>
            <a:r>
              <a:rPr lang="en-US" noProof="0" dirty="0"/>
              <a:t>Amazon Bedrock </a:t>
            </a:r>
            <a:r>
              <a:rPr lang="en-US" noProof="0" dirty="0" err="1"/>
              <a:t>Foundatio</a:t>
            </a:r>
            <a:r>
              <a:rPr lang="en-US" dirty="0"/>
              <a:t>n Models</a:t>
            </a:r>
          </a:p>
        </p:txBody>
      </p:sp>
    </p:spTree>
    <p:extLst>
      <p:ext uri="{BB962C8B-B14F-4D97-AF65-F5344CB8AC3E}">
        <p14:creationId xmlns:p14="http://schemas.microsoft.com/office/powerpoint/2010/main" val="209522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Scary Night Backgrounds">
            <a:extLst>
              <a:ext uri="{FF2B5EF4-FFF2-40B4-BE49-F238E27FC236}">
                <a16:creationId xmlns:a16="http://schemas.microsoft.com/office/drawing/2014/main" id="{EA6CB1B8-BCD6-B7B6-17AF-C25045F2B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3C355D-60A1-41EC-91EC-63654880ACE0}"/>
              </a:ext>
            </a:extLst>
          </p:cNvPr>
          <p:cNvSpPr/>
          <p:nvPr/>
        </p:nvSpPr>
        <p:spPr>
          <a:xfrm>
            <a:off x="-264494" y="2913474"/>
            <a:ext cx="3689822" cy="1031051"/>
          </a:xfrm>
          <a:prstGeom prst="rect">
            <a:avLst/>
          </a:prstGeom>
        </p:spPr>
        <p:txBody>
          <a:bodyPr wrap="square" anchor="ctr">
            <a:spAutoFit/>
          </a:bodyPr>
          <a:lstStyle/>
          <a:p>
            <a:pPr algn="r">
              <a:spcAft>
                <a:spcPts val="600"/>
              </a:spcAft>
              <a:defRPr/>
            </a:pPr>
            <a:r>
              <a:rPr lang="en-US" sz="2000" kern="0" dirty="0">
                <a:ea typeface="Amazon Ember"/>
                <a:cs typeface="Amazon Ember" panose="020B0603020204020204" pitchFamily="34" charset="0"/>
              </a:rPr>
              <a:t>AMAZON BEDROCK</a:t>
            </a:r>
          </a:p>
          <a:p>
            <a:pPr algn="r">
              <a:defRPr/>
            </a:pPr>
            <a:r>
              <a:rPr lang="en-US" kern="0" dirty="0">
                <a:ea typeface="Amazon Ember"/>
                <a:cs typeface="Amazon Ember" panose="020B0603020204020204" pitchFamily="34" charset="0"/>
              </a:rPr>
              <a:t>Models to choose</a:t>
            </a:r>
          </a:p>
          <a:p>
            <a:pPr algn="r">
              <a:defRPr/>
            </a:pPr>
            <a:r>
              <a:rPr lang="en-US" kern="0" dirty="0">
                <a:ea typeface="Amazon Ember"/>
                <a:cs typeface="Amazon Ember" panose="020B0603020204020204" pitchFamily="34" charset="0"/>
              </a:rPr>
              <a:t>Model Evaluation</a:t>
            </a:r>
          </a:p>
        </p:txBody>
      </p:sp>
      <p:sp>
        <p:nvSpPr>
          <p:cNvPr id="8" name="Rectangle 7">
            <a:extLst>
              <a:ext uri="{FF2B5EF4-FFF2-40B4-BE49-F238E27FC236}">
                <a16:creationId xmlns:a16="http://schemas.microsoft.com/office/drawing/2014/main" id="{EBA8C64E-6FC7-4564-A0E2-231F0CDA9139}"/>
              </a:ext>
            </a:extLst>
          </p:cNvPr>
          <p:cNvSpPr/>
          <p:nvPr/>
        </p:nvSpPr>
        <p:spPr>
          <a:xfrm>
            <a:off x="332309" y="4288522"/>
            <a:ext cx="2037508" cy="1015663"/>
          </a:xfrm>
          <a:prstGeom prst="rect">
            <a:avLst/>
          </a:prstGeom>
        </p:spPr>
        <p:txBody>
          <a:bodyPr wrap="square" anchor="ctr">
            <a:spAutoFit/>
          </a:bodyPr>
          <a:lstStyle/>
          <a:p>
            <a:pPr algn="r">
              <a:defRPr/>
            </a:pPr>
            <a:r>
              <a:rPr lang="en-US" sz="2000" kern="0" dirty="0">
                <a:solidFill>
                  <a:schemeClr val="bg1">
                    <a:lumMod val="50000"/>
                    <a:lumOff val="50000"/>
                  </a:schemeClr>
                </a:solidFill>
                <a:ea typeface="Amazon Ember"/>
                <a:cs typeface="Amazon Ember" panose="020B0603020204020204" pitchFamily="34" charset="0"/>
              </a:rPr>
              <a:t> </a:t>
            </a:r>
            <a:br>
              <a:rPr lang="en-US" sz="2000" kern="0" dirty="0">
                <a:solidFill>
                  <a:schemeClr val="bg1">
                    <a:lumMod val="50000"/>
                    <a:lumOff val="50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INTRO</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Use Case</a:t>
            </a:r>
          </a:p>
        </p:txBody>
      </p:sp>
      <p:sp>
        <p:nvSpPr>
          <p:cNvPr id="9" name="Freeform 2">
            <a:extLst>
              <a:ext uri="{FF2B5EF4-FFF2-40B4-BE49-F238E27FC236}">
                <a16:creationId xmlns:a16="http://schemas.microsoft.com/office/drawing/2014/main" id="{929F91E9-5C5E-4023-B31E-C421445067BC}"/>
              </a:ext>
            </a:extLst>
          </p:cNvPr>
          <p:cNvSpPr/>
          <p:nvPr/>
        </p:nvSpPr>
        <p:spPr>
          <a:xfrm>
            <a:off x="2656553" y="595125"/>
            <a:ext cx="7497743" cy="5203461"/>
          </a:xfrm>
          <a:custGeom>
            <a:avLst/>
            <a:gdLst/>
            <a:ahLst/>
            <a:cxnLst/>
            <a:rect l="l" t="t" r="r" b="b"/>
            <a:pathLst>
              <a:path w="13039812" h="9421264">
                <a:moveTo>
                  <a:pt x="0" y="0"/>
                </a:moveTo>
                <a:lnTo>
                  <a:pt x="13039812" y="0"/>
                </a:lnTo>
                <a:lnTo>
                  <a:pt x="13039812" y="9421264"/>
                </a:lnTo>
                <a:lnTo>
                  <a:pt x="0" y="9421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5">
            <a:extLst>
              <a:ext uri="{FF2B5EF4-FFF2-40B4-BE49-F238E27FC236}">
                <a16:creationId xmlns:a16="http://schemas.microsoft.com/office/drawing/2014/main" id="{DD8F2804-9ADA-4917-A1C7-A4DEE2027F3B}"/>
              </a:ext>
            </a:extLst>
          </p:cNvPr>
          <p:cNvSpPr/>
          <p:nvPr/>
        </p:nvSpPr>
        <p:spPr>
          <a:xfrm>
            <a:off x="6096000" y="4095238"/>
            <a:ext cx="5363786" cy="1154162"/>
          </a:xfrm>
          <a:prstGeom prst="rect">
            <a:avLst/>
          </a:prstGeom>
        </p:spPr>
        <p:txBody>
          <a:bodyPr wrap="square" anchor="ctr">
            <a:spAutoFit/>
          </a:bodyPr>
          <a:lstStyle/>
          <a:p>
            <a:pPr>
              <a:spcAft>
                <a:spcPts val="600"/>
              </a:spcAft>
              <a:defRPr/>
            </a:pPr>
            <a:r>
              <a:rPr lang="en-US" sz="2400" kern="0" dirty="0">
                <a:ea typeface="Amazon Ember"/>
                <a:cs typeface="Amazon Ember" panose="020B0603020204020204" pitchFamily="34" charset="0"/>
              </a:rPr>
              <a:t>CUSTOMIZATION</a:t>
            </a:r>
          </a:p>
          <a:p>
            <a:pPr>
              <a:defRPr/>
            </a:pPr>
            <a:r>
              <a:rPr lang="en-US" sz="2000" kern="0" dirty="0">
                <a:ea typeface="Amazon Ember"/>
                <a:cs typeface="Amazon Ember" panose="020B0603020204020204" pitchFamily="34" charset="0"/>
              </a:rPr>
              <a:t>Prompt Engineering</a:t>
            </a:r>
          </a:p>
          <a:p>
            <a:pPr>
              <a:defRPr/>
            </a:pPr>
            <a:r>
              <a:rPr lang="en-US" sz="2000" kern="0" dirty="0">
                <a:ea typeface="Amazon Ember"/>
                <a:cs typeface="Amazon Ember" panose="020B0603020204020204" pitchFamily="34" charset="0"/>
              </a:rPr>
              <a:t>Knowledge Base (RAG)</a:t>
            </a:r>
          </a:p>
        </p:txBody>
      </p:sp>
      <p:grpSp>
        <p:nvGrpSpPr>
          <p:cNvPr id="14" name="Group 13">
            <a:extLst>
              <a:ext uri="{FF2B5EF4-FFF2-40B4-BE49-F238E27FC236}">
                <a16:creationId xmlns:a16="http://schemas.microsoft.com/office/drawing/2014/main" id="{3A5DEA2C-80DA-D0FF-8F7E-27F3CA300679}"/>
              </a:ext>
            </a:extLst>
          </p:cNvPr>
          <p:cNvGrpSpPr/>
          <p:nvPr/>
        </p:nvGrpSpPr>
        <p:grpSpPr>
          <a:xfrm>
            <a:off x="10252663" y="200340"/>
            <a:ext cx="621329" cy="906340"/>
            <a:chOff x="10252663" y="200340"/>
            <a:chExt cx="621329" cy="906340"/>
          </a:xfrm>
        </p:grpSpPr>
        <p:sp>
          <p:nvSpPr>
            <p:cNvPr id="11" name="Triangle 10">
              <a:extLst>
                <a:ext uri="{FF2B5EF4-FFF2-40B4-BE49-F238E27FC236}">
                  <a16:creationId xmlns:a16="http://schemas.microsoft.com/office/drawing/2014/main" id="{8792A184-5717-0ACE-C75C-289F210F6332}"/>
                </a:ext>
              </a:extLst>
            </p:cNvPr>
            <p:cNvSpPr/>
            <p:nvPr/>
          </p:nvSpPr>
          <p:spPr>
            <a:xfrm rot="10800000">
              <a:off x="10295885" y="527582"/>
              <a:ext cx="529855" cy="579098"/>
            </a:xfrm>
            <a:custGeom>
              <a:avLst/>
              <a:gdLst>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22308"/>
                <a:gd name="connsiteY0" fmla="*/ 598770 h 598770"/>
                <a:gd name="connsiteX1" fmla="*/ 257736 w 522308"/>
                <a:gd name="connsiteY1" fmla="*/ 41166 h 598770"/>
                <a:gd name="connsiteX2" fmla="*/ 293424 w 522308"/>
                <a:gd name="connsiteY2" fmla="*/ 103754 h 598770"/>
                <a:gd name="connsiteX3" fmla="*/ 515471 w 522308"/>
                <a:gd name="connsiteY3" fmla="*/ 598770 h 598770"/>
                <a:gd name="connsiteX4" fmla="*/ 0 w 522308"/>
                <a:gd name="connsiteY4" fmla="*/ 598770 h 598770"/>
                <a:gd name="connsiteX0" fmla="*/ 6339 w 528647"/>
                <a:gd name="connsiteY0" fmla="*/ 598770 h 598770"/>
                <a:gd name="connsiteX1" fmla="*/ 236263 w 528647"/>
                <a:gd name="connsiteY1" fmla="*/ 116454 h 598770"/>
                <a:gd name="connsiteX2" fmla="*/ 264075 w 528647"/>
                <a:gd name="connsiteY2" fmla="*/ 41166 h 598770"/>
                <a:gd name="connsiteX3" fmla="*/ 299763 w 528647"/>
                <a:gd name="connsiteY3" fmla="*/ 103754 h 598770"/>
                <a:gd name="connsiteX4" fmla="*/ 521810 w 528647"/>
                <a:gd name="connsiteY4" fmla="*/ 598770 h 598770"/>
                <a:gd name="connsiteX5" fmla="*/ 6339 w 528647"/>
                <a:gd name="connsiteY5" fmla="*/ 598770 h 598770"/>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565085 h 565085"/>
                <a:gd name="connsiteX1" fmla="*/ 236263 w 528647"/>
                <a:gd name="connsiteY1" fmla="*/ 82769 h 565085"/>
                <a:gd name="connsiteX2" fmla="*/ 264075 w 528647"/>
                <a:gd name="connsiteY2" fmla="*/ 7481 h 565085"/>
                <a:gd name="connsiteX3" fmla="*/ 299763 w 528647"/>
                <a:gd name="connsiteY3" fmla="*/ 70069 h 565085"/>
                <a:gd name="connsiteX4" fmla="*/ 521810 w 528647"/>
                <a:gd name="connsiteY4" fmla="*/ 565085 h 565085"/>
                <a:gd name="connsiteX5" fmla="*/ 6339 w 528647"/>
                <a:gd name="connsiteY5" fmla="*/ 565085 h 565085"/>
                <a:gd name="connsiteX0" fmla="*/ 6339 w 528647"/>
                <a:gd name="connsiteY0" fmla="*/ 646710 h 646710"/>
                <a:gd name="connsiteX1" fmla="*/ 236263 w 528647"/>
                <a:gd name="connsiteY1" fmla="*/ 164394 h 646710"/>
                <a:gd name="connsiteX2" fmla="*/ 264075 w 528647"/>
                <a:gd name="connsiteY2" fmla="*/ 89106 h 646710"/>
                <a:gd name="connsiteX3" fmla="*/ 299763 w 528647"/>
                <a:gd name="connsiteY3" fmla="*/ 151694 h 646710"/>
                <a:gd name="connsiteX4" fmla="*/ 521810 w 528647"/>
                <a:gd name="connsiteY4" fmla="*/ 646710 h 646710"/>
                <a:gd name="connsiteX5" fmla="*/ 6339 w 528647"/>
                <a:gd name="connsiteY5" fmla="*/ 646710 h 646710"/>
                <a:gd name="connsiteX0" fmla="*/ 6339 w 528647"/>
                <a:gd name="connsiteY0" fmla="*/ 611223 h 611223"/>
                <a:gd name="connsiteX1" fmla="*/ 236263 w 528647"/>
                <a:gd name="connsiteY1" fmla="*/ 128907 h 611223"/>
                <a:gd name="connsiteX2" fmla="*/ 264075 w 528647"/>
                <a:gd name="connsiteY2" fmla="*/ 53619 h 611223"/>
                <a:gd name="connsiteX3" fmla="*/ 299763 w 528647"/>
                <a:gd name="connsiteY3" fmla="*/ 116207 h 611223"/>
                <a:gd name="connsiteX4" fmla="*/ 521810 w 528647"/>
                <a:gd name="connsiteY4" fmla="*/ 611223 h 611223"/>
                <a:gd name="connsiteX5" fmla="*/ 6339 w 528647"/>
                <a:gd name="connsiteY5" fmla="*/ 611223 h 611223"/>
                <a:gd name="connsiteX0" fmla="*/ 6339 w 528647"/>
                <a:gd name="connsiteY0" fmla="*/ 663828 h 663828"/>
                <a:gd name="connsiteX1" fmla="*/ 236263 w 528647"/>
                <a:gd name="connsiteY1" fmla="*/ 181512 h 663828"/>
                <a:gd name="connsiteX2" fmla="*/ 264075 w 528647"/>
                <a:gd name="connsiteY2" fmla="*/ 106224 h 663828"/>
                <a:gd name="connsiteX3" fmla="*/ 299763 w 528647"/>
                <a:gd name="connsiteY3" fmla="*/ 168812 h 663828"/>
                <a:gd name="connsiteX4" fmla="*/ 521810 w 528647"/>
                <a:gd name="connsiteY4" fmla="*/ 663828 h 663828"/>
                <a:gd name="connsiteX5" fmla="*/ 6339 w 528647"/>
                <a:gd name="connsiteY5" fmla="*/ 663828 h 663828"/>
                <a:gd name="connsiteX0" fmla="*/ 6339 w 528647"/>
                <a:gd name="connsiteY0" fmla="*/ 608514 h 608514"/>
                <a:gd name="connsiteX1" fmla="*/ 236263 w 528647"/>
                <a:gd name="connsiteY1" fmla="*/ 126198 h 608514"/>
                <a:gd name="connsiteX2" fmla="*/ 264075 w 528647"/>
                <a:gd name="connsiteY2" fmla="*/ 50910 h 608514"/>
                <a:gd name="connsiteX3" fmla="*/ 299763 w 528647"/>
                <a:gd name="connsiteY3" fmla="*/ 113498 h 608514"/>
                <a:gd name="connsiteX4" fmla="*/ 521810 w 528647"/>
                <a:gd name="connsiteY4" fmla="*/ 608514 h 608514"/>
                <a:gd name="connsiteX5" fmla="*/ 6339 w 528647"/>
                <a:gd name="connsiteY5" fmla="*/ 608514 h 608514"/>
                <a:gd name="connsiteX0" fmla="*/ 6339 w 528647"/>
                <a:gd name="connsiteY0" fmla="*/ 640467 h 640467"/>
                <a:gd name="connsiteX1" fmla="*/ 236263 w 528647"/>
                <a:gd name="connsiteY1" fmla="*/ 158151 h 640467"/>
                <a:gd name="connsiteX2" fmla="*/ 264075 w 528647"/>
                <a:gd name="connsiteY2" fmla="*/ 82863 h 640467"/>
                <a:gd name="connsiteX3" fmla="*/ 299763 w 528647"/>
                <a:gd name="connsiteY3" fmla="*/ 145451 h 640467"/>
                <a:gd name="connsiteX4" fmla="*/ 521810 w 528647"/>
                <a:gd name="connsiteY4" fmla="*/ 640467 h 640467"/>
                <a:gd name="connsiteX5" fmla="*/ 6339 w 528647"/>
                <a:gd name="connsiteY5" fmla="*/ 640467 h 640467"/>
                <a:gd name="connsiteX0" fmla="*/ 6339 w 528647"/>
                <a:gd name="connsiteY0" fmla="*/ 645268 h 645268"/>
                <a:gd name="connsiteX1" fmla="*/ 236263 w 528647"/>
                <a:gd name="connsiteY1" fmla="*/ 162952 h 645268"/>
                <a:gd name="connsiteX2" fmla="*/ 264075 w 528647"/>
                <a:gd name="connsiteY2" fmla="*/ 87664 h 645268"/>
                <a:gd name="connsiteX3" fmla="*/ 299763 w 528647"/>
                <a:gd name="connsiteY3" fmla="*/ 150252 h 645268"/>
                <a:gd name="connsiteX4" fmla="*/ 521810 w 528647"/>
                <a:gd name="connsiteY4" fmla="*/ 645268 h 645268"/>
                <a:gd name="connsiteX5" fmla="*/ 6339 w 528647"/>
                <a:gd name="connsiteY5" fmla="*/ 645268 h 645268"/>
                <a:gd name="connsiteX0" fmla="*/ 6339 w 528647"/>
                <a:gd name="connsiteY0" fmla="*/ 653605 h 653605"/>
                <a:gd name="connsiteX1" fmla="*/ 236263 w 528647"/>
                <a:gd name="connsiteY1" fmla="*/ 171289 h 653605"/>
                <a:gd name="connsiteX2" fmla="*/ 264075 w 528647"/>
                <a:gd name="connsiteY2" fmla="*/ 96001 h 653605"/>
                <a:gd name="connsiteX3" fmla="*/ 299763 w 528647"/>
                <a:gd name="connsiteY3" fmla="*/ 158589 h 653605"/>
                <a:gd name="connsiteX4" fmla="*/ 521810 w 528647"/>
                <a:gd name="connsiteY4" fmla="*/ 653605 h 653605"/>
                <a:gd name="connsiteX5" fmla="*/ 6339 w 528647"/>
                <a:gd name="connsiteY5" fmla="*/ 653605 h 653605"/>
                <a:gd name="connsiteX0" fmla="*/ 6339 w 528647"/>
                <a:gd name="connsiteY0" fmla="*/ 656051 h 656051"/>
                <a:gd name="connsiteX1" fmla="*/ 236263 w 528647"/>
                <a:gd name="connsiteY1" fmla="*/ 173735 h 656051"/>
                <a:gd name="connsiteX2" fmla="*/ 264075 w 528647"/>
                <a:gd name="connsiteY2" fmla="*/ 98447 h 656051"/>
                <a:gd name="connsiteX3" fmla="*/ 299763 w 528647"/>
                <a:gd name="connsiteY3" fmla="*/ 161035 h 656051"/>
                <a:gd name="connsiteX4" fmla="*/ 521810 w 528647"/>
                <a:gd name="connsiteY4" fmla="*/ 656051 h 656051"/>
                <a:gd name="connsiteX5" fmla="*/ 6339 w 528647"/>
                <a:gd name="connsiteY5" fmla="*/ 656051 h 656051"/>
                <a:gd name="connsiteX0" fmla="*/ 6339 w 528647"/>
                <a:gd name="connsiteY0" fmla="*/ 583923 h 583923"/>
                <a:gd name="connsiteX1" fmla="*/ 236263 w 528647"/>
                <a:gd name="connsiteY1" fmla="*/ 101607 h 583923"/>
                <a:gd name="connsiteX2" fmla="*/ 264075 w 528647"/>
                <a:gd name="connsiteY2" fmla="*/ 26319 h 583923"/>
                <a:gd name="connsiteX3" fmla="*/ 274363 w 528647"/>
                <a:gd name="connsiteY3" fmla="*/ 3184 h 583923"/>
                <a:gd name="connsiteX4" fmla="*/ 299763 w 528647"/>
                <a:gd name="connsiteY4" fmla="*/ 88907 h 583923"/>
                <a:gd name="connsiteX5" fmla="*/ 521810 w 528647"/>
                <a:gd name="connsiteY5" fmla="*/ 583923 h 583923"/>
                <a:gd name="connsiteX6" fmla="*/ 6339 w 528647"/>
                <a:gd name="connsiteY6" fmla="*/ 583923 h 583923"/>
                <a:gd name="connsiteX0" fmla="*/ 6571 w 528879"/>
                <a:gd name="connsiteY0" fmla="*/ 583711 h 583711"/>
                <a:gd name="connsiteX1" fmla="*/ 226970 w 528879"/>
                <a:gd name="connsiteY1" fmla="*/ 88695 h 583711"/>
                <a:gd name="connsiteX2" fmla="*/ 264307 w 528879"/>
                <a:gd name="connsiteY2" fmla="*/ 26107 h 583711"/>
                <a:gd name="connsiteX3" fmla="*/ 274595 w 528879"/>
                <a:gd name="connsiteY3" fmla="*/ 2972 h 583711"/>
                <a:gd name="connsiteX4" fmla="*/ 299995 w 528879"/>
                <a:gd name="connsiteY4" fmla="*/ 88695 h 583711"/>
                <a:gd name="connsiteX5" fmla="*/ 522042 w 528879"/>
                <a:gd name="connsiteY5" fmla="*/ 583711 h 583711"/>
                <a:gd name="connsiteX6" fmla="*/ 6571 w 528879"/>
                <a:gd name="connsiteY6" fmla="*/ 583711 h 583711"/>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821 w 529384"/>
                <a:gd name="connsiteY0" fmla="*/ 564232 h 564232"/>
                <a:gd name="connsiteX1" fmla="*/ 217695 w 529384"/>
                <a:gd name="connsiteY1" fmla="*/ 69216 h 564232"/>
                <a:gd name="connsiteX2" fmla="*/ 264557 w 529384"/>
                <a:gd name="connsiteY2" fmla="*/ 6628 h 564232"/>
                <a:gd name="connsiteX3" fmla="*/ 271670 w 529384"/>
                <a:gd name="connsiteY3" fmla="*/ 8893 h 564232"/>
                <a:gd name="connsiteX4" fmla="*/ 309770 w 529384"/>
                <a:gd name="connsiteY4" fmla="*/ 69216 h 564232"/>
                <a:gd name="connsiteX5" fmla="*/ 522292 w 529384"/>
                <a:gd name="connsiteY5" fmla="*/ 564232 h 564232"/>
                <a:gd name="connsiteX6" fmla="*/ 6821 w 529384"/>
                <a:gd name="connsiteY6" fmla="*/ 564232 h 564232"/>
                <a:gd name="connsiteX0" fmla="*/ 6821 w 529855"/>
                <a:gd name="connsiteY0" fmla="*/ 564592 h 564592"/>
                <a:gd name="connsiteX1" fmla="*/ 217695 w 529855"/>
                <a:gd name="connsiteY1" fmla="*/ 69576 h 564592"/>
                <a:gd name="connsiteX2" fmla="*/ 264557 w 529855"/>
                <a:gd name="connsiteY2" fmla="*/ 6988 h 564592"/>
                <a:gd name="connsiteX3" fmla="*/ 271670 w 529855"/>
                <a:gd name="connsiteY3" fmla="*/ 9253 h 564592"/>
                <a:gd name="connsiteX4" fmla="*/ 325645 w 529855"/>
                <a:gd name="connsiteY4" fmla="*/ 75926 h 564592"/>
                <a:gd name="connsiteX5" fmla="*/ 522292 w 529855"/>
                <a:gd name="connsiteY5" fmla="*/ 564592 h 564592"/>
                <a:gd name="connsiteX6" fmla="*/ 6821 w 529855"/>
                <a:gd name="connsiteY6" fmla="*/ 564592 h 564592"/>
                <a:gd name="connsiteX0" fmla="*/ 6821 w 529855"/>
                <a:gd name="connsiteY0" fmla="*/ 575764 h 575764"/>
                <a:gd name="connsiteX1" fmla="*/ 217695 w 529855"/>
                <a:gd name="connsiteY1" fmla="*/ 80748 h 575764"/>
                <a:gd name="connsiteX2" fmla="*/ 264557 w 529855"/>
                <a:gd name="connsiteY2" fmla="*/ 18160 h 575764"/>
                <a:gd name="connsiteX3" fmla="*/ 284370 w 529855"/>
                <a:gd name="connsiteY3" fmla="*/ 4550 h 575764"/>
                <a:gd name="connsiteX4" fmla="*/ 325645 w 529855"/>
                <a:gd name="connsiteY4" fmla="*/ 87098 h 575764"/>
                <a:gd name="connsiteX5" fmla="*/ 522292 w 529855"/>
                <a:gd name="connsiteY5" fmla="*/ 575764 h 575764"/>
                <a:gd name="connsiteX6" fmla="*/ 6821 w 529855"/>
                <a:gd name="connsiteY6" fmla="*/ 575764 h 575764"/>
                <a:gd name="connsiteX0" fmla="*/ 6821 w 529855"/>
                <a:gd name="connsiteY0" fmla="*/ 579098 h 579098"/>
                <a:gd name="connsiteX1" fmla="*/ 217695 w 529855"/>
                <a:gd name="connsiteY1" fmla="*/ 84082 h 579098"/>
                <a:gd name="connsiteX2" fmla="*/ 248682 w 529855"/>
                <a:gd name="connsiteY2" fmla="*/ 11969 h 579098"/>
                <a:gd name="connsiteX3" fmla="*/ 284370 w 529855"/>
                <a:gd name="connsiteY3" fmla="*/ 7884 h 579098"/>
                <a:gd name="connsiteX4" fmla="*/ 325645 w 529855"/>
                <a:gd name="connsiteY4" fmla="*/ 90432 h 579098"/>
                <a:gd name="connsiteX5" fmla="*/ 522292 w 529855"/>
                <a:gd name="connsiteY5" fmla="*/ 579098 h 579098"/>
                <a:gd name="connsiteX6" fmla="*/ 6821 w 529855"/>
                <a:gd name="connsiteY6" fmla="*/ 579098 h 57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855" h="579098">
                  <a:moveTo>
                    <a:pt x="6821" y="579098"/>
                  </a:moveTo>
                  <a:cubicBezTo>
                    <a:pt x="-40770" y="498712"/>
                    <a:pt x="174739" y="177016"/>
                    <a:pt x="217695" y="84082"/>
                  </a:cubicBezTo>
                  <a:cubicBezTo>
                    <a:pt x="260651" y="-8852"/>
                    <a:pt x="237570" y="24669"/>
                    <a:pt x="248682" y="11969"/>
                  </a:cubicBezTo>
                  <a:cubicBezTo>
                    <a:pt x="259794" y="-731"/>
                    <a:pt x="271543" y="-5193"/>
                    <a:pt x="284370" y="7884"/>
                  </a:cubicBezTo>
                  <a:cubicBezTo>
                    <a:pt x="297197" y="20961"/>
                    <a:pt x="276466" y="-20116"/>
                    <a:pt x="325645" y="90432"/>
                  </a:cubicBezTo>
                  <a:cubicBezTo>
                    <a:pt x="368601" y="183366"/>
                    <a:pt x="571196" y="496595"/>
                    <a:pt x="522292" y="579098"/>
                  </a:cubicBezTo>
                  <a:lnTo>
                    <a:pt x="6821" y="579098"/>
                  </a:lnTo>
                  <a:close/>
                </a:path>
              </a:pathLst>
            </a:custGeom>
            <a:solidFill>
              <a:srgbClr val="01A98D"/>
            </a:solidFill>
            <a:ln>
              <a:noFill/>
            </a:ln>
            <a:effectLst>
              <a:softEdge rad="359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Oval 1">
              <a:extLst>
                <a:ext uri="{FF2B5EF4-FFF2-40B4-BE49-F238E27FC236}">
                  <a16:creationId xmlns:a16="http://schemas.microsoft.com/office/drawing/2014/main" id="{F81BF1D8-2A58-F7B9-B3FC-A7A664618AD6}"/>
                </a:ext>
              </a:extLst>
            </p:cNvPr>
            <p:cNvSpPr/>
            <p:nvPr/>
          </p:nvSpPr>
          <p:spPr>
            <a:xfrm>
              <a:off x="10252663" y="200340"/>
              <a:ext cx="621329" cy="600266"/>
            </a:xfrm>
            <a:prstGeom prst="ellipse">
              <a:avLst/>
            </a:prstGeom>
            <a:solidFill>
              <a:srgbClr val="38E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Oval 2">
              <a:extLst>
                <a:ext uri="{FF2B5EF4-FFF2-40B4-BE49-F238E27FC236}">
                  <a16:creationId xmlns:a16="http://schemas.microsoft.com/office/drawing/2014/main" id="{301CC448-2291-9186-CBF3-E6A7C6C4A942}"/>
                </a:ext>
              </a:extLst>
            </p:cNvPr>
            <p:cNvSpPr/>
            <p:nvPr/>
          </p:nvSpPr>
          <p:spPr>
            <a:xfrm>
              <a:off x="10356129" y="300299"/>
              <a:ext cx="414395" cy="400347"/>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 3">
              <a:extLst>
                <a:ext uri="{FF2B5EF4-FFF2-40B4-BE49-F238E27FC236}">
                  <a16:creationId xmlns:a16="http://schemas.microsoft.com/office/drawing/2014/main" id="{5EBABA7F-65D4-7EF3-1C9C-EC5627491DA4}"/>
                </a:ext>
              </a:extLst>
            </p:cNvPr>
            <p:cNvSpPr/>
            <p:nvPr/>
          </p:nvSpPr>
          <p:spPr>
            <a:xfrm>
              <a:off x="10424796" y="369066"/>
              <a:ext cx="272034" cy="262812"/>
            </a:xfrm>
            <a:prstGeom prst="ellipse">
              <a:avLst/>
            </a:prstGeom>
            <a:solidFill>
              <a:srgbClr val="01A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Tree>
    <p:extLst>
      <p:ext uri="{BB962C8B-B14F-4D97-AF65-F5344CB8AC3E}">
        <p14:creationId xmlns:p14="http://schemas.microsoft.com/office/powerpoint/2010/main" val="1948424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5"/>
                                        </p:tgtEl>
                                        <p:attrNameLst>
                                          <p:attrName>style.color</p:attrName>
                                        </p:attrNameLst>
                                      </p:cBhvr>
                                      <p:to>
                                        <a:srgbClr val="5E5E5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D76D96-976B-FA6E-F4A5-BA2E883C9633}"/>
              </a:ext>
            </a:extLst>
          </p:cNvPr>
          <p:cNvSpPr/>
          <p:nvPr/>
        </p:nvSpPr>
        <p:spPr>
          <a:xfrm>
            <a:off x="105156" y="2445639"/>
            <a:ext cx="5744875" cy="3516928"/>
          </a:xfrm>
          <a:prstGeom prst="rect">
            <a:avLst/>
          </a:prstGeom>
          <a:solidFill>
            <a:schemeClr val="accent5">
              <a:alpha val="16000"/>
            </a:schemeClr>
          </a:solidFill>
          <a:ln w="190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19EAD655-5FED-555E-BFD3-A440DEC02E78}"/>
              </a:ext>
            </a:extLst>
          </p:cNvPr>
          <p:cNvSpPr>
            <a:spLocks noGrp="1"/>
          </p:cNvSpPr>
          <p:nvPr>
            <p:ph type="title"/>
          </p:nvPr>
        </p:nvSpPr>
        <p:spPr>
          <a:xfrm>
            <a:off x="425450" y="355600"/>
            <a:ext cx="11430000" cy="638175"/>
          </a:xfrm>
        </p:spPr>
        <p:txBody>
          <a:bodyPr/>
          <a:lstStyle/>
          <a:p>
            <a:r>
              <a:rPr lang="en-US" dirty="0"/>
              <a:t>4 approaches to customize FMs</a:t>
            </a:r>
          </a:p>
        </p:txBody>
      </p:sp>
      <p:pic>
        <p:nvPicPr>
          <p:cNvPr id="3" name="Picture 372">
            <a:extLst>
              <a:ext uri="{FF2B5EF4-FFF2-40B4-BE49-F238E27FC236}">
                <a16:creationId xmlns:a16="http://schemas.microsoft.com/office/drawing/2014/main" id="{2871A1EA-7959-7433-EE53-C8B0315FC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773" y="1070530"/>
            <a:ext cx="754453" cy="754453"/>
          </a:xfrm>
          <a:prstGeom prst="rect">
            <a:avLst/>
          </a:prstGeom>
        </p:spPr>
      </p:pic>
      <p:sp>
        <p:nvSpPr>
          <p:cNvPr id="5" name="Rectangle 4">
            <a:extLst>
              <a:ext uri="{FF2B5EF4-FFF2-40B4-BE49-F238E27FC236}">
                <a16:creationId xmlns:a16="http://schemas.microsoft.com/office/drawing/2014/main" id="{5D3A9B4B-D63E-4ECF-F513-8E3AE5C095EE}"/>
              </a:ext>
            </a:extLst>
          </p:cNvPr>
          <p:cNvSpPr/>
          <p:nvPr/>
        </p:nvSpPr>
        <p:spPr>
          <a:xfrm>
            <a:off x="6473226" y="1233606"/>
            <a:ext cx="2578332" cy="400110"/>
          </a:xfrm>
          <a:prstGeom prst="rect">
            <a:avLst/>
          </a:prstGeom>
        </p:spPr>
        <p:txBody>
          <a:bodyPr wrap="square" anchor="ctr">
            <a:spAutoFit/>
          </a:bodyPr>
          <a:lstStyle/>
          <a:p>
            <a:pPr algn="ctr">
              <a:spcAft>
                <a:spcPts val="600"/>
              </a:spcAft>
              <a:defRPr/>
            </a:pPr>
            <a:r>
              <a:rPr lang="en-US" sz="2000" kern="0" dirty="0">
                <a:ea typeface="Amazon Ember"/>
                <a:cs typeface="Amazon Ember" panose="020B0603020204020204" pitchFamily="34" charset="0"/>
              </a:rPr>
              <a:t>Foundation model</a:t>
            </a:r>
            <a:endParaRPr lang="en-US" kern="0" dirty="0">
              <a:ea typeface="Amazon Ember"/>
              <a:cs typeface="Amazon Ember" panose="020B0603020204020204" pitchFamily="34" charset="0"/>
            </a:endParaRPr>
          </a:p>
        </p:txBody>
      </p:sp>
      <p:grpSp>
        <p:nvGrpSpPr>
          <p:cNvPr id="1076" name="Groupe 1075">
            <a:extLst>
              <a:ext uri="{FF2B5EF4-FFF2-40B4-BE49-F238E27FC236}">
                <a16:creationId xmlns:a16="http://schemas.microsoft.com/office/drawing/2014/main" id="{F279A777-0864-8A68-67EA-9B66D01DAECD}"/>
              </a:ext>
            </a:extLst>
          </p:cNvPr>
          <p:cNvGrpSpPr/>
          <p:nvPr/>
        </p:nvGrpSpPr>
        <p:grpSpPr>
          <a:xfrm>
            <a:off x="105156" y="2646223"/>
            <a:ext cx="2661058" cy="3218190"/>
            <a:chOff x="105156" y="2646223"/>
            <a:chExt cx="2661058" cy="3218190"/>
          </a:xfrm>
        </p:grpSpPr>
        <p:grpSp>
          <p:nvGrpSpPr>
            <p:cNvPr id="1047" name="Groupe 1046">
              <a:extLst>
                <a:ext uri="{FF2B5EF4-FFF2-40B4-BE49-F238E27FC236}">
                  <a16:creationId xmlns:a16="http://schemas.microsoft.com/office/drawing/2014/main" id="{01B00AC5-5B2E-E70A-D7E0-05881B8066B6}"/>
                </a:ext>
              </a:extLst>
            </p:cNvPr>
            <p:cNvGrpSpPr/>
            <p:nvPr/>
          </p:nvGrpSpPr>
          <p:grpSpPr>
            <a:xfrm>
              <a:off x="105156" y="2646223"/>
              <a:ext cx="2661058" cy="2783008"/>
              <a:chOff x="105156" y="2622989"/>
              <a:chExt cx="2661058" cy="2783008"/>
            </a:xfrm>
          </p:grpSpPr>
          <p:pic>
            <p:nvPicPr>
              <p:cNvPr id="7" name="Picture 372">
                <a:extLst>
                  <a:ext uri="{FF2B5EF4-FFF2-40B4-BE49-F238E27FC236}">
                    <a16:creationId xmlns:a16="http://schemas.microsoft.com/office/drawing/2014/main" id="{916A4F6E-0F1B-095B-0801-72992C043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183" y="4651544"/>
                <a:ext cx="754453" cy="754453"/>
              </a:xfrm>
              <a:prstGeom prst="rect">
                <a:avLst/>
              </a:prstGeom>
            </p:spPr>
          </p:pic>
          <p:pic>
            <p:nvPicPr>
              <p:cNvPr id="8" name="Picture 180">
                <a:extLst>
                  <a:ext uri="{FF2B5EF4-FFF2-40B4-BE49-F238E27FC236}">
                    <a16:creationId xmlns:a16="http://schemas.microsoft.com/office/drawing/2014/main" id="{BFEDAD4E-18D3-6D8B-A30C-6AF18DAAAB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156" y="3480923"/>
                <a:ext cx="1234738" cy="1234738"/>
              </a:xfrm>
              <a:prstGeom prst="rect">
                <a:avLst/>
              </a:prstGeom>
            </p:spPr>
          </p:pic>
          <p:sp>
            <p:nvSpPr>
              <p:cNvPr id="9" name="Bulle rectangulaire à coins arrondis 8">
                <a:extLst>
                  <a:ext uri="{FF2B5EF4-FFF2-40B4-BE49-F238E27FC236}">
                    <a16:creationId xmlns:a16="http://schemas.microsoft.com/office/drawing/2014/main" id="{716D796B-9418-341D-59A5-CD945FDBD7AD}"/>
                  </a:ext>
                </a:extLst>
              </p:cNvPr>
              <p:cNvSpPr/>
              <p:nvPr/>
            </p:nvSpPr>
            <p:spPr>
              <a:xfrm>
                <a:off x="253874" y="2622989"/>
                <a:ext cx="1386083" cy="638175"/>
              </a:xfrm>
              <a:prstGeom prst="wedgeRoundRectCallout">
                <a:avLst>
                  <a:gd name="adj1" fmla="val -15953"/>
                  <a:gd name="adj2" fmla="val 94071"/>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Preprompt</a:t>
                </a:r>
                <a:r>
                  <a:rPr lang="fr-FR" sz="1400" dirty="0"/>
                  <a:t> + </a:t>
                </a:r>
                <a:r>
                  <a:rPr lang="fr-FR" sz="1400" dirty="0" err="1"/>
                  <a:t>query</a:t>
                </a:r>
                <a:endParaRPr lang="fr-FR" sz="1400" dirty="0"/>
              </a:p>
            </p:txBody>
          </p:sp>
          <p:sp>
            <p:nvSpPr>
              <p:cNvPr id="1034" name="Bulle rectangulaire à coins arrondis 1033">
                <a:extLst>
                  <a:ext uri="{FF2B5EF4-FFF2-40B4-BE49-F238E27FC236}">
                    <a16:creationId xmlns:a16="http://schemas.microsoft.com/office/drawing/2014/main" id="{5A7C685F-3D63-9564-5603-9226FC46F24E}"/>
                  </a:ext>
                </a:extLst>
              </p:cNvPr>
              <p:cNvSpPr/>
              <p:nvPr/>
            </p:nvSpPr>
            <p:spPr>
              <a:xfrm>
                <a:off x="1380131" y="3405739"/>
                <a:ext cx="1386083" cy="1094316"/>
              </a:xfrm>
              <a:prstGeom prst="wedgeRoundRectCallout">
                <a:avLst>
                  <a:gd name="adj1" fmla="val -33565"/>
                  <a:gd name="adj2" fmla="val 67079"/>
                  <a:gd name="adj3" fmla="val 16667"/>
                </a:avLst>
              </a:prstGeom>
              <a:solidFill>
                <a:srgbClr val="32C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My</a:t>
                </a:r>
                <a:r>
                  <a:rPr lang="fr-FR" sz="1400" dirty="0"/>
                  <a:t> </a:t>
                </a:r>
                <a:r>
                  <a:rPr lang="fr-FR" sz="1400" dirty="0" err="1"/>
                  <a:t>answers</a:t>
                </a:r>
                <a:r>
                  <a:rPr lang="fr-FR" sz="1400" dirty="0"/>
                  <a:t> are </a:t>
                </a:r>
                <a:r>
                  <a:rPr lang="fr-FR" sz="1400" dirty="0" err="1"/>
                  <a:t>influenced</a:t>
                </a:r>
                <a:r>
                  <a:rPr lang="fr-FR" sz="1400" dirty="0"/>
                  <a:t> by the </a:t>
                </a:r>
                <a:r>
                  <a:rPr lang="fr-FR" sz="1400" dirty="0" err="1"/>
                  <a:t>context</a:t>
                </a:r>
                <a:endParaRPr lang="fr-FR" sz="1400" dirty="0"/>
              </a:p>
            </p:txBody>
          </p:sp>
        </p:grpSp>
        <p:sp>
          <p:nvSpPr>
            <p:cNvPr id="1051" name="Rectangle 1050">
              <a:extLst>
                <a:ext uri="{FF2B5EF4-FFF2-40B4-BE49-F238E27FC236}">
                  <a16:creationId xmlns:a16="http://schemas.microsoft.com/office/drawing/2014/main" id="{BD464AF1-9111-BD0B-D57A-E3981C99DC98}"/>
                </a:ext>
              </a:extLst>
            </p:cNvPr>
            <p:cNvSpPr/>
            <p:nvPr/>
          </p:nvSpPr>
          <p:spPr>
            <a:xfrm>
              <a:off x="187882" y="5556636"/>
              <a:ext cx="2578332" cy="307777"/>
            </a:xfrm>
            <a:prstGeom prst="rect">
              <a:avLst/>
            </a:prstGeom>
          </p:spPr>
          <p:txBody>
            <a:bodyPr wrap="square" anchor="ctr">
              <a:spAutoFit/>
            </a:bodyPr>
            <a:lstStyle/>
            <a:p>
              <a:pPr algn="ctr">
                <a:spcAft>
                  <a:spcPts val="600"/>
                </a:spcAft>
                <a:defRPr/>
              </a:pPr>
              <a:r>
                <a:rPr lang="en-US" sz="1400" kern="0" dirty="0">
                  <a:ea typeface="Amazon Ember"/>
                  <a:cs typeface="Amazon Ember" panose="020B0603020204020204" pitchFamily="34" charset="0"/>
                </a:rPr>
                <a:t>Prompt engineering</a:t>
              </a:r>
            </a:p>
          </p:txBody>
        </p:sp>
      </p:grpSp>
      <p:grpSp>
        <p:nvGrpSpPr>
          <p:cNvPr id="1077" name="Groupe 1076">
            <a:extLst>
              <a:ext uri="{FF2B5EF4-FFF2-40B4-BE49-F238E27FC236}">
                <a16:creationId xmlns:a16="http://schemas.microsoft.com/office/drawing/2014/main" id="{BB587228-8809-968E-73F8-235E8DB511E0}"/>
              </a:ext>
            </a:extLst>
          </p:cNvPr>
          <p:cNvGrpSpPr/>
          <p:nvPr/>
        </p:nvGrpSpPr>
        <p:grpSpPr>
          <a:xfrm>
            <a:off x="3048170" y="2619777"/>
            <a:ext cx="2610942" cy="3271785"/>
            <a:chOff x="3048170" y="2619777"/>
            <a:chExt cx="2610942" cy="3271785"/>
          </a:xfrm>
        </p:grpSpPr>
        <p:grpSp>
          <p:nvGrpSpPr>
            <p:cNvPr id="1048" name="Groupe 1047">
              <a:extLst>
                <a:ext uri="{FF2B5EF4-FFF2-40B4-BE49-F238E27FC236}">
                  <a16:creationId xmlns:a16="http://schemas.microsoft.com/office/drawing/2014/main" id="{0D372E3D-34B0-9E60-3E1E-56D7FAA80177}"/>
                </a:ext>
              </a:extLst>
            </p:cNvPr>
            <p:cNvGrpSpPr/>
            <p:nvPr/>
          </p:nvGrpSpPr>
          <p:grpSpPr>
            <a:xfrm>
              <a:off x="3137952" y="2619777"/>
              <a:ext cx="2521160" cy="2835901"/>
              <a:chOff x="2981663" y="2619777"/>
              <a:chExt cx="2521160" cy="2835901"/>
            </a:xfrm>
          </p:grpSpPr>
          <p:pic>
            <p:nvPicPr>
              <p:cNvPr id="1030" name="Picture 4" descr="kisspng-vector-graphics-book-stock-illustration-logo-research-vector-book -transparent-amp-png-clipart-5cce8c440022e9.3914588515570401960006 |  Pilgrim Africa">
                <a:extLst>
                  <a:ext uri="{FF2B5EF4-FFF2-40B4-BE49-F238E27FC236}">
                    <a16:creationId xmlns:a16="http://schemas.microsoft.com/office/drawing/2014/main" id="{EED0879E-1179-7D4E-D21B-9836E1C9053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514612" y="4656826"/>
                <a:ext cx="668265" cy="6682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180">
                <a:extLst>
                  <a:ext uri="{FF2B5EF4-FFF2-40B4-BE49-F238E27FC236}">
                    <a16:creationId xmlns:a16="http://schemas.microsoft.com/office/drawing/2014/main" id="{8AE65624-2A83-2988-67A0-11A54A4171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81663" y="3428972"/>
                <a:ext cx="1234738" cy="1234738"/>
              </a:xfrm>
              <a:prstGeom prst="rect">
                <a:avLst/>
              </a:prstGeom>
            </p:spPr>
          </p:pic>
          <p:sp>
            <p:nvSpPr>
              <p:cNvPr id="1032" name="Bulle rectangulaire à coins arrondis 1031">
                <a:extLst>
                  <a:ext uri="{FF2B5EF4-FFF2-40B4-BE49-F238E27FC236}">
                    <a16:creationId xmlns:a16="http://schemas.microsoft.com/office/drawing/2014/main" id="{4290D795-FF32-3DA9-4FF2-C26E43876737}"/>
                  </a:ext>
                </a:extLst>
              </p:cNvPr>
              <p:cNvSpPr/>
              <p:nvPr/>
            </p:nvSpPr>
            <p:spPr>
              <a:xfrm>
                <a:off x="2985725" y="2619777"/>
                <a:ext cx="962407" cy="638175"/>
              </a:xfrm>
              <a:prstGeom prst="wedgeRoundRectCallout">
                <a:avLst>
                  <a:gd name="adj1" fmla="val -5797"/>
                  <a:gd name="adj2" fmla="val 86284"/>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Query</a:t>
                </a:r>
                <a:endParaRPr lang="fr-FR" sz="1400" dirty="0"/>
              </a:p>
            </p:txBody>
          </p:sp>
          <p:sp>
            <p:nvSpPr>
              <p:cNvPr id="1033" name="Bulle rectangulaire à coins arrondis 1032">
                <a:extLst>
                  <a:ext uri="{FF2B5EF4-FFF2-40B4-BE49-F238E27FC236}">
                    <a16:creationId xmlns:a16="http://schemas.microsoft.com/office/drawing/2014/main" id="{A5048C4C-D504-CD55-D802-962587766508}"/>
                  </a:ext>
                </a:extLst>
              </p:cNvPr>
              <p:cNvSpPr/>
              <p:nvPr/>
            </p:nvSpPr>
            <p:spPr>
              <a:xfrm>
                <a:off x="4181047" y="3600237"/>
                <a:ext cx="1321776" cy="794759"/>
              </a:xfrm>
              <a:prstGeom prst="wedgeRoundRectCallout">
                <a:avLst>
                  <a:gd name="adj1" fmla="val -26862"/>
                  <a:gd name="adj2" fmla="val 88478"/>
                  <a:gd name="adj3" fmla="val 16667"/>
                </a:avLst>
              </a:prstGeom>
              <a:solidFill>
                <a:srgbClr val="32C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My</a:t>
                </a:r>
                <a:r>
                  <a:rPr lang="fr-FR" sz="1400" dirty="0"/>
                  <a:t> </a:t>
                </a:r>
                <a:r>
                  <a:rPr lang="fr-FR" sz="1400" dirty="0" err="1"/>
                  <a:t>answers</a:t>
                </a:r>
                <a:r>
                  <a:rPr lang="fr-FR" sz="1400" dirty="0"/>
                  <a:t> are </a:t>
                </a:r>
                <a:r>
                  <a:rPr lang="fr-FR" sz="1400" dirty="0" err="1"/>
                  <a:t>documented</a:t>
                </a:r>
                <a:endParaRPr lang="fr-FR" sz="1400" dirty="0"/>
              </a:p>
            </p:txBody>
          </p:sp>
          <p:pic>
            <p:nvPicPr>
              <p:cNvPr id="1029" name="Picture 372">
                <a:extLst>
                  <a:ext uri="{FF2B5EF4-FFF2-40B4-BE49-F238E27FC236}">
                    <a16:creationId xmlns:a16="http://schemas.microsoft.com/office/drawing/2014/main" id="{95A21FAB-13FD-7B9F-CA4B-D8573D32E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877" y="4701225"/>
                <a:ext cx="754453" cy="754453"/>
              </a:xfrm>
              <a:prstGeom prst="rect">
                <a:avLst/>
              </a:prstGeom>
            </p:spPr>
          </p:pic>
        </p:grpSp>
        <p:sp>
          <p:nvSpPr>
            <p:cNvPr id="1052" name="Rectangle 1051">
              <a:extLst>
                <a:ext uri="{FF2B5EF4-FFF2-40B4-BE49-F238E27FC236}">
                  <a16:creationId xmlns:a16="http://schemas.microsoft.com/office/drawing/2014/main" id="{65795E30-76E6-F972-B1E3-26AD2E074B89}"/>
                </a:ext>
              </a:extLst>
            </p:cNvPr>
            <p:cNvSpPr/>
            <p:nvPr/>
          </p:nvSpPr>
          <p:spPr>
            <a:xfrm>
              <a:off x="3048170" y="5583785"/>
              <a:ext cx="2578332" cy="307777"/>
            </a:xfrm>
            <a:prstGeom prst="rect">
              <a:avLst/>
            </a:prstGeom>
          </p:spPr>
          <p:txBody>
            <a:bodyPr wrap="square" anchor="ctr">
              <a:spAutoFit/>
            </a:bodyPr>
            <a:lstStyle/>
            <a:p>
              <a:pPr algn="ctr">
                <a:spcAft>
                  <a:spcPts val="600"/>
                </a:spcAft>
                <a:defRPr/>
              </a:pPr>
              <a:r>
                <a:rPr lang="en-US" sz="1400" kern="0" dirty="0">
                  <a:ea typeface="Amazon Ember"/>
                  <a:cs typeface="Amazon Ember" panose="020B0603020204020204" pitchFamily="34" charset="0"/>
                </a:rPr>
                <a:t>RAG</a:t>
              </a:r>
            </a:p>
          </p:txBody>
        </p:sp>
      </p:grpSp>
      <p:grpSp>
        <p:nvGrpSpPr>
          <p:cNvPr id="1078" name="Groupe 1077">
            <a:extLst>
              <a:ext uri="{FF2B5EF4-FFF2-40B4-BE49-F238E27FC236}">
                <a16:creationId xmlns:a16="http://schemas.microsoft.com/office/drawing/2014/main" id="{A2ADF140-7BB8-C226-4150-9CDB2730F990}"/>
              </a:ext>
            </a:extLst>
          </p:cNvPr>
          <p:cNvGrpSpPr/>
          <p:nvPr/>
        </p:nvGrpSpPr>
        <p:grpSpPr>
          <a:xfrm>
            <a:off x="6311567" y="2642096"/>
            <a:ext cx="2663267" cy="3249465"/>
            <a:chOff x="6311567" y="2642096"/>
            <a:chExt cx="2663267" cy="3249465"/>
          </a:xfrm>
        </p:grpSpPr>
        <p:grpSp>
          <p:nvGrpSpPr>
            <p:cNvPr id="1049" name="Groupe 1048">
              <a:extLst>
                <a:ext uri="{FF2B5EF4-FFF2-40B4-BE49-F238E27FC236}">
                  <a16:creationId xmlns:a16="http://schemas.microsoft.com/office/drawing/2014/main" id="{7C119464-462B-BF72-64B8-7E6791AFFA53}"/>
                </a:ext>
              </a:extLst>
            </p:cNvPr>
            <p:cNvGrpSpPr/>
            <p:nvPr/>
          </p:nvGrpSpPr>
          <p:grpSpPr>
            <a:xfrm>
              <a:off x="6311567" y="2642096"/>
              <a:ext cx="2642850" cy="2791262"/>
              <a:chOff x="5780494" y="2619777"/>
              <a:chExt cx="2642850" cy="2791262"/>
            </a:xfrm>
          </p:grpSpPr>
          <p:pic>
            <p:nvPicPr>
              <p:cNvPr id="1035" name="Picture 372">
                <a:extLst>
                  <a:ext uri="{FF2B5EF4-FFF2-40B4-BE49-F238E27FC236}">
                    <a16:creationId xmlns:a16="http://schemas.microsoft.com/office/drawing/2014/main" id="{B2E57A8C-07ED-CA35-9921-4FCF6D6A2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666" y="4656586"/>
                <a:ext cx="754453" cy="754453"/>
              </a:xfrm>
              <a:prstGeom prst="rect">
                <a:avLst/>
              </a:prstGeom>
            </p:spPr>
          </p:pic>
          <p:pic>
            <p:nvPicPr>
              <p:cNvPr id="1037" name="Picture 180">
                <a:extLst>
                  <a:ext uri="{FF2B5EF4-FFF2-40B4-BE49-F238E27FC236}">
                    <a16:creationId xmlns:a16="http://schemas.microsoft.com/office/drawing/2014/main" id="{269E9FC7-C4C8-75E8-473A-2DDC3D5640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88927" y="3421848"/>
                <a:ext cx="1234738" cy="1234738"/>
              </a:xfrm>
              <a:prstGeom prst="rect">
                <a:avLst/>
              </a:prstGeom>
            </p:spPr>
          </p:pic>
          <p:sp>
            <p:nvSpPr>
              <p:cNvPr id="1038" name="Bulle rectangulaire à coins arrondis 1037">
                <a:extLst>
                  <a:ext uri="{FF2B5EF4-FFF2-40B4-BE49-F238E27FC236}">
                    <a16:creationId xmlns:a16="http://schemas.microsoft.com/office/drawing/2014/main" id="{316B109E-A184-56B0-BD47-6AB34F7CF5C1}"/>
                  </a:ext>
                </a:extLst>
              </p:cNvPr>
              <p:cNvSpPr/>
              <p:nvPr/>
            </p:nvSpPr>
            <p:spPr>
              <a:xfrm>
                <a:off x="5780494" y="2619777"/>
                <a:ext cx="962407" cy="638175"/>
              </a:xfrm>
              <a:prstGeom prst="wedgeRoundRectCallout">
                <a:avLst>
                  <a:gd name="adj1" fmla="val -5797"/>
                  <a:gd name="adj2" fmla="val 86284"/>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Query</a:t>
                </a:r>
                <a:endParaRPr lang="fr-FR" sz="1400" dirty="0"/>
              </a:p>
            </p:txBody>
          </p:sp>
          <p:sp>
            <p:nvSpPr>
              <p:cNvPr id="1039" name="Bulle rectangulaire à coins arrondis 1038">
                <a:extLst>
                  <a:ext uri="{FF2B5EF4-FFF2-40B4-BE49-F238E27FC236}">
                    <a16:creationId xmlns:a16="http://schemas.microsoft.com/office/drawing/2014/main" id="{214C8150-87BF-1D5D-7134-1246EE95A7E2}"/>
                  </a:ext>
                </a:extLst>
              </p:cNvPr>
              <p:cNvSpPr/>
              <p:nvPr/>
            </p:nvSpPr>
            <p:spPr>
              <a:xfrm>
                <a:off x="6890081" y="3077453"/>
                <a:ext cx="1533263" cy="934517"/>
              </a:xfrm>
              <a:prstGeom prst="wedgeRoundRectCallout">
                <a:avLst>
                  <a:gd name="adj1" fmla="val -16613"/>
                  <a:gd name="adj2" fmla="val 89474"/>
                  <a:gd name="adj3" fmla="val 16667"/>
                </a:avLst>
              </a:prstGeom>
              <a:solidFill>
                <a:srgbClr val="32C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I’m</a:t>
                </a:r>
                <a:r>
                  <a:rPr lang="fr-FR" sz="1400" dirty="0"/>
                  <a:t> </a:t>
                </a:r>
                <a:r>
                  <a:rPr lang="fr-FR" sz="1400" dirty="0" err="1"/>
                  <a:t>specialized</a:t>
                </a:r>
                <a:r>
                  <a:rPr lang="fr-FR" sz="1400" dirty="0"/>
                  <a:t> for </a:t>
                </a:r>
                <a:r>
                  <a:rPr lang="fr-FR" sz="1400" dirty="0" err="1"/>
                  <a:t>specific</a:t>
                </a:r>
                <a:r>
                  <a:rPr lang="fr-FR" sz="1400" dirty="0"/>
                  <a:t> </a:t>
                </a:r>
                <a:r>
                  <a:rPr lang="fr-FR" sz="1400" dirty="0" err="1"/>
                  <a:t>tasks</a:t>
                </a:r>
                <a:endParaRPr lang="fr-FR" sz="1400" dirty="0"/>
              </a:p>
            </p:txBody>
          </p:sp>
          <p:pic>
            <p:nvPicPr>
              <p:cNvPr id="1040" name="Picture 8" descr="Graduation Cap Icon Cap PNG &amp; SVG Design For T-Shirts">
                <a:extLst>
                  <a:ext uri="{FF2B5EF4-FFF2-40B4-BE49-F238E27FC236}">
                    <a16:creationId xmlns:a16="http://schemas.microsoft.com/office/drawing/2014/main" id="{FD383506-DB3D-9248-4E42-1E9257322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3523" y="4226842"/>
                <a:ext cx="1234738" cy="934518"/>
              </a:xfrm>
              <a:prstGeom prst="rect">
                <a:avLst/>
              </a:prstGeom>
              <a:noFill/>
              <a:extLst>
                <a:ext uri="{909E8E84-426E-40DD-AFC4-6F175D3DCCD1}">
                  <a14:hiddenFill xmlns:a14="http://schemas.microsoft.com/office/drawing/2010/main">
                    <a:solidFill>
                      <a:srgbClr val="FFFFFF"/>
                    </a:solidFill>
                  </a14:hiddenFill>
                </a:ext>
              </a:extLst>
            </p:spPr>
          </p:pic>
        </p:grpSp>
        <p:sp>
          <p:nvSpPr>
            <p:cNvPr id="1053" name="Rectangle 1052">
              <a:extLst>
                <a:ext uri="{FF2B5EF4-FFF2-40B4-BE49-F238E27FC236}">
                  <a16:creationId xmlns:a16="http://schemas.microsoft.com/office/drawing/2014/main" id="{8D4CC028-B1B5-7CD0-32C5-37669CFF41FB}"/>
                </a:ext>
              </a:extLst>
            </p:cNvPr>
            <p:cNvSpPr/>
            <p:nvPr/>
          </p:nvSpPr>
          <p:spPr>
            <a:xfrm>
              <a:off x="6396502" y="5583784"/>
              <a:ext cx="2578332" cy="307777"/>
            </a:xfrm>
            <a:prstGeom prst="rect">
              <a:avLst/>
            </a:prstGeom>
          </p:spPr>
          <p:txBody>
            <a:bodyPr wrap="square" anchor="ctr">
              <a:spAutoFit/>
            </a:bodyPr>
            <a:lstStyle/>
            <a:p>
              <a:pPr algn="ctr">
                <a:spcAft>
                  <a:spcPts val="600"/>
                </a:spcAft>
                <a:defRPr/>
              </a:pPr>
              <a:r>
                <a:rPr lang="en-US" sz="1400" kern="0" dirty="0">
                  <a:ea typeface="Amazon Ember"/>
                  <a:cs typeface="Amazon Ember" panose="020B0603020204020204" pitchFamily="34" charset="0"/>
                </a:rPr>
                <a:t>Fine tuning</a:t>
              </a:r>
            </a:p>
          </p:txBody>
        </p:sp>
      </p:grpSp>
      <p:grpSp>
        <p:nvGrpSpPr>
          <p:cNvPr id="1079" name="Groupe 1078">
            <a:extLst>
              <a:ext uri="{FF2B5EF4-FFF2-40B4-BE49-F238E27FC236}">
                <a16:creationId xmlns:a16="http://schemas.microsoft.com/office/drawing/2014/main" id="{EC1BEAA8-E37F-45D2-153A-52EF78AAB123}"/>
              </a:ext>
            </a:extLst>
          </p:cNvPr>
          <p:cNvGrpSpPr/>
          <p:nvPr/>
        </p:nvGrpSpPr>
        <p:grpSpPr>
          <a:xfrm>
            <a:off x="9305326" y="2642096"/>
            <a:ext cx="2753476" cy="3249465"/>
            <a:chOff x="9305326" y="2642096"/>
            <a:chExt cx="2753476" cy="3249465"/>
          </a:xfrm>
        </p:grpSpPr>
        <p:grpSp>
          <p:nvGrpSpPr>
            <p:cNvPr id="1050" name="Groupe 1049">
              <a:extLst>
                <a:ext uri="{FF2B5EF4-FFF2-40B4-BE49-F238E27FC236}">
                  <a16:creationId xmlns:a16="http://schemas.microsoft.com/office/drawing/2014/main" id="{98FC8714-8363-0587-A5DA-726201E0E4F2}"/>
                </a:ext>
              </a:extLst>
            </p:cNvPr>
            <p:cNvGrpSpPr/>
            <p:nvPr/>
          </p:nvGrpSpPr>
          <p:grpSpPr>
            <a:xfrm>
              <a:off x="9478661" y="2642096"/>
              <a:ext cx="2580141" cy="2791262"/>
              <a:chOff x="8951797" y="2619777"/>
              <a:chExt cx="2580141" cy="2791262"/>
            </a:xfrm>
          </p:grpSpPr>
          <p:pic>
            <p:nvPicPr>
              <p:cNvPr id="1042" name="Picture 372">
                <a:extLst>
                  <a:ext uri="{FF2B5EF4-FFF2-40B4-BE49-F238E27FC236}">
                    <a16:creationId xmlns:a16="http://schemas.microsoft.com/office/drawing/2014/main" id="{96A1C58F-4F09-181A-11DE-7D3A2BD6B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4969" y="4265460"/>
                <a:ext cx="1145579" cy="1145579"/>
              </a:xfrm>
              <a:prstGeom prst="rect">
                <a:avLst/>
              </a:prstGeom>
            </p:spPr>
          </p:pic>
          <p:pic>
            <p:nvPicPr>
              <p:cNvPr id="1043" name="Picture 180">
                <a:extLst>
                  <a:ext uri="{FF2B5EF4-FFF2-40B4-BE49-F238E27FC236}">
                    <a16:creationId xmlns:a16="http://schemas.microsoft.com/office/drawing/2014/main" id="{2C883BAF-8293-0940-3A20-A46BF4A138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60230" y="3421848"/>
                <a:ext cx="1234738" cy="1234738"/>
              </a:xfrm>
              <a:prstGeom prst="rect">
                <a:avLst/>
              </a:prstGeom>
            </p:spPr>
          </p:pic>
          <p:sp>
            <p:nvSpPr>
              <p:cNvPr id="1044" name="Bulle rectangulaire à coins arrondis 1043">
                <a:extLst>
                  <a:ext uri="{FF2B5EF4-FFF2-40B4-BE49-F238E27FC236}">
                    <a16:creationId xmlns:a16="http://schemas.microsoft.com/office/drawing/2014/main" id="{F4257D16-A832-DA78-5E96-850BAF254AC6}"/>
                  </a:ext>
                </a:extLst>
              </p:cNvPr>
              <p:cNvSpPr/>
              <p:nvPr/>
            </p:nvSpPr>
            <p:spPr>
              <a:xfrm>
                <a:off x="8951797" y="2619777"/>
                <a:ext cx="962407" cy="638175"/>
              </a:xfrm>
              <a:prstGeom prst="wedgeRoundRectCallout">
                <a:avLst>
                  <a:gd name="adj1" fmla="val -5797"/>
                  <a:gd name="adj2" fmla="val 86284"/>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Query</a:t>
                </a:r>
                <a:endParaRPr lang="fr-FR" sz="1400" dirty="0"/>
              </a:p>
            </p:txBody>
          </p:sp>
          <p:sp>
            <p:nvSpPr>
              <p:cNvPr id="1045" name="Bulle rectangulaire à coins arrondis 1044">
                <a:extLst>
                  <a:ext uri="{FF2B5EF4-FFF2-40B4-BE49-F238E27FC236}">
                    <a16:creationId xmlns:a16="http://schemas.microsoft.com/office/drawing/2014/main" id="{BC197266-70D8-2C30-5D7C-C1D65B0F2B55}"/>
                  </a:ext>
                </a:extLst>
              </p:cNvPr>
              <p:cNvSpPr/>
              <p:nvPr/>
            </p:nvSpPr>
            <p:spPr>
              <a:xfrm>
                <a:off x="9998675" y="3009116"/>
                <a:ext cx="1533263" cy="1002855"/>
              </a:xfrm>
              <a:prstGeom prst="wedgeRoundRectCallout">
                <a:avLst>
                  <a:gd name="adj1" fmla="val -14462"/>
                  <a:gd name="adj2" fmla="val 76982"/>
                  <a:gd name="adj3" fmla="val 16667"/>
                </a:avLst>
              </a:prstGeom>
              <a:solidFill>
                <a:srgbClr val="32C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I’m more knowledgeable in a domain</a:t>
                </a:r>
                <a:endParaRPr kumimoji="0" lang="en-US" sz="1400" b="1" i="0" u="none" strike="noStrike" kern="1200" cap="none" spc="0" normalizeH="0" baseline="0" noProof="0" dirty="0">
                  <a:ln>
                    <a:noFill/>
                  </a:ln>
                  <a:solidFill>
                    <a:srgbClr val="FF8500"/>
                  </a:solidFill>
                  <a:effectLst/>
                  <a:uLnTx/>
                  <a:uFillTx/>
                  <a:latin typeface="Amazon Ember Display"/>
                  <a:ea typeface="+mn-ea"/>
                  <a:cs typeface="+mn-cs"/>
                </a:endParaRPr>
              </a:p>
            </p:txBody>
          </p:sp>
        </p:grpSp>
        <p:sp>
          <p:nvSpPr>
            <p:cNvPr id="1054" name="Rectangle 1053">
              <a:extLst>
                <a:ext uri="{FF2B5EF4-FFF2-40B4-BE49-F238E27FC236}">
                  <a16:creationId xmlns:a16="http://schemas.microsoft.com/office/drawing/2014/main" id="{0839B50C-93EA-FC4E-2D84-BF95E1F74759}"/>
                </a:ext>
              </a:extLst>
            </p:cNvPr>
            <p:cNvSpPr/>
            <p:nvPr/>
          </p:nvSpPr>
          <p:spPr>
            <a:xfrm>
              <a:off x="9305326" y="5583784"/>
              <a:ext cx="2578332" cy="307777"/>
            </a:xfrm>
            <a:prstGeom prst="rect">
              <a:avLst/>
            </a:prstGeom>
          </p:spPr>
          <p:txBody>
            <a:bodyPr wrap="square" anchor="ctr">
              <a:spAutoFit/>
            </a:bodyPr>
            <a:lstStyle/>
            <a:p>
              <a:pPr algn="ctr">
                <a:spcAft>
                  <a:spcPts val="600"/>
                </a:spcAft>
                <a:defRPr/>
              </a:pPr>
              <a:r>
                <a:rPr lang="en-US" sz="1400" kern="0" dirty="0">
                  <a:ea typeface="Amazon Ember"/>
                  <a:cs typeface="Amazon Ember" panose="020B0603020204020204" pitchFamily="34" charset="0"/>
                </a:rPr>
                <a:t>Continued pre-training</a:t>
              </a:r>
            </a:p>
          </p:txBody>
        </p:sp>
      </p:grpSp>
      <p:cxnSp>
        <p:nvCxnSpPr>
          <p:cNvPr id="1056" name="Connecteur en angle 1055">
            <a:extLst>
              <a:ext uri="{FF2B5EF4-FFF2-40B4-BE49-F238E27FC236}">
                <a16:creationId xmlns:a16="http://schemas.microsoft.com/office/drawing/2014/main" id="{7F0EF71E-12D4-987C-DA8E-1030E203E031}"/>
              </a:ext>
            </a:extLst>
          </p:cNvPr>
          <p:cNvCxnSpPr>
            <a:cxnSpLocks/>
            <a:stCxn id="3" idx="2"/>
            <a:endCxn id="1034" idx="0"/>
          </p:cNvCxnSpPr>
          <p:nvPr/>
        </p:nvCxnSpPr>
        <p:spPr>
          <a:xfrm rot="5400000">
            <a:off x="3282592" y="615565"/>
            <a:ext cx="1603990" cy="4022827"/>
          </a:xfrm>
          <a:prstGeom prst="bentConnector3">
            <a:avLst>
              <a:gd name="adj1" fmla="val 25834"/>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59" name="Connecteur en angle 1058">
            <a:extLst>
              <a:ext uri="{FF2B5EF4-FFF2-40B4-BE49-F238E27FC236}">
                <a16:creationId xmlns:a16="http://schemas.microsoft.com/office/drawing/2014/main" id="{3B429171-A87A-2260-C595-A1CFA4EE7B07}"/>
              </a:ext>
            </a:extLst>
          </p:cNvPr>
          <p:cNvCxnSpPr>
            <a:cxnSpLocks/>
            <a:stCxn id="3" idx="2"/>
            <a:endCxn id="1033" idx="0"/>
          </p:cNvCxnSpPr>
          <p:nvPr/>
        </p:nvCxnSpPr>
        <p:spPr>
          <a:xfrm rot="5400000">
            <a:off x="4659485" y="2163722"/>
            <a:ext cx="1775254" cy="1097776"/>
          </a:xfrm>
          <a:prstGeom prst="bentConnector3">
            <a:avLst>
              <a:gd name="adj1" fmla="val 23686"/>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62" name="Connecteur en angle 1061">
            <a:extLst>
              <a:ext uri="{FF2B5EF4-FFF2-40B4-BE49-F238E27FC236}">
                <a16:creationId xmlns:a16="http://schemas.microsoft.com/office/drawing/2014/main" id="{425135F8-6A8B-95A0-31C0-33DCA08407B0}"/>
              </a:ext>
            </a:extLst>
          </p:cNvPr>
          <p:cNvCxnSpPr>
            <a:cxnSpLocks/>
            <a:stCxn id="3" idx="2"/>
            <a:endCxn id="1039" idx="0"/>
          </p:cNvCxnSpPr>
          <p:nvPr/>
        </p:nvCxnSpPr>
        <p:spPr>
          <a:xfrm rot="16200000" flipH="1">
            <a:off x="6504499" y="1416484"/>
            <a:ext cx="1274789" cy="2091786"/>
          </a:xfrm>
          <a:prstGeom prst="bentConnector3">
            <a:avLst>
              <a:gd name="adj1" fmla="val 32847"/>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65" name="Connecteur en angle 1064">
            <a:extLst>
              <a:ext uri="{FF2B5EF4-FFF2-40B4-BE49-F238E27FC236}">
                <a16:creationId xmlns:a16="http://schemas.microsoft.com/office/drawing/2014/main" id="{75AC230C-C86A-6194-4DC9-F389DAAD8690}"/>
              </a:ext>
            </a:extLst>
          </p:cNvPr>
          <p:cNvCxnSpPr>
            <a:cxnSpLocks/>
            <a:stCxn id="3" idx="2"/>
            <a:endCxn id="1045" idx="0"/>
          </p:cNvCxnSpPr>
          <p:nvPr/>
        </p:nvCxnSpPr>
        <p:spPr>
          <a:xfrm rot="16200000" flipH="1">
            <a:off x="8090859" y="-169877"/>
            <a:ext cx="1206452" cy="5196171"/>
          </a:xfrm>
          <a:prstGeom prst="bentConnector3">
            <a:avLst>
              <a:gd name="adj1" fmla="val 34347"/>
            </a:avLst>
          </a:prstGeom>
          <a:ln w="19050" cap="rnd">
            <a:gradFill>
              <a:gsLst>
                <a:gs pos="0">
                  <a:srgbClr val="227DD5"/>
                </a:gs>
                <a:gs pos="74000">
                  <a:srgbClr val="38ED90"/>
                </a:gs>
                <a:gs pos="82000">
                  <a:srgbClr val="38EF7D"/>
                </a:gs>
                <a:gs pos="100000">
                  <a:srgbClr val="38EF7E"/>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080" name="Straight Arrow Connector 16">
            <a:extLst>
              <a:ext uri="{FF2B5EF4-FFF2-40B4-BE49-F238E27FC236}">
                <a16:creationId xmlns:a16="http://schemas.microsoft.com/office/drawing/2014/main" id="{9C9BD47B-90EC-E424-0669-4583F1C1D560}"/>
              </a:ext>
            </a:extLst>
          </p:cNvPr>
          <p:cNvCxnSpPr>
            <a:cxnSpLocks/>
          </p:cNvCxnSpPr>
          <p:nvPr/>
        </p:nvCxnSpPr>
        <p:spPr>
          <a:xfrm>
            <a:off x="281607" y="6112565"/>
            <a:ext cx="11400183" cy="0"/>
          </a:xfrm>
          <a:prstGeom prst="straightConnector1">
            <a:avLst/>
          </a:prstGeom>
          <a:ln w="38100" cap="rnd">
            <a:gradFill flip="none" rotWithShape="1">
              <a:gsLst>
                <a:gs pos="0">
                  <a:srgbClr val="2074D5"/>
                </a:gs>
                <a:gs pos="100000">
                  <a:srgbClr val="38EF7D"/>
                </a:gs>
              </a:gsLst>
              <a:lin ang="540000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1083" name="Rectangle 1082">
            <a:extLst>
              <a:ext uri="{FF2B5EF4-FFF2-40B4-BE49-F238E27FC236}">
                <a16:creationId xmlns:a16="http://schemas.microsoft.com/office/drawing/2014/main" id="{CE246F7F-FC60-8111-0968-86D7DBF59740}"/>
              </a:ext>
            </a:extLst>
          </p:cNvPr>
          <p:cNvSpPr/>
          <p:nvPr/>
        </p:nvSpPr>
        <p:spPr>
          <a:xfrm>
            <a:off x="9814259" y="6278862"/>
            <a:ext cx="2069399" cy="307777"/>
          </a:xfrm>
          <a:prstGeom prst="rect">
            <a:avLst/>
          </a:prstGeom>
        </p:spPr>
        <p:txBody>
          <a:bodyPr wrap="square" anchor="ctr">
            <a:spAutoFit/>
          </a:bodyPr>
          <a:lstStyle/>
          <a:p>
            <a:pPr algn="ctr">
              <a:spcAft>
                <a:spcPts val="600"/>
              </a:spcAft>
              <a:defRPr/>
            </a:pPr>
            <a:r>
              <a:rPr lang="en-US" sz="1400" kern="0" dirty="0">
                <a:ea typeface="Amazon Ember"/>
                <a:cs typeface="Amazon Ember" panose="020B0603020204020204" pitchFamily="34" charset="0"/>
              </a:rPr>
              <a:t>Cost, time, complexity</a:t>
            </a:r>
          </a:p>
        </p:txBody>
      </p:sp>
    </p:spTree>
    <p:extLst>
      <p:ext uri="{BB962C8B-B14F-4D97-AF65-F5344CB8AC3E}">
        <p14:creationId xmlns:p14="http://schemas.microsoft.com/office/powerpoint/2010/main" val="257128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80"/>
                                        </p:tgtEl>
                                        <p:attrNameLst>
                                          <p:attrName>style.visibility</p:attrName>
                                        </p:attrNameLst>
                                      </p:cBhvr>
                                      <p:to>
                                        <p:strVal val="visible"/>
                                      </p:to>
                                    </p:set>
                                    <p:animEffect transition="in" filter="wipe(left)">
                                      <p:cBhvr>
                                        <p:cTn id="14" dur="500"/>
                                        <p:tgtEl>
                                          <p:spTgt spid="108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83"/>
                                        </p:tgtEl>
                                        <p:attrNameLst>
                                          <p:attrName>style.visibility</p:attrName>
                                        </p:attrNameLst>
                                      </p:cBhvr>
                                      <p:to>
                                        <p:strVal val="visible"/>
                                      </p:to>
                                    </p:set>
                                    <p:animEffect transition="in" filter="fade">
                                      <p:cBhvr>
                                        <p:cTn id="18" dur="500"/>
                                        <p:tgtEl>
                                          <p:spTgt spid="108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056"/>
                                        </p:tgtEl>
                                        <p:attrNameLst>
                                          <p:attrName>style.visibility</p:attrName>
                                        </p:attrNameLst>
                                      </p:cBhvr>
                                      <p:to>
                                        <p:strVal val="visible"/>
                                      </p:to>
                                    </p:set>
                                    <p:animEffect transition="in" filter="wipe(right)">
                                      <p:cBhvr>
                                        <p:cTn id="23" dur="500"/>
                                        <p:tgtEl>
                                          <p:spTgt spid="105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76"/>
                                        </p:tgtEl>
                                        <p:attrNameLst>
                                          <p:attrName>style.visibility</p:attrName>
                                        </p:attrNameLst>
                                      </p:cBhvr>
                                      <p:to>
                                        <p:strVal val="visible"/>
                                      </p:to>
                                    </p:set>
                                    <p:animEffect transition="in" filter="fade">
                                      <p:cBhvr>
                                        <p:cTn id="27" dur="500"/>
                                        <p:tgtEl>
                                          <p:spTgt spid="10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59"/>
                                        </p:tgtEl>
                                        <p:attrNameLst>
                                          <p:attrName>style.visibility</p:attrName>
                                        </p:attrNameLst>
                                      </p:cBhvr>
                                      <p:to>
                                        <p:strVal val="visible"/>
                                      </p:to>
                                    </p:set>
                                    <p:animEffect transition="in" filter="wipe(up)">
                                      <p:cBhvr>
                                        <p:cTn id="32" dur="500"/>
                                        <p:tgtEl>
                                          <p:spTgt spid="105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77"/>
                                        </p:tgtEl>
                                        <p:attrNameLst>
                                          <p:attrName>style.visibility</p:attrName>
                                        </p:attrNameLst>
                                      </p:cBhvr>
                                      <p:to>
                                        <p:strVal val="visible"/>
                                      </p:to>
                                    </p:set>
                                    <p:animEffect transition="in" filter="fade">
                                      <p:cBhvr>
                                        <p:cTn id="36" dur="500"/>
                                        <p:tgtEl>
                                          <p:spTgt spid="10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62"/>
                                        </p:tgtEl>
                                        <p:attrNameLst>
                                          <p:attrName>style.visibility</p:attrName>
                                        </p:attrNameLst>
                                      </p:cBhvr>
                                      <p:to>
                                        <p:strVal val="visible"/>
                                      </p:to>
                                    </p:set>
                                    <p:animEffect transition="in" filter="wipe(left)">
                                      <p:cBhvr>
                                        <p:cTn id="41" dur="500"/>
                                        <p:tgtEl>
                                          <p:spTgt spid="106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078"/>
                                        </p:tgtEl>
                                        <p:attrNameLst>
                                          <p:attrName>style.visibility</p:attrName>
                                        </p:attrNameLst>
                                      </p:cBhvr>
                                      <p:to>
                                        <p:strVal val="visible"/>
                                      </p:to>
                                    </p:set>
                                    <p:animEffect transition="in" filter="fade">
                                      <p:cBhvr>
                                        <p:cTn id="45" dur="500"/>
                                        <p:tgtEl>
                                          <p:spTgt spid="107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65"/>
                                        </p:tgtEl>
                                        <p:attrNameLst>
                                          <p:attrName>style.visibility</p:attrName>
                                        </p:attrNameLst>
                                      </p:cBhvr>
                                      <p:to>
                                        <p:strVal val="visible"/>
                                      </p:to>
                                    </p:set>
                                    <p:animEffect transition="in" filter="wipe(left)">
                                      <p:cBhvr>
                                        <p:cTn id="50" dur="500"/>
                                        <p:tgtEl>
                                          <p:spTgt spid="1065"/>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79"/>
                                        </p:tgtEl>
                                        <p:attrNameLst>
                                          <p:attrName>style.visibility</p:attrName>
                                        </p:attrNameLst>
                                      </p:cBhvr>
                                      <p:to>
                                        <p:strVal val="visible"/>
                                      </p:to>
                                    </p:set>
                                    <p:animEffect transition="in" filter="fade">
                                      <p:cBhvr>
                                        <p:cTn id="54" dur="500"/>
                                        <p:tgtEl>
                                          <p:spTgt spid="10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0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4CB510B-0302-609C-269F-DC7DDFFC36E0}"/>
              </a:ext>
            </a:extLst>
          </p:cNvPr>
          <p:cNvSpPr/>
          <p:nvPr/>
        </p:nvSpPr>
        <p:spPr>
          <a:xfrm>
            <a:off x="376200" y="4578144"/>
            <a:ext cx="11582400" cy="1620372"/>
          </a:xfrm>
          <a:prstGeom prst="roundRect">
            <a:avLst/>
          </a:prstGeom>
          <a:solidFill>
            <a:schemeClr val="accent6">
              <a:lumMod val="90000"/>
              <a:lumOff val="10000"/>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sz="1400" dirty="0">
              <a:solidFill>
                <a:schemeClr val="bg1"/>
              </a:solidFill>
            </a:endParaRPr>
          </a:p>
        </p:txBody>
      </p:sp>
      <p:sp>
        <p:nvSpPr>
          <p:cNvPr id="6" name="Rounded Rectangle 5">
            <a:extLst>
              <a:ext uri="{FF2B5EF4-FFF2-40B4-BE49-F238E27FC236}">
                <a16:creationId xmlns:a16="http://schemas.microsoft.com/office/drawing/2014/main" id="{C05D0BD2-D0F9-CB00-D295-A0346C8AADF1}"/>
              </a:ext>
            </a:extLst>
          </p:cNvPr>
          <p:cNvSpPr/>
          <p:nvPr/>
        </p:nvSpPr>
        <p:spPr>
          <a:xfrm>
            <a:off x="441514" y="1063417"/>
            <a:ext cx="11582400" cy="3232108"/>
          </a:xfrm>
          <a:prstGeom prst="roundRect">
            <a:avLst/>
          </a:prstGeom>
          <a:solidFill>
            <a:schemeClr val="accent6">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sz="1400" dirty="0">
              <a:solidFill>
                <a:schemeClr val="bg1"/>
              </a:solidFill>
            </a:endParaRPr>
          </a:p>
        </p:txBody>
      </p:sp>
      <p:sp>
        <p:nvSpPr>
          <p:cNvPr id="8" name="TextBox 9">
            <a:extLst>
              <a:ext uri="{FF2B5EF4-FFF2-40B4-BE49-F238E27FC236}">
                <a16:creationId xmlns:a16="http://schemas.microsoft.com/office/drawing/2014/main" id="{E422BADC-0A83-19E4-3753-F04764469E64}"/>
              </a:ext>
            </a:extLst>
          </p:cNvPr>
          <p:cNvSpPr txBox="1">
            <a:spLocks noChangeArrowheads="1"/>
          </p:cNvSpPr>
          <p:nvPr/>
        </p:nvSpPr>
        <p:spPr bwMode="auto">
          <a:xfrm>
            <a:off x="8665689" y="2113169"/>
            <a:ext cx="15068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Large Language Model</a:t>
            </a:r>
          </a:p>
        </p:txBody>
      </p:sp>
      <p:sp>
        <p:nvSpPr>
          <p:cNvPr id="9" name="TextBox 9">
            <a:extLst>
              <a:ext uri="{FF2B5EF4-FFF2-40B4-BE49-F238E27FC236}">
                <a16:creationId xmlns:a16="http://schemas.microsoft.com/office/drawing/2014/main" id="{08C806E6-ADE6-0C23-F182-550100810E92}"/>
              </a:ext>
            </a:extLst>
          </p:cNvPr>
          <p:cNvSpPr txBox="1">
            <a:spLocks noChangeArrowheads="1"/>
          </p:cNvSpPr>
          <p:nvPr/>
        </p:nvSpPr>
        <p:spPr bwMode="auto">
          <a:xfrm>
            <a:off x="6996765" y="2113169"/>
            <a:ext cx="15068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Prompt augmentation</a:t>
            </a:r>
          </a:p>
        </p:txBody>
      </p:sp>
      <p:sp>
        <p:nvSpPr>
          <p:cNvPr id="10" name="TextBox 9">
            <a:extLst>
              <a:ext uri="{FF2B5EF4-FFF2-40B4-BE49-F238E27FC236}">
                <a16:creationId xmlns:a16="http://schemas.microsoft.com/office/drawing/2014/main" id="{7F237AA5-6454-780D-162D-F64B1F1000FB}"/>
              </a:ext>
            </a:extLst>
          </p:cNvPr>
          <p:cNvSpPr txBox="1"/>
          <p:nvPr/>
        </p:nvSpPr>
        <p:spPr>
          <a:xfrm>
            <a:off x="10768097" y="2220891"/>
            <a:ext cx="769442" cy="307777"/>
          </a:xfrm>
          <a:prstGeom prst="rect">
            <a:avLst/>
          </a:prstGeom>
          <a:noFill/>
        </p:spPr>
        <p:txBody>
          <a:bodyPr wrap="none" lIns="0" rIns="0" rtlCol="0">
            <a:spAutoFit/>
          </a:bodyPr>
          <a:lstStyle/>
          <a:p>
            <a:pPr algn="ctr"/>
            <a:r>
              <a:rPr lang="en-US" sz="1400" dirty="0"/>
              <a:t>Response</a:t>
            </a:r>
          </a:p>
        </p:txBody>
      </p:sp>
      <p:pic>
        <p:nvPicPr>
          <p:cNvPr id="11" name="Picture 10">
            <a:extLst>
              <a:ext uri="{FF2B5EF4-FFF2-40B4-BE49-F238E27FC236}">
                <a16:creationId xmlns:a16="http://schemas.microsoft.com/office/drawing/2014/main" id="{97F0401F-5DCD-BF19-1636-533424B7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84416" y="1037682"/>
            <a:ext cx="1325964" cy="1325964"/>
          </a:xfrm>
          <a:prstGeom prst="rect">
            <a:avLst/>
          </a:prstGeom>
        </p:spPr>
      </p:pic>
      <p:sp>
        <p:nvSpPr>
          <p:cNvPr id="12" name="Title 3">
            <a:extLst>
              <a:ext uri="{FF2B5EF4-FFF2-40B4-BE49-F238E27FC236}">
                <a16:creationId xmlns:a16="http://schemas.microsoft.com/office/drawing/2014/main" id="{9E8B211E-3B46-6FE4-E6B5-7A5648E98EF6}"/>
              </a:ext>
            </a:extLst>
          </p:cNvPr>
          <p:cNvSpPr txBox="1">
            <a:spLocks/>
          </p:cNvSpPr>
          <p:nvPr/>
        </p:nvSpPr>
        <p:spPr>
          <a:xfrm>
            <a:off x="441514" y="122724"/>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r>
              <a:rPr lang="en-US" sz="3600" dirty="0">
                <a:latin typeface="+mn-lt"/>
              </a:rPr>
              <a:t>Knowledge Base: End-to-End RAG</a:t>
            </a:r>
          </a:p>
        </p:txBody>
      </p:sp>
      <p:sp>
        <p:nvSpPr>
          <p:cNvPr id="13" name="TextBox 9">
            <a:extLst>
              <a:ext uri="{FF2B5EF4-FFF2-40B4-BE49-F238E27FC236}">
                <a16:creationId xmlns:a16="http://schemas.microsoft.com/office/drawing/2014/main" id="{81BBCD59-1B60-3F58-B9BE-70811285F34C}"/>
              </a:ext>
            </a:extLst>
          </p:cNvPr>
          <p:cNvSpPr txBox="1">
            <a:spLocks noChangeArrowheads="1"/>
          </p:cNvSpPr>
          <p:nvPr/>
        </p:nvSpPr>
        <p:spPr bwMode="auto">
          <a:xfrm>
            <a:off x="6837726" y="5796573"/>
            <a:ext cx="1754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Embeddings model</a:t>
            </a:r>
          </a:p>
        </p:txBody>
      </p:sp>
      <p:sp>
        <p:nvSpPr>
          <p:cNvPr id="14" name="TextBox 9">
            <a:extLst>
              <a:ext uri="{FF2B5EF4-FFF2-40B4-BE49-F238E27FC236}">
                <a16:creationId xmlns:a16="http://schemas.microsoft.com/office/drawing/2014/main" id="{397892EA-75C5-5B9F-0D56-C6780396BD4F}"/>
              </a:ext>
            </a:extLst>
          </p:cNvPr>
          <p:cNvSpPr txBox="1">
            <a:spLocks noChangeArrowheads="1"/>
          </p:cNvSpPr>
          <p:nvPr/>
        </p:nvSpPr>
        <p:spPr bwMode="auto">
          <a:xfrm>
            <a:off x="10397726" y="5860691"/>
            <a:ext cx="15101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Data source</a:t>
            </a:r>
          </a:p>
        </p:txBody>
      </p:sp>
      <p:sp>
        <p:nvSpPr>
          <p:cNvPr id="16" name="TextBox 9">
            <a:extLst>
              <a:ext uri="{FF2B5EF4-FFF2-40B4-BE49-F238E27FC236}">
                <a16:creationId xmlns:a16="http://schemas.microsoft.com/office/drawing/2014/main" id="{0A03C538-4EC5-429F-5DD6-827FA5039BCA}"/>
              </a:ext>
            </a:extLst>
          </p:cNvPr>
          <p:cNvSpPr txBox="1">
            <a:spLocks noChangeArrowheads="1"/>
          </p:cNvSpPr>
          <p:nvPr/>
        </p:nvSpPr>
        <p:spPr bwMode="auto">
          <a:xfrm>
            <a:off x="5267490" y="5796573"/>
            <a:ext cx="14019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Vector store</a:t>
            </a:r>
          </a:p>
        </p:txBody>
      </p:sp>
      <p:sp>
        <p:nvSpPr>
          <p:cNvPr id="18" name="TextBox 9">
            <a:extLst>
              <a:ext uri="{FF2B5EF4-FFF2-40B4-BE49-F238E27FC236}">
                <a16:creationId xmlns:a16="http://schemas.microsoft.com/office/drawing/2014/main" id="{4A68E173-5E13-E819-B8FE-AB2E29077818}"/>
              </a:ext>
            </a:extLst>
          </p:cNvPr>
          <p:cNvSpPr txBox="1">
            <a:spLocks noChangeArrowheads="1"/>
          </p:cNvSpPr>
          <p:nvPr/>
        </p:nvSpPr>
        <p:spPr bwMode="auto">
          <a:xfrm>
            <a:off x="3029681" y="2847316"/>
            <a:ext cx="1184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Embeddings model</a:t>
            </a:r>
          </a:p>
        </p:txBody>
      </p:sp>
      <p:pic>
        <p:nvPicPr>
          <p:cNvPr id="20" name="Picture 19">
            <a:extLst>
              <a:ext uri="{FF2B5EF4-FFF2-40B4-BE49-F238E27FC236}">
                <a16:creationId xmlns:a16="http://schemas.microsoft.com/office/drawing/2014/main" id="{2D8B08A3-8565-C334-B66C-279C7167C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946" y="1289483"/>
            <a:ext cx="822362" cy="822362"/>
          </a:xfrm>
          <a:prstGeom prst="rect">
            <a:avLst/>
          </a:prstGeom>
        </p:spPr>
      </p:pic>
      <p:sp>
        <p:nvSpPr>
          <p:cNvPr id="21" name="TextBox 20">
            <a:extLst>
              <a:ext uri="{FF2B5EF4-FFF2-40B4-BE49-F238E27FC236}">
                <a16:creationId xmlns:a16="http://schemas.microsoft.com/office/drawing/2014/main" id="{CD3D5705-BD62-C358-F870-08CAF62B54D0}"/>
              </a:ext>
            </a:extLst>
          </p:cNvPr>
          <p:cNvSpPr txBox="1"/>
          <p:nvPr/>
        </p:nvSpPr>
        <p:spPr>
          <a:xfrm>
            <a:off x="2753752" y="3896918"/>
            <a:ext cx="929743" cy="307777"/>
          </a:xfrm>
          <a:prstGeom prst="rect">
            <a:avLst/>
          </a:prstGeom>
          <a:noFill/>
        </p:spPr>
        <p:txBody>
          <a:bodyPr wrap="none" lIns="0" rIns="0" rtlCol="0">
            <a:spAutoFit/>
          </a:bodyPr>
          <a:lstStyle/>
          <a:p>
            <a:pPr algn="ctr"/>
            <a:r>
              <a:rPr lang="en-US" sz="1400" dirty="0"/>
              <a:t>Embedding</a:t>
            </a:r>
          </a:p>
        </p:txBody>
      </p:sp>
      <p:pic>
        <p:nvPicPr>
          <p:cNvPr id="22" name="Picture 21">
            <a:extLst>
              <a:ext uri="{FF2B5EF4-FFF2-40B4-BE49-F238E27FC236}">
                <a16:creationId xmlns:a16="http://schemas.microsoft.com/office/drawing/2014/main" id="{AF435D05-6AB7-151B-AFEE-5F2665CB53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87221" y="1037682"/>
            <a:ext cx="1325964" cy="1325964"/>
          </a:xfrm>
          <a:prstGeom prst="rect">
            <a:avLst/>
          </a:prstGeom>
        </p:spPr>
      </p:pic>
      <p:pic>
        <p:nvPicPr>
          <p:cNvPr id="24" name="Picture 23">
            <a:extLst>
              <a:ext uri="{FF2B5EF4-FFF2-40B4-BE49-F238E27FC236}">
                <a16:creationId xmlns:a16="http://schemas.microsoft.com/office/drawing/2014/main" id="{AE6BE0C2-1361-2252-7E54-30AA47E713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13547" y="4668357"/>
            <a:ext cx="1325964" cy="1325964"/>
          </a:xfrm>
          <a:prstGeom prst="rect">
            <a:avLst/>
          </a:prstGeom>
        </p:spPr>
      </p:pic>
      <p:pic>
        <p:nvPicPr>
          <p:cNvPr id="26" name="Picture 25">
            <a:extLst>
              <a:ext uri="{FF2B5EF4-FFF2-40B4-BE49-F238E27FC236}">
                <a16:creationId xmlns:a16="http://schemas.microsoft.com/office/drawing/2014/main" id="{991528C4-0EBA-1C07-903E-B81398AC0DD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489836" y="1037682"/>
            <a:ext cx="1325964" cy="1325964"/>
          </a:xfrm>
          <a:prstGeom prst="rect">
            <a:avLst/>
          </a:prstGeom>
        </p:spPr>
      </p:pic>
      <p:cxnSp>
        <p:nvCxnSpPr>
          <p:cNvPr id="29" name="Straight Arrow Connector 28">
            <a:extLst>
              <a:ext uri="{FF2B5EF4-FFF2-40B4-BE49-F238E27FC236}">
                <a16:creationId xmlns:a16="http://schemas.microsoft.com/office/drawing/2014/main" id="{F90A920B-1FF3-3C4A-5681-4D278FCCC4EA}"/>
              </a:ext>
            </a:extLst>
          </p:cNvPr>
          <p:cNvCxnSpPr>
            <a:cxnSpLocks/>
          </p:cNvCxnSpPr>
          <p:nvPr/>
        </p:nvCxnSpPr>
        <p:spPr>
          <a:xfrm flipH="1">
            <a:off x="6631447" y="5304812"/>
            <a:ext cx="668746" cy="565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52675E-F2A1-E23D-2DF1-BD17E6222C34}"/>
              </a:ext>
            </a:extLst>
          </p:cNvPr>
          <p:cNvSpPr txBox="1"/>
          <p:nvPr/>
        </p:nvSpPr>
        <p:spPr>
          <a:xfrm>
            <a:off x="2967649" y="2220891"/>
            <a:ext cx="365485" cy="307777"/>
          </a:xfrm>
          <a:prstGeom prst="rect">
            <a:avLst/>
          </a:prstGeom>
          <a:noFill/>
        </p:spPr>
        <p:txBody>
          <a:bodyPr wrap="square" lIns="0" rIns="0" rtlCol="0">
            <a:spAutoFit/>
          </a:bodyPr>
          <a:lstStyle/>
          <a:p>
            <a:pPr algn="ctr"/>
            <a:r>
              <a:rPr lang="en-US" sz="1400" dirty="0"/>
              <a:t>User</a:t>
            </a:r>
          </a:p>
        </p:txBody>
      </p:sp>
      <p:sp>
        <p:nvSpPr>
          <p:cNvPr id="31" name="TextBox 30">
            <a:extLst>
              <a:ext uri="{FF2B5EF4-FFF2-40B4-BE49-F238E27FC236}">
                <a16:creationId xmlns:a16="http://schemas.microsoft.com/office/drawing/2014/main" id="{A4B48A5B-D2F8-46F5-B3BA-4E813F1B9AD1}"/>
              </a:ext>
            </a:extLst>
          </p:cNvPr>
          <p:cNvSpPr txBox="1"/>
          <p:nvPr/>
        </p:nvSpPr>
        <p:spPr>
          <a:xfrm>
            <a:off x="3835308" y="1336182"/>
            <a:ext cx="844783" cy="307777"/>
          </a:xfrm>
          <a:prstGeom prst="rect">
            <a:avLst/>
          </a:prstGeom>
          <a:noFill/>
        </p:spPr>
        <p:txBody>
          <a:bodyPr wrap="none" lIns="0" rIns="0" rtlCol="0">
            <a:spAutoFit/>
          </a:bodyPr>
          <a:lstStyle/>
          <a:p>
            <a:pPr algn="ctr"/>
            <a:r>
              <a:rPr lang="en-US" sz="1400" dirty="0"/>
              <a:t>User Input</a:t>
            </a:r>
          </a:p>
        </p:txBody>
      </p:sp>
      <p:cxnSp>
        <p:nvCxnSpPr>
          <p:cNvPr id="32" name="Straight Arrow Connector 31">
            <a:extLst>
              <a:ext uri="{FF2B5EF4-FFF2-40B4-BE49-F238E27FC236}">
                <a16:creationId xmlns:a16="http://schemas.microsoft.com/office/drawing/2014/main" id="{9198F9DC-6D63-83B5-4F27-EAF6DC1078CA}"/>
              </a:ext>
            </a:extLst>
          </p:cNvPr>
          <p:cNvCxnSpPr>
            <a:cxnSpLocks/>
            <a:stCxn id="20" idx="3"/>
            <a:endCxn id="26" idx="1"/>
          </p:cNvCxnSpPr>
          <p:nvPr/>
        </p:nvCxnSpPr>
        <p:spPr>
          <a:xfrm>
            <a:off x="9830308" y="1700664"/>
            <a:ext cx="659528"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419EFB-22BA-259B-F7B8-D3F10A663F7F}"/>
              </a:ext>
            </a:extLst>
          </p:cNvPr>
          <p:cNvCxnSpPr>
            <a:cxnSpLocks/>
            <a:stCxn id="22" idx="3"/>
            <a:endCxn id="20" idx="1"/>
          </p:cNvCxnSpPr>
          <p:nvPr/>
        </p:nvCxnSpPr>
        <p:spPr>
          <a:xfrm>
            <a:off x="8413185" y="1700664"/>
            <a:ext cx="594761"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DEC413-7186-3982-375A-581F47D5DFD4}"/>
              </a:ext>
            </a:extLst>
          </p:cNvPr>
          <p:cNvCxnSpPr>
            <a:cxnSpLocks/>
            <a:endCxn id="45" idx="0"/>
          </p:cNvCxnSpPr>
          <p:nvPr/>
        </p:nvCxnSpPr>
        <p:spPr>
          <a:xfrm>
            <a:off x="4601899" y="3524691"/>
            <a:ext cx="0" cy="41609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CF2B343-B1F6-427B-3ECA-6C9B9D506E07}"/>
              </a:ext>
            </a:extLst>
          </p:cNvPr>
          <p:cNvPicPr>
            <a:picLocks noChangeAspect="1"/>
          </p:cNvPicPr>
          <p:nvPr/>
        </p:nvPicPr>
        <p:blipFill rotWithShape="1">
          <a:blip r:embed="rId8">
            <a:extLst>
              <a:ext uri="{28A0092B-C50C-407E-A947-70E740481C1C}">
                <a14:useLocalDpi xmlns:a14="http://schemas.microsoft.com/office/drawing/2010/main" val="0"/>
              </a:ext>
            </a:extLst>
          </a:blip>
          <a:srcRect t="14262" b="11850"/>
          <a:stretch/>
        </p:blipFill>
        <p:spPr>
          <a:xfrm>
            <a:off x="5302181" y="2592141"/>
            <a:ext cx="1325964" cy="979736"/>
          </a:xfrm>
          <a:prstGeom prst="rect">
            <a:avLst/>
          </a:prstGeom>
        </p:spPr>
      </p:pic>
      <p:sp>
        <p:nvSpPr>
          <p:cNvPr id="37" name="TextBox 36">
            <a:extLst>
              <a:ext uri="{FF2B5EF4-FFF2-40B4-BE49-F238E27FC236}">
                <a16:creationId xmlns:a16="http://schemas.microsoft.com/office/drawing/2014/main" id="{4A0466E5-490E-C6E0-CD3F-5828E45D23C3}"/>
              </a:ext>
            </a:extLst>
          </p:cNvPr>
          <p:cNvSpPr txBox="1"/>
          <p:nvPr/>
        </p:nvSpPr>
        <p:spPr>
          <a:xfrm>
            <a:off x="6391012" y="2960754"/>
            <a:ext cx="637995" cy="307777"/>
          </a:xfrm>
          <a:prstGeom prst="rect">
            <a:avLst/>
          </a:prstGeom>
          <a:noFill/>
        </p:spPr>
        <p:txBody>
          <a:bodyPr wrap="none" lIns="0" rIns="0" rtlCol="0">
            <a:spAutoFit/>
          </a:bodyPr>
          <a:lstStyle/>
          <a:p>
            <a:pPr algn="ctr"/>
            <a:r>
              <a:rPr lang="en-US" sz="1400" dirty="0"/>
              <a:t>Context</a:t>
            </a:r>
          </a:p>
        </p:txBody>
      </p:sp>
      <p:cxnSp>
        <p:nvCxnSpPr>
          <p:cNvPr id="38" name="Elbow Connector 37">
            <a:extLst>
              <a:ext uri="{FF2B5EF4-FFF2-40B4-BE49-F238E27FC236}">
                <a16:creationId xmlns:a16="http://schemas.microsoft.com/office/drawing/2014/main" id="{4C78596B-D125-9ECF-5045-87A478B378A3}"/>
              </a:ext>
            </a:extLst>
          </p:cNvPr>
          <p:cNvCxnSpPr>
            <a:cxnSpLocks/>
            <a:stCxn id="11" idx="3"/>
          </p:cNvCxnSpPr>
          <p:nvPr/>
        </p:nvCxnSpPr>
        <p:spPr>
          <a:xfrm>
            <a:off x="3810380" y="1700664"/>
            <a:ext cx="791518" cy="1001664"/>
          </a:xfrm>
          <a:prstGeom prst="bentConnector2">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FF38743-5BF4-6B9B-AE33-F4A37DE328A0}"/>
              </a:ext>
            </a:extLst>
          </p:cNvPr>
          <p:cNvGrpSpPr>
            <a:grpSpLocks noChangeAspect="1"/>
          </p:cNvGrpSpPr>
          <p:nvPr/>
        </p:nvGrpSpPr>
        <p:grpSpPr>
          <a:xfrm>
            <a:off x="3837362" y="3940781"/>
            <a:ext cx="1555856" cy="220055"/>
            <a:chOff x="7296525" y="3644878"/>
            <a:chExt cx="2117686" cy="299519"/>
          </a:xfrm>
        </p:grpSpPr>
        <p:sp>
          <p:nvSpPr>
            <p:cNvPr id="40" name="Rounded Rectangle 39">
              <a:extLst>
                <a:ext uri="{FF2B5EF4-FFF2-40B4-BE49-F238E27FC236}">
                  <a16:creationId xmlns:a16="http://schemas.microsoft.com/office/drawing/2014/main" id="{85F31016-26DE-8A9C-A73E-2D5C29BE9E49}"/>
                </a:ext>
              </a:extLst>
            </p:cNvPr>
            <p:cNvSpPr>
              <a:spLocks noChangeAspect="1"/>
            </p:cNvSpPr>
            <p:nvPr/>
          </p:nvSpPr>
          <p:spPr>
            <a:xfrm>
              <a:off x="7600740" y="3644882"/>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4F74D2"/>
                  </a:solidFill>
                </a:rPr>
                <a:t>-0.02</a:t>
              </a:r>
            </a:p>
          </p:txBody>
        </p:sp>
        <p:grpSp>
          <p:nvGrpSpPr>
            <p:cNvPr id="41" name="Group 40">
              <a:extLst>
                <a:ext uri="{FF2B5EF4-FFF2-40B4-BE49-F238E27FC236}">
                  <a16:creationId xmlns:a16="http://schemas.microsoft.com/office/drawing/2014/main" id="{388FD02B-0EC9-B3CA-BE06-F0C4AE9F7CAF}"/>
                </a:ext>
              </a:extLst>
            </p:cNvPr>
            <p:cNvGrpSpPr/>
            <p:nvPr/>
          </p:nvGrpSpPr>
          <p:grpSpPr>
            <a:xfrm>
              <a:off x="8806277" y="3644880"/>
              <a:ext cx="301752" cy="299515"/>
              <a:chOff x="7904166" y="3644883"/>
              <a:chExt cx="301752" cy="299515"/>
            </a:xfrm>
          </p:grpSpPr>
          <p:sp>
            <p:nvSpPr>
              <p:cNvPr id="47" name="Rounded Rectangle 46">
                <a:extLst>
                  <a:ext uri="{FF2B5EF4-FFF2-40B4-BE49-F238E27FC236}">
                    <a16:creationId xmlns:a16="http://schemas.microsoft.com/office/drawing/2014/main" id="{3B5F218B-8D74-F469-B8DA-97D9E9BFEA30}"/>
                  </a:ext>
                </a:extLst>
              </p:cNvPr>
              <p:cNvSpPr>
                <a:spLocks noChangeAspect="1"/>
              </p:cNvSpPr>
              <p:nvPr/>
            </p:nvSpPr>
            <p:spPr>
              <a:xfrm>
                <a:off x="7904166" y="3644883"/>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err="1"/>
              </a:p>
            </p:txBody>
          </p:sp>
          <p:grpSp>
            <p:nvGrpSpPr>
              <p:cNvPr id="48" name="Group 47">
                <a:extLst>
                  <a:ext uri="{FF2B5EF4-FFF2-40B4-BE49-F238E27FC236}">
                    <a16:creationId xmlns:a16="http://schemas.microsoft.com/office/drawing/2014/main" id="{413AB949-826F-4BF9-77E0-AE7990956F01}"/>
                  </a:ext>
                </a:extLst>
              </p:cNvPr>
              <p:cNvGrpSpPr/>
              <p:nvPr/>
            </p:nvGrpSpPr>
            <p:grpSpPr>
              <a:xfrm>
                <a:off x="7943113" y="3770821"/>
                <a:ext cx="223859" cy="47639"/>
                <a:chOff x="7939795" y="3768225"/>
                <a:chExt cx="223859" cy="47639"/>
              </a:xfrm>
            </p:grpSpPr>
            <p:sp>
              <p:nvSpPr>
                <p:cNvPr id="49" name="Oval 48">
                  <a:extLst>
                    <a:ext uri="{FF2B5EF4-FFF2-40B4-BE49-F238E27FC236}">
                      <a16:creationId xmlns:a16="http://schemas.microsoft.com/office/drawing/2014/main" id="{6AA8E06B-70BF-621F-ED3B-E3ECE9E30A12}"/>
                    </a:ext>
                  </a:extLst>
                </p:cNvPr>
                <p:cNvSpPr>
                  <a:spLocks noChangeAspect="1"/>
                </p:cNvSpPr>
                <p:nvPr/>
              </p:nvSpPr>
              <p:spPr>
                <a:xfrm>
                  <a:off x="7939795" y="3770144"/>
                  <a:ext cx="46883" cy="45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err="1">
                    <a:solidFill>
                      <a:schemeClr val="tx1"/>
                    </a:solidFill>
                  </a:endParaRPr>
                </a:p>
              </p:txBody>
            </p:sp>
            <p:sp>
              <p:nvSpPr>
                <p:cNvPr id="50" name="Oval 49">
                  <a:extLst>
                    <a:ext uri="{FF2B5EF4-FFF2-40B4-BE49-F238E27FC236}">
                      <a16:creationId xmlns:a16="http://schemas.microsoft.com/office/drawing/2014/main" id="{994A8F0F-7F48-1DD5-D354-997AF7EB871A}"/>
                    </a:ext>
                  </a:extLst>
                </p:cNvPr>
                <p:cNvSpPr>
                  <a:spLocks noChangeAspect="1"/>
                </p:cNvSpPr>
                <p:nvPr/>
              </p:nvSpPr>
              <p:spPr>
                <a:xfrm>
                  <a:off x="8114803" y="3768225"/>
                  <a:ext cx="48851" cy="476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err="1">
                    <a:solidFill>
                      <a:schemeClr val="tx1"/>
                    </a:solidFill>
                  </a:endParaRPr>
                </a:p>
              </p:txBody>
            </p:sp>
            <p:sp>
              <p:nvSpPr>
                <p:cNvPr id="51" name="Oval 50">
                  <a:extLst>
                    <a:ext uri="{FF2B5EF4-FFF2-40B4-BE49-F238E27FC236}">
                      <a16:creationId xmlns:a16="http://schemas.microsoft.com/office/drawing/2014/main" id="{659C7EAB-3625-51B3-6F8B-FC1F594E3FF6}"/>
                    </a:ext>
                  </a:extLst>
                </p:cNvPr>
                <p:cNvSpPr>
                  <a:spLocks noChangeAspect="1"/>
                </p:cNvSpPr>
                <p:nvPr/>
              </p:nvSpPr>
              <p:spPr>
                <a:xfrm>
                  <a:off x="8027299" y="3770144"/>
                  <a:ext cx="46883" cy="45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err="1">
                    <a:solidFill>
                      <a:schemeClr val="tx1"/>
                    </a:solidFill>
                  </a:endParaRPr>
                </a:p>
              </p:txBody>
            </p:sp>
          </p:grpSp>
        </p:grpSp>
        <p:sp>
          <p:nvSpPr>
            <p:cNvPr id="42" name="Rounded Rectangle 41">
              <a:extLst>
                <a:ext uri="{FF2B5EF4-FFF2-40B4-BE49-F238E27FC236}">
                  <a16:creationId xmlns:a16="http://schemas.microsoft.com/office/drawing/2014/main" id="{250A8756-F287-989A-A610-3CEE43A35E4C}"/>
                </a:ext>
              </a:extLst>
            </p:cNvPr>
            <p:cNvSpPr>
              <a:spLocks noChangeAspect="1"/>
            </p:cNvSpPr>
            <p:nvPr/>
          </p:nvSpPr>
          <p:spPr>
            <a:xfrm>
              <a:off x="7296525" y="3644879"/>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2070D0"/>
                  </a:solidFill>
                </a:rPr>
                <a:t>0.89</a:t>
              </a:r>
            </a:p>
          </p:txBody>
        </p:sp>
        <p:sp>
          <p:nvSpPr>
            <p:cNvPr id="43" name="Rounded Rectangle 42">
              <a:extLst>
                <a:ext uri="{FF2B5EF4-FFF2-40B4-BE49-F238E27FC236}">
                  <a16:creationId xmlns:a16="http://schemas.microsoft.com/office/drawing/2014/main" id="{1304FD5F-9692-B12C-8882-905BC9A0E07D}"/>
                </a:ext>
              </a:extLst>
            </p:cNvPr>
            <p:cNvSpPr>
              <a:spLocks noChangeAspect="1"/>
            </p:cNvSpPr>
            <p:nvPr/>
          </p:nvSpPr>
          <p:spPr>
            <a:xfrm>
              <a:off x="9112459" y="3644879"/>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EA6EBE"/>
                  </a:solidFill>
                </a:rPr>
                <a:t>-0.38</a:t>
              </a:r>
            </a:p>
          </p:txBody>
        </p:sp>
        <p:sp>
          <p:nvSpPr>
            <p:cNvPr id="44" name="Rounded Rectangle 43">
              <a:extLst>
                <a:ext uri="{FF2B5EF4-FFF2-40B4-BE49-F238E27FC236}">
                  <a16:creationId xmlns:a16="http://schemas.microsoft.com/office/drawing/2014/main" id="{AA99D4AA-AF44-90DF-1DE2-AE628EBEE9C3}"/>
                </a:ext>
              </a:extLst>
            </p:cNvPr>
            <p:cNvSpPr>
              <a:spLocks noChangeAspect="1"/>
            </p:cNvSpPr>
            <p:nvPr/>
          </p:nvSpPr>
          <p:spPr>
            <a:xfrm>
              <a:off x="7901756" y="3644878"/>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7879D9"/>
                  </a:solidFill>
                </a:rPr>
                <a:t>-0.53</a:t>
              </a:r>
            </a:p>
          </p:txBody>
        </p:sp>
        <p:sp>
          <p:nvSpPr>
            <p:cNvPr id="45" name="Rounded Rectangle 44">
              <a:extLst>
                <a:ext uri="{FF2B5EF4-FFF2-40B4-BE49-F238E27FC236}">
                  <a16:creationId xmlns:a16="http://schemas.microsoft.com/office/drawing/2014/main" id="{4CC38351-EC17-430F-C5B8-1D1D355C19AD}"/>
                </a:ext>
              </a:extLst>
            </p:cNvPr>
            <p:cNvSpPr>
              <a:spLocks noChangeAspect="1"/>
            </p:cNvSpPr>
            <p:nvPr/>
          </p:nvSpPr>
          <p:spPr>
            <a:xfrm>
              <a:off x="8200310" y="3644878"/>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8C71C9"/>
                  </a:solidFill>
                </a:rPr>
                <a:t>0.95</a:t>
              </a:r>
            </a:p>
          </p:txBody>
        </p:sp>
        <p:sp>
          <p:nvSpPr>
            <p:cNvPr id="46" name="Rounded Rectangle 45">
              <a:extLst>
                <a:ext uri="{FF2B5EF4-FFF2-40B4-BE49-F238E27FC236}">
                  <a16:creationId xmlns:a16="http://schemas.microsoft.com/office/drawing/2014/main" id="{6221025E-D935-D310-9F50-82D7A1E9B362}"/>
                </a:ext>
              </a:extLst>
            </p:cNvPr>
            <p:cNvSpPr>
              <a:spLocks noChangeAspect="1"/>
            </p:cNvSpPr>
            <p:nvPr/>
          </p:nvSpPr>
          <p:spPr>
            <a:xfrm>
              <a:off x="8504525" y="3644878"/>
              <a:ext cx="301752" cy="299515"/>
            </a:xfrm>
            <a:prstGeom prst="roundRect">
              <a:avLst>
                <a:gd name="adj" fmla="val 9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rgbClr val="A771C5"/>
                  </a:solidFill>
                </a:rPr>
                <a:t>0.17</a:t>
              </a:r>
            </a:p>
          </p:txBody>
        </p:sp>
      </p:grpSp>
      <p:cxnSp>
        <p:nvCxnSpPr>
          <p:cNvPr id="52" name="Elbow Connector 51">
            <a:extLst>
              <a:ext uri="{FF2B5EF4-FFF2-40B4-BE49-F238E27FC236}">
                <a16:creationId xmlns:a16="http://schemas.microsoft.com/office/drawing/2014/main" id="{3F78FF8B-49D3-1FA6-6105-C613D79BED70}"/>
              </a:ext>
            </a:extLst>
          </p:cNvPr>
          <p:cNvCxnSpPr>
            <a:cxnSpLocks/>
            <a:stCxn id="45" idx="2"/>
          </p:cNvCxnSpPr>
          <p:nvPr/>
        </p:nvCxnSpPr>
        <p:spPr>
          <a:xfrm rot="16200000" flipH="1">
            <a:off x="4384036" y="4389014"/>
            <a:ext cx="1149629" cy="693266"/>
          </a:xfrm>
          <a:prstGeom prst="bentConnector2">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AEDE84-FF34-F466-0CF8-EB75C88F376A}"/>
              </a:ext>
            </a:extLst>
          </p:cNvPr>
          <p:cNvCxnSpPr>
            <a:cxnSpLocks/>
          </p:cNvCxnSpPr>
          <p:nvPr/>
        </p:nvCxnSpPr>
        <p:spPr>
          <a:xfrm flipV="1">
            <a:off x="5965163" y="3501537"/>
            <a:ext cx="0" cy="1380149"/>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E5D96F2A-528A-3625-DD63-682CF4DC59CD}"/>
              </a:ext>
            </a:extLst>
          </p:cNvPr>
          <p:cNvCxnSpPr>
            <a:cxnSpLocks/>
            <a:stCxn id="36" idx="0"/>
            <a:endCxn id="22" idx="1"/>
          </p:cNvCxnSpPr>
          <p:nvPr/>
        </p:nvCxnSpPr>
        <p:spPr>
          <a:xfrm rot="5400000" flipH="1" flipV="1">
            <a:off x="6080454" y="1585374"/>
            <a:ext cx="891477" cy="1122058"/>
          </a:xfrm>
          <a:prstGeom prst="bentConnector2">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74452A4-CDF1-5AB9-EFA9-692ED01F3D95}"/>
              </a:ext>
            </a:extLst>
          </p:cNvPr>
          <p:cNvSpPr txBox="1"/>
          <p:nvPr/>
        </p:nvSpPr>
        <p:spPr>
          <a:xfrm>
            <a:off x="3621289" y="5038443"/>
            <a:ext cx="923313" cy="523220"/>
          </a:xfrm>
          <a:prstGeom prst="rect">
            <a:avLst/>
          </a:prstGeom>
          <a:noFill/>
        </p:spPr>
        <p:txBody>
          <a:bodyPr wrap="square" lIns="0" rIns="0" rtlCol="0">
            <a:spAutoFit/>
          </a:bodyPr>
          <a:lstStyle/>
          <a:p>
            <a:pPr algn="ctr"/>
            <a:r>
              <a:rPr lang="en-US" sz="1400" dirty="0"/>
              <a:t>Semantic search</a:t>
            </a:r>
          </a:p>
        </p:txBody>
      </p:sp>
      <p:sp>
        <p:nvSpPr>
          <p:cNvPr id="58" name="TextBox 57">
            <a:extLst>
              <a:ext uri="{FF2B5EF4-FFF2-40B4-BE49-F238E27FC236}">
                <a16:creationId xmlns:a16="http://schemas.microsoft.com/office/drawing/2014/main" id="{BEB085F8-FBB5-604B-E371-1316D7777695}"/>
              </a:ext>
            </a:extLst>
          </p:cNvPr>
          <p:cNvSpPr txBox="1"/>
          <p:nvPr/>
        </p:nvSpPr>
        <p:spPr>
          <a:xfrm>
            <a:off x="228568" y="1240971"/>
            <a:ext cx="65" cy="369332"/>
          </a:xfrm>
          <a:prstGeom prst="rect">
            <a:avLst/>
          </a:prstGeom>
          <a:noFill/>
        </p:spPr>
        <p:txBody>
          <a:bodyPr wrap="none" lIns="0" rIns="0" rtlCol="0">
            <a:spAutoFit/>
          </a:bodyPr>
          <a:lstStyle/>
          <a:p>
            <a:pPr algn="ctr"/>
            <a:endParaRPr lang="en-US" dirty="0" err="1"/>
          </a:p>
        </p:txBody>
      </p:sp>
      <p:sp>
        <p:nvSpPr>
          <p:cNvPr id="59" name="TextBox 58">
            <a:extLst>
              <a:ext uri="{FF2B5EF4-FFF2-40B4-BE49-F238E27FC236}">
                <a16:creationId xmlns:a16="http://schemas.microsoft.com/office/drawing/2014/main" id="{6E1EB432-B612-D29F-5680-0CC9EF4F71E5}"/>
              </a:ext>
            </a:extLst>
          </p:cNvPr>
          <p:cNvSpPr txBox="1"/>
          <p:nvPr/>
        </p:nvSpPr>
        <p:spPr>
          <a:xfrm>
            <a:off x="293882" y="1159329"/>
            <a:ext cx="65" cy="369332"/>
          </a:xfrm>
          <a:prstGeom prst="rect">
            <a:avLst/>
          </a:prstGeom>
          <a:noFill/>
        </p:spPr>
        <p:txBody>
          <a:bodyPr wrap="none" lIns="0" rIns="0" rtlCol="0">
            <a:spAutoFit/>
          </a:bodyPr>
          <a:lstStyle/>
          <a:p>
            <a:pPr algn="ctr"/>
            <a:endParaRPr lang="en-US" dirty="0" err="1"/>
          </a:p>
        </p:txBody>
      </p:sp>
      <p:grpSp>
        <p:nvGrpSpPr>
          <p:cNvPr id="70" name="Group 69">
            <a:extLst>
              <a:ext uri="{FF2B5EF4-FFF2-40B4-BE49-F238E27FC236}">
                <a16:creationId xmlns:a16="http://schemas.microsoft.com/office/drawing/2014/main" id="{05B52E38-AB47-D0B2-FD56-2E3C70E6720D}"/>
              </a:ext>
            </a:extLst>
          </p:cNvPr>
          <p:cNvGrpSpPr/>
          <p:nvPr/>
        </p:nvGrpSpPr>
        <p:grpSpPr>
          <a:xfrm>
            <a:off x="8846602" y="4588600"/>
            <a:ext cx="1097352" cy="1246041"/>
            <a:chOff x="9187718" y="4707528"/>
            <a:chExt cx="894198" cy="1253404"/>
          </a:xfrm>
        </p:grpSpPr>
        <p:pic>
          <p:nvPicPr>
            <p:cNvPr id="64" name="Picture 63">
              <a:extLst>
                <a:ext uri="{FF2B5EF4-FFF2-40B4-BE49-F238E27FC236}">
                  <a16:creationId xmlns:a16="http://schemas.microsoft.com/office/drawing/2014/main" id="{B211AD10-E6FF-46F8-4E0A-6F75F8AE0E26}"/>
                </a:ext>
              </a:extLst>
            </p:cNvPr>
            <p:cNvPicPr>
              <a:picLocks noChangeAspect="1"/>
            </p:cNvPicPr>
            <p:nvPr/>
          </p:nvPicPr>
          <p:blipFill rotWithShape="1">
            <a:blip r:embed="rId8">
              <a:extLst>
                <a:ext uri="{28A0092B-C50C-407E-A947-70E740481C1C}">
                  <a14:useLocalDpi xmlns:a14="http://schemas.microsoft.com/office/drawing/2010/main" val="0"/>
                </a:ext>
              </a:extLst>
            </a:blip>
            <a:srcRect l="12491" r="11451"/>
            <a:stretch/>
          </p:blipFill>
          <p:spPr>
            <a:xfrm>
              <a:off x="9541501" y="4816386"/>
              <a:ext cx="518645" cy="681900"/>
            </a:xfrm>
            <a:prstGeom prst="rect">
              <a:avLst/>
            </a:prstGeom>
          </p:spPr>
        </p:pic>
        <p:pic>
          <p:nvPicPr>
            <p:cNvPr id="65" name="Picture 64">
              <a:extLst>
                <a:ext uri="{FF2B5EF4-FFF2-40B4-BE49-F238E27FC236}">
                  <a16:creationId xmlns:a16="http://schemas.microsoft.com/office/drawing/2014/main" id="{E7C74C0A-6C6D-4D25-6078-5B6F6D17D3EF}"/>
                </a:ext>
              </a:extLst>
            </p:cNvPr>
            <p:cNvPicPr>
              <a:picLocks noChangeAspect="1"/>
            </p:cNvPicPr>
            <p:nvPr/>
          </p:nvPicPr>
          <p:blipFill rotWithShape="1">
            <a:blip r:embed="rId8">
              <a:extLst>
                <a:ext uri="{28A0092B-C50C-407E-A947-70E740481C1C}">
                  <a14:useLocalDpi xmlns:a14="http://schemas.microsoft.com/office/drawing/2010/main" val="0"/>
                </a:ext>
              </a:extLst>
            </a:blip>
            <a:srcRect l="12491" r="11451"/>
            <a:stretch/>
          </p:blipFill>
          <p:spPr>
            <a:xfrm>
              <a:off x="9563271" y="5279032"/>
              <a:ext cx="518645" cy="681900"/>
            </a:xfrm>
            <a:prstGeom prst="rect">
              <a:avLst/>
            </a:prstGeom>
          </p:spPr>
        </p:pic>
        <p:pic>
          <p:nvPicPr>
            <p:cNvPr id="66" name="Picture 65">
              <a:extLst>
                <a:ext uri="{FF2B5EF4-FFF2-40B4-BE49-F238E27FC236}">
                  <a16:creationId xmlns:a16="http://schemas.microsoft.com/office/drawing/2014/main" id="{D678538A-DD0E-81F0-AEAA-8732C672ED9B}"/>
                </a:ext>
              </a:extLst>
            </p:cNvPr>
            <p:cNvPicPr>
              <a:picLocks noChangeAspect="1"/>
            </p:cNvPicPr>
            <p:nvPr/>
          </p:nvPicPr>
          <p:blipFill rotWithShape="1">
            <a:blip r:embed="rId8">
              <a:extLst>
                <a:ext uri="{28A0092B-C50C-407E-A947-70E740481C1C}">
                  <a14:useLocalDpi xmlns:a14="http://schemas.microsoft.com/office/drawing/2010/main" val="0"/>
                </a:ext>
              </a:extLst>
            </a:blip>
            <a:srcRect l="12491" r="11451"/>
            <a:stretch/>
          </p:blipFill>
          <p:spPr>
            <a:xfrm>
              <a:off x="9187718" y="4707528"/>
              <a:ext cx="518645" cy="681900"/>
            </a:xfrm>
            <a:prstGeom prst="rect">
              <a:avLst/>
            </a:prstGeom>
          </p:spPr>
        </p:pic>
        <p:pic>
          <p:nvPicPr>
            <p:cNvPr id="67" name="Picture 66">
              <a:extLst>
                <a:ext uri="{FF2B5EF4-FFF2-40B4-BE49-F238E27FC236}">
                  <a16:creationId xmlns:a16="http://schemas.microsoft.com/office/drawing/2014/main" id="{B78D22E4-97AE-3AF2-8142-6B23CE642F9F}"/>
                </a:ext>
              </a:extLst>
            </p:cNvPr>
            <p:cNvPicPr>
              <a:picLocks noChangeAspect="1"/>
            </p:cNvPicPr>
            <p:nvPr/>
          </p:nvPicPr>
          <p:blipFill rotWithShape="1">
            <a:blip r:embed="rId8">
              <a:extLst>
                <a:ext uri="{28A0092B-C50C-407E-A947-70E740481C1C}">
                  <a14:useLocalDpi xmlns:a14="http://schemas.microsoft.com/office/drawing/2010/main" val="0"/>
                </a:ext>
              </a:extLst>
            </a:blip>
            <a:srcRect l="12491" r="11451"/>
            <a:stretch/>
          </p:blipFill>
          <p:spPr>
            <a:xfrm>
              <a:off x="9209488" y="5170174"/>
              <a:ext cx="518645" cy="681900"/>
            </a:xfrm>
            <a:prstGeom prst="rect">
              <a:avLst/>
            </a:prstGeom>
          </p:spPr>
        </p:pic>
      </p:grpSp>
      <p:sp>
        <p:nvSpPr>
          <p:cNvPr id="68" name="TextBox 9">
            <a:extLst>
              <a:ext uri="{FF2B5EF4-FFF2-40B4-BE49-F238E27FC236}">
                <a16:creationId xmlns:a16="http://schemas.microsoft.com/office/drawing/2014/main" id="{FCAABE42-4621-27B8-C352-B47FC3C14CCC}"/>
              </a:ext>
            </a:extLst>
          </p:cNvPr>
          <p:cNvSpPr txBox="1">
            <a:spLocks noChangeArrowheads="1"/>
          </p:cNvSpPr>
          <p:nvPr/>
        </p:nvSpPr>
        <p:spPr bwMode="auto">
          <a:xfrm>
            <a:off x="8708354" y="5844249"/>
            <a:ext cx="1754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mazon Ember" panose="020B0603020204020204" pitchFamily="34" charset="0"/>
              </a:rPr>
              <a:t>Document chunks</a:t>
            </a:r>
          </a:p>
        </p:txBody>
      </p:sp>
      <p:cxnSp>
        <p:nvCxnSpPr>
          <p:cNvPr id="71" name="Straight Arrow Connector 70">
            <a:extLst>
              <a:ext uri="{FF2B5EF4-FFF2-40B4-BE49-F238E27FC236}">
                <a16:creationId xmlns:a16="http://schemas.microsoft.com/office/drawing/2014/main" id="{9504640E-3DD6-6630-3917-F8F57FC3C8F9}"/>
              </a:ext>
            </a:extLst>
          </p:cNvPr>
          <p:cNvCxnSpPr>
            <a:cxnSpLocks/>
          </p:cNvCxnSpPr>
          <p:nvPr/>
        </p:nvCxnSpPr>
        <p:spPr>
          <a:xfrm flipH="1">
            <a:off x="9957117" y="5294357"/>
            <a:ext cx="543637" cy="0"/>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0B76FCA-286A-32FC-98B7-39FF59DB8D96}"/>
              </a:ext>
            </a:extLst>
          </p:cNvPr>
          <p:cNvCxnSpPr>
            <a:cxnSpLocks/>
          </p:cNvCxnSpPr>
          <p:nvPr/>
        </p:nvCxnSpPr>
        <p:spPr>
          <a:xfrm flipH="1" flipV="1">
            <a:off x="8348154" y="5294357"/>
            <a:ext cx="513077" cy="5696"/>
          </a:xfrm>
          <a:prstGeom prst="straightConnector1">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A4EC72FA-A6E1-2C3A-E384-763F6317F53D}"/>
              </a:ext>
            </a:extLst>
          </p:cNvPr>
          <p:cNvGrpSpPr/>
          <p:nvPr/>
        </p:nvGrpSpPr>
        <p:grpSpPr>
          <a:xfrm>
            <a:off x="4238594" y="2773951"/>
            <a:ext cx="956337" cy="765212"/>
            <a:chOff x="7403585" y="1887796"/>
            <a:chExt cx="629747" cy="571125"/>
          </a:xfrm>
          <a:noFill/>
        </p:grpSpPr>
        <p:grpSp>
          <p:nvGrpSpPr>
            <p:cNvPr id="103" name="Graphic 1542">
              <a:extLst>
                <a:ext uri="{FF2B5EF4-FFF2-40B4-BE49-F238E27FC236}">
                  <a16:creationId xmlns:a16="http://schemas.microsoft.com/office/drawing/2014/main" id="{A64ED131-53C3-55BF-2C22-7D13FEC20839}"/>
                </a:ext>
              </a:extLst>
            </p:cNvPr>
            <p:cNvGrpSpPr/>
            <p:nvPr/>
          </p:nvGrpSpPr>
          <p:grpSpPr>
            <a:xfrm>
              <a:off x="7592043" y="2110199"/>
              <a:ext cx="173114" cy="125936"/>
              <a:chOff x="7592043" y="2110199"/>
              <a:chExt cx="173114" cy="125936"/>
            </a:xfrm>
            <a:grpFill/>
          </p:grpSpPr>
          <p:sp>
            <p:nvSpPr>
              <p:cNvPr id="124" name="Freeform: Shape 1561">
                <a:extLst>
                  <a:ext uri="{FF2B5EF4-FFF2-40B4-BE49-F238E27FC236}">
                    <a16:creationId xmlns:a16="http://schemas.microsoft.com/office/drawing/2014/main" id="{C1321BCB-795E-3001-6F23-BC96DC7652DB}"/>
                  </a:ext>
                </a:extLst>
              </p:cNvPr>
              <p:cNvSpPr/>
              <p:nvPr/>
            </p:nvSpPr>
            <p:spPr>
              <a:xfrm>
                <a:off x="7592043" y="2110199"/>
                <a:ext cx="102283" cy="124402"/>
              </a:xfrm>
              <a:custGeom>
                <a:avLst/>
                <a:gdLst>
                  <a:gd name="connsiteX0" fmla="*/ 60092 w 102283"/>
                  <a:gd name="connsiteY0" fmla="*/ 124402 h 124402"/>
                  <a:gd name="connsiteX1" fmla="*/ 42192 w 102283"/>
                  <a:gd name="connsiteY1" fmla="*/ 124402 h 124402"/>
                  <a:gd name="connsiteX2" fmla="*/ 37717 w 102283"/>
                  <a:gd name="connsiteY2" fmla="*/ 119927 h 124402"/>
                  <a:gd name="connsiteX3" fmla="*/ 37717 w 102283"/>
                  <a:gd name="connsiteY3" fmla="*/ 21543 h 124402"/>
                  <a:gd name="connsiteX4" fmla="*/ 4475 w 102283"/>
                  <a:gd name="connsiteY4" fmla="*/ 21543 h 124402"/>
                  <a:gd name="connsiteX5" fmla="*/ 0 w 102283"/>
                  <a:gd name="connsiteY5" fmla="*/ 17069 h 124402"/>
                  <a:gd name="connsiteX6" fmla="*/ 0 w 102283"/>
                  <a:gd name="connsiteY6" fmla="*/ 4475 h 124402"/>
                  <a:gd name="connsiteX7" fmla="*/ 4475 w 102283"/>
                  <a:gd name="connsiteY7" fmla="*/ 0 h 124402"/>
                  <a:gd name="connsiteX8" fmla="*/ 97809 w 102283"/>
                  <a:gd name="connsiteY8" fmla="*/ 0 h 124402"/>
                  <a:gd name="connsiteX9" fmla="*/ 102284 w 102283"/>
                  <a:gd name="connsiteY9" fmla="*/ 4475 h 124402"/>
                  <a:gd name="connsiteX10" fmla="*/ 102284 w 102283"/>
                  <a:gd name="connsiteY10" fmla="*/ 17069 h 124402"/>
                  <a:gd name="connsiteX11" fmla="*/ 97809 w 102283"/>
                  <a:gd name="connsiteY11" fmla="*/ 21543 h 124402"/>
                  <a:gd name="connsiteX12" fmla="*/ 64567 w 102283"/>
                  <a:gd name="connsiteY12" fmla="*/ 21543 h 124402"/>
                  <a:gd name="connsiteX13" fmla="*/ 64567 w 102283"/>
                  <a:gd name="connsiteY13" fmla="*/ 119927 h 124402"/>
                  <a:gd name="connsiteX14" fmla="*/ 60092 w 102283"/>
                  <a:gd name="connsiteY14" fmla="*/ 124402 h 1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283" h="124402">
                    <a:moveTo>
                      <a:pt x="60092" y="124402"/>
                    </a:moveTo>
                    <a:lnTo>
                      <a:pt x="42192" y="124402"/>
                    </a:lnTo>
                    <a:cubicBezTo>
                      <a:pt x="39187" y="124402"/>
                      <a:pt x="37717" y="122932"/>
                      <a:pt x="37717" y="119927"/>
                    </a:cubicBezTo>
                    <a:lnTo>
                      <a:pt x="37717" y="21543"/>
                    </a:lnTo>
                    <a:lnTo>
                      <a:pt x="4475" y="21543"/>
                    </a:lnTo>
                    <a:cubicBezTo>
                      <a:pt x="1470" y="21543"/>
                      <a:pt x="0" y="20073"/>
                      <a:pt x="0" y="17069"/>
                    </a:cubicBezTo>
                    <a:lnTo>
                      <a:pt x="0" y="4475"/>
                    </a:lnTo>
                    <a:cubicBezTo>
                      <a:pt x="0" y="1470"/>
                      <a:pt x="1470" y="0"/>
                      <a:pt x="4475" y="0"/>
                    </a:cubicBezTo>
                    <a:lnTo>
                      <a:pt x="97809" y="0"/>
                    </a:lnTo>
                    <a:cubicBezTo>
                      <a:pt x="100813" y="0"/>
                      <a:pt x="102284" y="1470"/>
                      <a:pt x="102284" y="4475"/>
                    </a:cubicBezTo>
                    <a:lnTo>
                      <a:pt x="102284" y="17069"/>
                    </a:lnTo>
                    <a:cubicBezTo>
                      <a:pt x="102284" y="20073"/>
                      <a:pt x="100813" y="21543"/>
                      <a:pt x="97809" y="21543"/>
                    </a:cubicBezTo>
                    <a:lnTo>
                      <a:pt x="64567" y="21543"/>
                    </a:lnTo>
                    <a:lnTo>
                      <a:pt x="64567" y="119927"/>
                    </a:lnTo>
                    <a:cubicBezTo>
                      <a:pt x="64567" y="122932"/>
                      <a:pt x="63096" y="124402"/>
                      <a:pt x="60092" y="124402"/>
                    </a:cubicBezTo>
                    <a:close/>
                  </a:path>
                </a:pathLst>
              </a:custGeom>
              <a:grpFill/>
              <a:ln w="19050" cap="flat">
                <a:solidFill>
                  <a:schemeClr val="tx1"/>
                </a:solidFill>
                <a:prstDash val="solid"/>
                <a:miter/>
              </a:ln>
            </p:spPr>
            <p:txBody>
              <a:bodyPr rtlCol="0" anchor="ctr"/>
              <a:lstStyle/>
              <a:p>
                <a:endParaRPr lang="en-US"/>
              </a:p>
            </p:txBody>
          </p:sp>
          <p:sp>
            <p:nvSpPr>
              <p:cNvPr id="125" name="Freeform: Shape 1562">
                <a:extLst>
                  <a:ext uri="{FF2B5EF4-FFF2-40B4-BE49-F238E27FC236}">
                    <a16:creationId xmlns:a16="http://schemas.microsoft.com/office/drawing/2014/main" id="{D9CCF3B5-795B-1A16-455E-73B5F97C7E6B}"/>
                  </a:ext>
                </a:extLst>
              </p:cNvPr>
              <p:cNvSpPr/>
              <p:nvPr/>
            </p:nvSpPr>
            <p:spPr>
              <a:xfrm>
                <a:off x="7700080" y="2118190"/>
                <a:ext cx="65077" cy="117945"/>
              </a:xfrm>
              <a:custGeom>
                <a:avLst/>
                <a:gdLst>
                  <a:gd name="connsiteX0" fmla="*/ 43407 w 65077"/>
                  <a:gd name="connsiteY0" fmla="*/ 117882 h 117945"/>
                  <a:gd name="connsiteX1" fmla="*/ 20968 w 65077"/>
                  <a:gd name="connsiteY1" fmla="*/ 110722 h 117945"/>
                  <a:gd name="connsiteX2" fmla="*/ 13744 w 65077"/>
                  <a:gd name="connsiteY2" fmla="*/ 88475 h 117945"/>
                  <a:gd name="connsiteX3" fmla="*/ 13744 w 65077"/>
                  <a:gd name="connsiteY3" fmla="*/ 44174 h 117945"/>
                  <a:gd name="connsiteX4" fmla="*/ 4475 w 65077"/>
                  <a:gd name="connsiteY4" fmla="*/ 44174 h 117945"/>
                  <a:gd name="connsiteX5" fmla="*/ 0 w 65077"/>
                  <a:gd name="connsiteY5" fmla="*/ 39699 h 117945"/>
                  <a:gd name="connsiteX6" fmla="*/ 0 w 65077"/>
                  <a:gd name="connsiteY6" fmla="*/ 32347 h 117945"/>
                  <a:gd name="connsiteX7" fmla="*/ 4283 w 65077"/>
                  <a:gd name="connsiteY7" fmla="*/ 27297 h 117945"/>
                  <a:gd name="connsiteX8" fmla="*/ 14448 w 65077"/>
                  <a:gd name="connsiteY8" fmla="*/ 25123 h 117945"/>
                  <a:gd name="connsiteX9" fmla="*/ 17644 w 65077"/>
                  <a:gd name="connsiteY9" fmla="*/ 4667 h 117945"/>
                  <a:gd name="connsiteX10" fmla="*/ 19242 w 65077"/>
                  <a:gd name="connsiteY10" fmla="*/ 959 h 117945"/>
                  <a:gd name="connsiteX11" fmla="*/ 22630 w 65077"/>
                  <a:gd name="connsiteY11" fmla="*/ 0 h 117945"/>
                  <a:gd name="connsiteX12" fmla="*/ 35352 w 65077"/>
                  <a:gd name="connsiteY12" fmla="*/ 0 h 117945"/>
                  <a:gd name="connsiteX13" fmla="*/ 39827 w 65077"/>
                  <a:gd name="connsiteY13" fmla="*/ 4475 h 117945"/>
                  <a:gd name="connsiteX14" fmla="*/ 39827 w 65077"/>
                  <a:gd name="connsiteY14" fmla="*/ 24740 h 117945"/>
                  <a:gd name="connsiteX15" fmla="*/ 60028 w 65077"/>
                  <a:gd name="connsiteY15" fmla="*/ 24740 h 117945"/>
                  <a:gd name="connsiteX16" fmla="*/ 64503 w 65077"/>
                  <a:gd name="connsiteY16" fmla="*/ 29215 h 117945"/>
                  <a:gd name="connsiteX17" fmla="*/ 64503 w 65077"/>
                  <a:gd name="connsiteY17" fmla="*/ 39635 h 117945"/>
                  <a:gd name="connsiteX18" fmla="*/ 60028 w 65077"/>
                  <a:gd name="connsiteY18" fmla="*/ 44110 h 117945"/>
                  <a:gd name="connsiteX19" fmla="*/ 39827 w 65077"/>
                  <a:gd name="connsiteY19" fmla="*/ 44110 h 117945"/>
                  <a:gd name="connsiteX20" fmla="*/ 39827 w 65077"/>
                  <a:gd name="connsiteY20" fmla="*/ 87197 h 117945"/>
                  <a:gd name="connsiteX21" fmla="*/ 42703 w 65077"/>
                  <a:gd name="connsiteY21" fmla="*/ 95251 h 117945"/>
                  <a:gd name="connsiteX22" fmla="*/ 52356 w 65077"/>
                  <a:gd name="connsiteY22" fmla="*/ 97553 h 117945"/>
                  <a:gd name="connsiteX23" fmla="*/ 57918 w 65077"/>
                  <a:gd name="connsiteY23" fmla="*/ 97105 h 117945"/>
                  <a:gd name="connsiteX24" fmla="*/ 62009 w 65077"/>
                  <a:gd name="connsiteY24" fmla="*/ 96658 h 117945"/>
                  <a:gd name="connsiteX25" fmla="*/ 65078 w 65077"/>
                  <a:gd name="connsiteY25" fmla="*/ 100621 h 117945"/>
                  <a:gd name="connsiteX26" fmla="*/ 65078 w 65077"/>
                  <a:gd name="connsiteY26" fmla="*/ 109443 h 117945"/>
                  <a:gd name="connsiteX27" fmla="*/ 64375 w 65077"/>
                  <a:gd name="connsiteY27" fmla="*/ 113599 h 117945"/>
                  <a:gd name="connsiteX28" fmla="*/ 61178 w 65077"/>
                  <a:gd name="connsiteY28" fmla="*/ 115580 h 117945"/>
                  <a:gd name="connsiteX29" fmla="*/ 53124 w 65077"/>
                  <a:gd name="connsiteY29" fmla="*/ 117306 h 117945"/>
                  <a:gd name="connsiteX30" fmla="*/ 43471 w 65077"/>
                  <a:gd name="connsiteY30" fmla="*/ 117946 h 1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7" h="117945">
                    <a:moveTo>
                      <a:pt x="43407" y="117882"/>
                    </a:moveTo>
                    <a:cubicBezTo>
                      <a:pt x="33242" y="117882"/>
                      <a:pt x="25827" y="115516"/>
                      <a:pt x="20968" y="110722"/>
                    </a:cubicBezTo>
                    <a:cubicBezTo>
                      <a:pt x="16174" y="105927"/>
                      <a:pt x="13744" y="98512"/>
                      <a:pt x="13744" y="88475"/>
                    </a:cubicBezTo>
                    <a:lnTo>
                      <a:pt x="13744" y="44174"/>
                    </a:lnTo>
                    <a:lnTo>
                      <a:pt x="4475" y="44174"/>
                    </a:lnTo>
                    <a:cubicBezTo>
                      <a:pt x="1470" y="44174"/>
                      <a:pt x="0" y="42703"/>
                      <a:pt x="0" y="39699"/>
                    </a:cubicBezTo>
                    <a:lnTo>
                      <a:pt x="0" y="32347"/>
                    </a:lnTo>
                    <a:cubicBezTo>
                      <a:pt x="0" y="29598"/>
                      <a:pt x="1406" y="27936"/>
                      <a:pt x="4283" y="27297"/>
                    </a:cubicBezTo>
                    <a:lnTo>
                      <a:pt x="14448" y="25123"/>
                    </a:lnTo>
                    <a:lnTo>
                      <a:pt x="17644" y="4667"/>
                    </a:lnTo>
                    <a:cubicBezTo>
                      <a:pt x="17900" y="2877"/>
                      <a:pt x="18411" y="1662"/>
                      <a:pt x="19242" y="959"/>
                    </a:cubicBezTo>
                    <a:cubicBezTo>
                      <a:pt x="20073" y="320"/>
                      <a:pt x="21224" y="0"/>
                      <a:pt x="22630" y="0"/>
                    </a:cubicBezTo>
                    <a:lnTo>
                      <a:pt x="35352" y="0"/>
                    </a:lnTo>
                    <a:cubicBezTo>
                      <a:pt x="38356" y="0"/>
                      <a:pt x="39827" y="1470"/>
                      <a:pt x="39827" y="4475"/>
                    </a:cubicBezTo>
                    <a:lnTo>
                      <a:pt x="39827" y="24740"/>
                    </a:lnTo>
                    <a:lnTo>
                      <a:pt x="60028" y="24740"/>
                    </a:lnTo>
                    <a:cubicBezTo>
                      <a:pt x="63032" y="24740"/>
                      <a:pt x="64503" y="26210"/>
                      <a:pt x="64503" y="29215"/>
                    </a:cubicBezTo>
                    <a:lnTo>
                      <a:pt x="64503" y="39635"/>
                    </a:lnTo>
                    <a:cubicBezTo>
                      <a:pt x="64503" y="42639"/>
                      <a:pt x="63032" y="44110"/>
                      <a:pt x="60028" y="44110"/>
                    </a:cubicBezTo>
                    <a:lnTo>
                      <a:pt x="39827" y="44110"/>
                    </a:lnTo>
                    <a:lnTo>
                      <a:pt x="39827" y="87197"/>
                    </a:lnTo>
                    <a:cubicBezTo>
                      <a:pt x="39827" y="91032"/>
                      <a:pt x="40786" y="93717"/>
                      <a:pt x="42703" y="95251"/>
                    </a:cubicBezTo>
                    <a:cubicBezTo>
                      <a:pt x="44621" y="96786"/>
                      <a:pt x="47818" y="97553"/>
                      <a:pt x="52356" y="97553"/>
                    </a:cubicBezTo>
                    <a:cubicBezTo>
                      <a:pt x="54146" y="97553"/>
                      <a:pt x="56000" y="97425"/>
                      <a:pt x="57918" y="97105"/>
                    </a:cubicBezTo>
                    <a:cubicBezTo>
                      <a:pt x="59836" y="96786"/>
                      <a:pt x="61178" y="96658"/>
                      <a:pt x="62009" y="96658"/>
                    </a:cubicBezTo>
                    <a:cubicBezTo>
                      <a:pt x="64055" y="96658"/>
                      <a:pt x="65078" y="98000"/>
                      <a:pt x="65078" y="100621"/>
                    </a:cubicBezTo>
                    <a:lnTo>
                      <a:pt x="65078" y="109443"/>
                    </a:lnTo>
                    <a:cubicBezTo>
                      <a:pt x="65078" y="111361"/>
                      <a:pt x="64822" y="112704"/>
                      <a:pt x="64375" y="113599"/>
                    </a:cubicBezTo>
                    <a:cubicBezTo>
                      <a:pt x="63863" y="114430"/>
                      <a:pt x="62840" y="115069"/>
                      <a:pt x="61178" y="115580"/>
                    </a:cubicBezTo>
                    <a:cubicBezTo>
                      <a:pt x="58813" y="116283"/>
                      <a:pt x="56128" y="116859"/>
                      <a:pt x="53124" y="117306"/>
                    </a:cubicBezTo>
                    <a:cubicBezTo>
                      <a:pt x="50119" y="117754"/>
                      <a:pt x="46923" y="117946"/>
                      <a:pt x="43471" y="117946"/>
                    </a:cubicBezTo>
                    <a:close/>
                  </a:path>
                </a:pathLst>
              </a:custGeom>
              <a:grpFill/>
              <a:ln w="19050" cap="flat">
                <a:solidFill>
                  <a:schemeClr val="tx1"/>
                </a:solidFill>
                <a:prstDash val="solid"/>
                <a:miter/>
              </a:ln>
            </p:spPr>
            <p:txBody>
              <a:bodyPr rtlCol="0" anchor="ctr"/>
              <a:lstStyle/>
              <a:p>
                <a:endParaRPr lang="en-US"/>
              </a:p>
            </p:txBody>
          </p:sp>
        </p:grpSp>
        <p:sp>
          <p:nvSpPr>
            <p:cNvPr id="104" name="Freeform: Shape 1563">
              <a:extLst>
                <a:ext uri="{FF2B5EF4-FFF2-40B4-BE49-F238E27FC236}">
                  <a16:creationId xmlns:a16="http://schemas.microsoft.com/office/drawing/2014/main" id="{AFC0E49A-7140-B06B-CBDD-4C19753EF63A}"/>
                </a:ext>
              </a:extLst>
            </p:cNvPr>
            <p:cNvSpPr/>
            <p:nvPr/>
          </p:nvSpPr>
          <p:spPr>
            <a:xfrm>
              <a:off x="7403585" y="1887796"/>
              <a:ext cx="284028" cy="571125"/>
            </a:xfrm>
            <a:custGeom>
              <a:avLst/>
              <a:gdLst>
                <a:gd name="connsiteX0" fmla="*/ 283965 w 284028"/>
                <a:gd name="connsiteY0" fmla="*/ 452348 h 571125"/>
                <a:gd name="connsiteX1" fmla="*/ 283965 w 284028"/>
                <a:gd name="connsiteY1" fmla="*/ 522221 h 571125"/>
                <a:gd name="connsiteX2" fmla="*/ 283965 w 284028"/>
                <a:gd name="connsiteY2" fmla="*/ 528614 h 571125"/>
                <a:gd name="connsiteX3" fmla="*/ 215563 w 284028"/>
                <a:gd name="connsiteY3" fmla="*/ 571125 h 571125"/>
                <a:gd name="connsiteX4" fmla="*/ 72813 w 284028"/>
                <a:gd name="connsiteY4" fmla="*/ 486741 h 571125"/>
                <a:gd name="connsiteX5" fmla="*/ 72813 w 284028"/>
                <a:gd name="connsiteY5" fmla="*/ 395134 h 571125"/>
                <a:gd name="connsiteX6" fmla="*/ 0 w 284028"/>
                <a:gd name="connsiteY6" fmla="*/ 355051 h 571125"/>
                <a:gd name="connsiteX7" fmla="*/ 0 w 284028"/>
                <a:gd name="connsiteY7" fmla="*/ 285435 h 571125"/>
                <a:gd name="connsiteX8" fmla="*/ 0 w 284028"/>
                <a:gd name="connsiteY8" fmla="*/ 216521 h 571125"/>
                <a:gd name="connsiteX9" fmla="*/ 72813 w 284028"/>
                <a:gd name="connsiteY9" fmla="*/ 175224 h 571125"/>
                <a:gd name="connsiteX10" fmla="*/ 72813 w 284028"/>
                <a:gd name="connsiteY10" fmla="*/ 84128 h 571125"/>
                <a:gd name="connsiteX11" fmla="*/ 210768 w 284028"/>
                <a:gd name="connsiteY11" fmla="*/ 0 h 571125"/>
                <a:gd name="connsiteX12" fmla="*/ 284029 w 284028"/>
                <a:gd name="connsiteY12" fmla="*/ 43790 h 571125"/>
                <a:gd name="connsiteX13" fmla="*/ 284029 w 284028"/>
                <a:gd name="connsiteY13" fmla="*/ 111489 h 57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028" h="571125">
                  <a:moveTo>
                    <a:pt x="283965" y="452348"/>
                  </a:moveTo>
                  <a:lnTo>
                    <a:pt x="283965" y="522221"/>
                  </a:lnTo>
                  <a:lnTo>
                    <a:pt x="283965" y="528614"/>
                  </a:lnTo>
                  <a:lnTo>
                    <a:pt x="215563" y="571125"/>
                  </a:lnTo>
                  <a:lnTo>
                    <a:pt x="72813" y="486741"/>
                  </a:lnTo>
                  <a:lnTo>
                    <a:pt x="72813" y="395134"/>
                  </a:lnTo>
                  <a:lnTo>
                    <a:pt x="0" y="355051"/>
                  </a:lnTo>
                  <a:lnTo>
                    <a:pt x="0" y="285435"/>
                  </a:lnTo>
                  <a:lnTo>
                    <a:pt x="0" y="216521"/>
                  </a:lnTo>
                  <a:lnTo>
                    <a:pt x="72813" y="175224"/>
                  </a:lnTo>
                  <a:lnTo>
                    <a:pt x="72813" y="84128"/>
                  </a:lnTo>
                  <a:lnTo>
                    <a:pt x="210768" y="0"/>
                  </a:lnTo>
                  <a:lnTo>
                    <a:pt x="284029" y="43790"/>
                  </a:lnTo>
                  <a:lnTo>
                    <a:pt x="284029" y="111489"/>
                  </a:lnTo>
                </a:path>
              </a:pathLst>
            </a:custGeom>
            <a:grpFill/>
            <a:ln w="19050" cap="flat">
              <a:solidFill>
                <a:schemeClr val="tx1"/>
              </a:solidFill>
              <a:prstDash val="solid"/>
              <a:round/>
            </a:ln>
          </p:spPr>
          <p:txBody>
            <a:bodyPr rtlCol="0" anchor="ctr"/>
            <a:lstStyle/>
            <a:p>
              <a:endParaRPr lang="en-US"/>
            </a:p>
          </p:txBody>
        </p:sp>
        <p:sp>
          <p:nvSpPr>
            <p:cNvPr id="105" name="Freeform: Shape 1564">
              <a:extLst>
                <a:ext uri="{FF2B5EF4-FFF2-40B4-BE49-F238E27FC236}">
                  <a16:creationId xmlns:a16="http://schemas.microsoft.com/office/drawing/2014/main" id="{A4DBE705-CB67-1CF0-137F-604D4274A526}"/>
                </a:ext>
              </a:extLst>
            </p:cNvPr>
            <p:cNvSpPr/>
            <p:nvPr/>
          </p:nvSpPr>
          <p:spPr>
            <a:xfrm>
              <a:off x="7561294" y="1921869"/>
              <a:ext cx="6392" cy="88155"/>
            </a:xfrm>
            <a:custGeom>
              <a:avLst/>
              <a:gdLst>
                <a:gd name="connsiteX0" fmla="*/ 0 w 6392"/>
                <a:gd name="connsiteY0" fmla="*/ 88156 h 88155"/>
                <a:gd name="connsiteX1" fmla="*/ 0 w 6392"/>
                <a:gd name="connsiteY1" fmla="*/ 0 h 88155"/>
              </a:gdLst>
              <a:ahLst/>
              <a:cxnLst>
                <a:cxn ang="0">
                  <a:pos x="connsiteX0" y="connsiteY0"/>
                </a:cxn>
                <a:cxn ang="0">
                  <a:pos x="connsiteX1" y="connsiteY1"/>
                </a:cxn>
              </a:cxnLst>
              <a:rect l="l" t="t" r="r" b="b"/>
              <a:pathLst>
                <a:path w="6392" h="88155">
                  <a:moveTo>
                    <a:pt x="0" y="88156"/>
                  </a:moveTo>
                  <a:lnTo>
                    <a:pt x="0" y="0"/>
                  </a:lnTo>
                </a:path>
              </a:pathLst>
            </a:custGeom>
            <a:grpFill/>
            <a:ln w="19050" cap="flat">
              <a:solidFill>
                <a:schemeClr val="tx1"/>
              </a:solidFill>
              <a:prstDash val="solid"/>
              <a:round/>
            </a:ln>
          </p:spPr>
          <p:txBody>
            <a:bodyPr rtlCol="0" anchor="ctr"/>
            <a:lstStyle/>
            <a:p>
              <a:endParaRPr lang="en-US"/>
            </a:p>
          </p:txBody>
        </p:sp>
        <p:sp>
          <p:nvSpPr>
            <p:cNvPr id="106" name="Freeform: Shape 1565">
              <a:extLst>
                <a:ext uri="{FF2B5EF4-FFF2-40B4-BE49-F238E27FC236}">
                  <a16:creationId xmlns:a16="http://schemas.microsoft.com/office/drawing/2014/main" id="{D7D16CCD-82C0-1E10-8538-E04FB753A4E9}"/>
                </a:ext>
              </a:extLst>
            </p:cNvPr>
            <p:cNvSpPr/>
            <p:nvPr/>
          </p:nvSpPr>
          <p:spPr>
            <a:xfrm>
              <a:off x="7476398" y="2063021"/>
              <a:ext cx="84895" cy="48328"/>
            </a:xfrm>
            <a:custGeom>
              <a:avLst/>
              <a:gdLst>
                <a:gd name="connsiteX0" fmla="*/ 0 w 84895"/>
                <a:gd name="connsiteY0" fmla="*/ 0 h 48328"/>
                <a:gd name="connsiteX1" fmla="*/ 84895 w 84895"/>
                <a:gd name="connsiteY1" fmla="*/ 48329 h 48328"/>
              </a:gdLst>
              <a:ahLst/>
              <a:cxnLst>
                <a:cxn ang="0">
                  <a:pos x="connsiteX0" y="connsiteY0"/>
                </a:cxn>
                <a:cxn ang="0">
                  <a:pos x="connsiteX1" y="connsiteY1"/>
                </a:cxn>
              </a:cxnLst>
              <a:rect l="l" t="t" r="r" b="b"/>
              <a:pathLst>
                <a:path w="84895" h="48328">
                  <a:moveTo>
                    <a:pt x="0" y="0"/>
                  </a:moveTo>
                  <a:lnTo>
                    <a:pt x="84895" y="48329"/>
                  </a:lnTo>
                </a:path>
              </a:pathLst>
            </a:custGeom>
            <a:grpFill/>
            <a:ln w="19050" cap="flat">
              <a:solidFill>
                <a:schemeClr val="tx1"/>
              </a:solidFill>
              <a:prstDash val="solid"/>
              <a:round/>
            </a:ln>
          </p:spPr>
          <p:txBody>
            <a:bodyPr rtlCol="0" anchor="ctr"/>
            <a:lstStyle/>
            <a:p>
              <a:endParaRPr lang="en-US"/>
            </a:p>
          </p:txBody>
        </p:sp>
        <p:sp>
          <p:nvSpPr>
            <p:cNvPr id="107" name="Freeform: Shape 1566">
              <a:extLst>
                <a:ext uri="{FF2B5EF4-FFF2-40B4-BE49-F238E27FC236}">
                  <a16:creationId xmlns:a16="http://schemas.microsoft.com/office/drawing/2014/main" id="{70C1BAA5-8B57-277D-B232-D29D73DEC113}"/>
                </a:ext>
              </a:extLst>
            </p:cNvPr>
            <p:cNvSpPr/>
            <p:nvPr/>
          </p:nvSpPr>
          <p:spPr>
            <a:xfrm>
              <a:off x="7461375" y="2177322"/>
              <a:ext cx="74347" cy="105607"/>
            </a:xfrm>
            <a:custGeom>
              <a:avLst/>
              <a:gdLst>
                <a:gd name="connsiteX0" fmla="*/ 0 w 74347"/>
                <a:gd name="connsiteY0" fmla="*/ 0 h 105607"/>
                <a:gd name="connsiteX1" fmla="*/ 74347 w 74347"/>
                <a:gd name="connsiteY1" fmla="*/ 38804 h 105607"/>
                <a:gd name="connsiteX2" fmla="*/ 67379 w 74347"/>
                <a:gd name="connsiteY2" fmla="*/ 87388 h 105607"/>
                <a:gd name="connsiteX3" fmla="*/ 15023 w 74347"/>
                <a:gd name="connsiteY3" fmla="*/ 105608 h 105607"/>
              </a:gdLst>
              <a:ahLst/>
              <a:cxnLst>
                <a:cxn ang="0">
                  <a:pos x="connsiteX0" y="connsiteY0"/>
                </a:cxn>
                <a:cxn ang="0">
                  <a:pos x="connsiteX1" y="connsiteY1"/>
                </a:cxn>
                <a:cxn ang="0">
                  <a:pos x="connsiteX2" y="connsiteY2"/>
                </a:cxn>
                <a:cxn ang="0">
                  <a:pos x="connsiteX3" y="connsiteY3"/>
                </a:cxn>
              </a:cxnLst>
              <a:rect l="l" t="t" r="r" b="b"/>
              <a:pathLst>
                <a:path w="74347" h="105607">
                  <a:moveTo>
                    <a:pt x="0" y="0"/>
                  </a:moveTo>
                  <a:lnTo>
                    <a:pt x="74347" y="38804"/>
                  </a:lnTo>
                  <a:lnTo>
                    <a:pt x="67379" y="87388"/>
                  </a:lnTo>
                  <a:lnTo>
                    <a:pt x="15023" y="105608"/>
                  </a:lnTo>
                </a:path>
              </a:pathLst>
            </a:custGeom>
            <a:grpFill/>
            <a:ln w="19050" cap="flat">
              <a:solidFill>
                <a:schemeClr val="tx1"/>
              </a:solidFill>
              <a:prstDash val="solid"/>
              <a:round/>
            </a:ln>
          </p:spPr>
          <p:txBody>
            <a:bodyPr rtlCol="0" anchor="ctr"/>
            <a:lstStyle/>
            <a:p>
              <a:endParaRPr lang="en-US"/>
            </a:p>
          </p:txBody>
        </p:sp>
        <p:sp>
          <p:nvSpPr>
            <p:cNvPr id="108" name="Freeform: Shape 1567">
              <a:extLst>
                <a:ext uri="{FF2B5EF4-FFF2-40B4-BE49-F238E27FC236}">
                  <a16:creationId xmlns:a16="http://schemas.microsoft.com/office/drawing/2014/main" id="{7A195D1A-CC43-9AB6-C9AD-26CD9AB845D4}"/>
                </a:ext>
              </a:extLst>
            </p:cNvPr>
            <p:cNvSpPr/>
            <p:nvPr/>
          </p:nvSpPr>
          <p:spPr>
            <a:xfrm>
              <a:off x="7549851" y="2340145"/>
              <a:ext cx="46602" cy="69872"/>
            </a:xfrm>
            <a:custGeom>
              <a:avLst/>
              <a:gdLst>
                <a:gd name="connsiteX0" fmla="*/ 46603 w 46602"/>
                <a:gd name="connsiteY0" fmla="*/ 0 h 69872"/>
                <a:gd name="connsiteX1" fmla="*/ 0 w 46602"/>
                <a:gd name="connsiteY1" fmla="*/ 69872 h 69872"/>
              </a:gdLst>
              <a:ahLst/>
              <a:cxnLst>
                <a:cxn ang="0">
                  <a:pos x="connsiteX0" y="connsiteY0"/>
                </a:cxn>
                <a:cxn ang="0">
                  <a:pos x="connsiteX1" y="connsiteY1"/>
                </a:cxn>
              </a:cxnLst>
              <a:rect l="l" t="t" r="r" b="b"/>
              <a:pathLst>
                <a:path w="46602" h="69872">
                  <a:moveTo>
                    <a:pt x="46603" y="0"/>
                  </a:moveTo>
                  <a:lnTo>
                    <a:pt x="0" y="69872"/>
                  </a:lnTo>
                </a:path>
              </a:pathLst>
            </a:custGeom>
            <a:grpFill/>
            <a:ln w="19050" cap="flat">
              <a:solidFill>
                <a:schemeClr val="tx1"/>
              </a:solidFill>
              <a:prstDash val="solid"/>
              <a:round/>
            </a:ln>
          </p:spPr>
          <p:txBody>
            <a:bodyPr rtlCol="0" anchor="ctr"/>
            <a:lstStyle/>
            <a:p>
              <a:endParaRPr lang="en-US"/>
            </a:p>
          </p:txBody>
        </p:sp>
        <p:sp>
          <p:nvSpPr>
            <p:cNvPr id="109" name="Freeform: Shape 1568">
              <a:extLst>
                <a:ext uri="{FF2B5EF4-FFF2-40B4-BE49-F238E27FC236}">
                  <a16:creationId xmlns:a16="http://schemas.microsoft.com/office/drawing/2014/main" id="{74622939-4A09-8FBC-3126-42F313439524}"/>
                </a:ext>
              </a:extLst>
            </p:cNvPr>
            <p:cNvSpPr/>
            <p:nvPr/>
          </p:nvSpPr>
          <p:spPr>
            <a:xfrm>
              <a:off x="7786509" y="2017504"/>
              <a:ext cx="118904" cy="82593"/>
            </a:xfrm>
            <a:custGeom>
              <a:avLst/>
              <a:gdLst>
                <a:gd name="connsiteX0" fmla="*/ 0 w 118904"/>
                <a:gd name="connsiteY0" fmla="*/ 82594 h 82593"/>
                <a:gd name="connsiteX1" fmla="*/ 35991 w 118904"/>
                <a:gd name="connsiteY1" fmla="*/ 82594 h 82593"/>
                <a:gd name="connsiteX2" fmla="*/ 118905 w 118904"/>
                <a:gd name="connsiteY2" fmla="*/ 0 h 82593"/>
              </a:gdLst>
              <a:ahLst/>
              <a:cxnLst>
                <a:cxn ang="0">
                  <a:pos x="connsiteX0" y="connsiteY0"/>
                </a:cxn>
                <a:cxn ang="0">
                  <a:pos x="connsiteX1" y="connsiteY1"/>
                </a:cxn>
                <a:cxn ang="0">
                  <a:pos x="connsiteX2" y="connsiteY2"/>
                </a:cxn>
              </a:cxnLst>
              <a:rect l="l" t="t" r="r" b="b"/>
              <a:pathLst>
                <a:path w="118904" h="82593">
                  <a:moveTo>
                    <a:pt x="0" y="82594"/>
                  </a:moveTo>
                  <a:lnTo>
                    <a:pt x="35991" y="82594"/>
                  </a:lnTo>
                  <a:lnTo>
                    <a:pt x="118905" y="0"/>
                  </a:lnTo>
                </a:path>
              </a:pathLst>
            </a:custGeom>
            <a:grpFill/>
            <a:ln w="19050" cap="flat">
              <a:solidFill>
                <a:schemeClr val="tx1"/>
              </a:solidFill>
              <a:prstDash val="solid"/>
              <a:round/>
            </a:ln>
          </p:spPr>
          <p:txBody>
            <a:bodyPr rtlCol="0" anchor="ctr"/>
            <a:lstStyle/>
            <a:p>
              <a:endParaRPr lang="en-US"/>
            </a:p>
          </p:txBody>
        </p:sp>
        <p:sp>
          <p:nvSpPr>
            <p:cNvPr id="110" name="Freeform: Shape 1569">
              <a:extLst>
                <a:ext uri="{FF2B5EF4-FFF2-40B4-BE49-F238E27FC236}">
                  <a16:creationId xmlns:a16="http://schemas.microsoft.com/office/drawing/2014/main" id="{C63BF7EB-A463-FF82-5A17-28E0E566F764}"/>
                </a:ext>
              </a:extLst>
            </p:cNvPr>
            <p:cNvSpPr/>
            <p:nvPr/>
          </p:nvSpPr>
          <p:spPr>
            <a:xfrm>
              <a:off x="7786509" y="2256592"/>
              <a:ext cx="116027" cy="80036"/>
            </a:xfrm>
            <a:custGeom>
              <a:avLst/>
              <a:gdLst>
                <a:gd name="connsiteX0" fmla="*/ 0 w 116027"/>
                <a:gd name="connsiteY0" fmla="*/ 0 h 80036"/>
                <a:gd name="connsiteX1" fmla="*/ 35991 w 116027"/>
                <a:gd name="connsiteY1" fmla="*/ 0 h 80036"/>
                <a:gd name="connsiteX2" fmla="*/ 116028 w 116027"/>
                <a:gd name="connsiteY2" fmla="*/ 80037 h 80036"/>
              </a:gdLst>
              <a:ahLst/>
              <a:cxnLst>
                <a:cxn ang="0">
                  <a:pos x="connsiteX0" y="connsiteY0"/>
                </a:cxn>
                <a:cxn ang="0">
                  <a:pos x="connsiteX1" y="connsiteY1"/>
                </a:cxn>
                <a:cxn ang="0">
                  <a:pos x="connsiteX2" y="connsiteY2"/>
                </a:cxn>
              </a:cxnLst>
              <a:rect l="l" t="t" r="r" b="b"/>
              <a:pathLst>
                <a:path w="116027" h="80036">
                  <a:moveTo>
                    <a:pt x="0" y="0"/>
                  </a:moveTo>
                  <a:lnTo>
                    <a:pt x="35991" y="0"/>
                  </a:lnTo>
                  <a:lnTo>
                    <a:pt x="116028" y="80037"/>
                  </a:lnTo>
                </a:path>
              </a:pathLst>
            </a:custGeom>
            <a:grpFill/>
            <a:ln w="19050" cap="flat">
              <a:solidFill>
                <a:schemeClr val="tx1"/>
              </a:solidFill>
              <a:prstDash val="solid"/>
              <a:round/>
            </a:ln>
          </p:spPr>
          <p:txBody>
            <a:bodyPr rtlCol="0" anchor="ctr"/>
            <a:lstStyle/>
            <a:p>
              <a:endParaRPr lang="en-US"/>
            </a:p>
          </p:txBody>
        </p:sp>
        <p:sp>
          <p:nvSpPr>
            <p:cNvPr id="111" name="Freeform: Shape 1570">
              <a:extLst>
                <a:ext uri="{FF2B5EF4-FFF2-40B4-BE49-F238E27FC236}">
                  <a16:creationId xmlns:a16="http://schemas.microsoft.com/office/drawing/2014/main" id="{7FC7870A-79E9-149D-AA09-CDDBE2A10ADD}"/>
                </a:ext>
              </a:extLst>
            </p:cNvPr>
            <p:cNvSpPr/>
            <p:nvPr/>
          </p:nvSpPr>
          <p:spPr>
            <a:xfrm>
              <a:off x="7786509" y="2178345"/>
              <a:ext cx="116027" cy="6392"/>
            </a:xfrm>
            <a:custGeom>
              <a:avLst/>
              <a:gdLst>
                <a:gd name="connsiteX0" fmla="*/ 0 w 116027"/>
                <a:gd name="connsiteY0" fmla="*/ 0 h 6392"/>
                <a:gd name="connsiteX1" fmla="*/ 116028 w 116027"/>
                <a:gd name="connsiteY1" fmla="*/ 0 h 6392"/>
              </a:gdLst>
              <a:ahLst/>
              <a:cxnLst>
                <a:cxn ang="0">
                  <a:pos x="connsiteX0" y="connsiteY0"/>
                </a:cxn>
                <a:cxn ang="0">
                  <a:pos x="connsiteX1" y="connsiteY1"/>
                </a:cxn>
              </a:cxnLst>
              <a:rect l="l" t="t" r="r" b="b"/>
              <a:pathLst>
                <a:path w="116027" h="6392">
                  <a:moveTo>
                    <a:pt x="0" y="0"/>
                  </a:moveTo>
                  <a:lnTo>
                    <a:pt x="116028" y="0"/>
                  </a:lnTo>
                </a:path>
              </a:pathLst>
            </a:custGeom>
            <a:grpFill/>
            <a:ln w="19050" cap="flat">
              <a:solidFill>
                <a:schemeClr val="tx1"/>
              </a:solidFill>
              <a:prstDash val="solid"/>
              <a:round/>
            </a:ln>
          </p:spPr>
          <p:txBody>
            <a:bodyPr rtlCol="0" anchor="ctr"/>
            <a:lstStyle/>
            <a:p>
              <a:endParaRPr lang="en-US"/>
            </a:p>
          </p:txBody>
        </p:sp>
        <p:grpSp>
          <p:nvGrpSpPr>
            <p:cNvPr id="112" name="Graphic 1542">
              <a:extLst>
                <a:ext uri="{FF2B5EF4-FFF2-40B4-BE49-F238E27FC236}">
                  <a16:creationId xmlns:a16="http://schemas.microsoft.com/office/drawing/2014/main" id="{56139888-1DB7-973B-0D8C-49FCFC198483}"/>
                </a:ext>
              </a:extLst>
            </p:cNvPr>
            <p:cNvGrpSpPr/>
            <p:nvPr/>
          </p:nvGrpSpPr>
          <p:grpSpPr>
            <a:xfrm>
              <a:off x="7903049" y="1952363"/>
              <a:ext cx="130283" cy="130283"/>
              <a:chOff x="7903049" y="1952363"/>
              <a:chExt cx="130283" cy="130283"/>
            </a:xfrm>
            <a:grpFill/>
          </p:grpSpPr>
          <p:sp>
            <p:nvSpPr>
              <p:cNvPr id="121" name="Freeform: Shape 1572">
                <a:extLst>
                  <a:ext uri="{FF2B5EF4-FFF2-40B4-BE49-F238E27FC236}">
                    <a16:creationId xmlns:a16="http://schemas.microsoft.com/office/drawing/2014/main" id="{E822081C-433B-6714-D61A-37C8045FC412}"/>
                  </a:ext>
                </a:extLst>
              </p:cNvPr>
              <p:cNvSpPr/>
              <p:nvPr/>
            </p:nvSpPr>
            <p:spPr>
              <a:xfrm>
                <a:off x="7903049" y="1952363"/>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22" name="Freeform: Shape 1573">
                <a:extLst>
                  <a:ext uri="{FF2B5EF4-FFF2-40B4-BE49-F238E27FC236}">
                    <a16:creationId xmlns:a16="http://schemas.microsoft.com/office/drawing/2014/main" id="{E8B0DBA8-74CF-494F-8C58-71ACDA8AB6F1}"/>
                  </a:ext>
                </a:extLst>
              </p:cNvPr>
              <p:cNvSpPr/>
              <p:nvPr/>
            </p:nvSpPr>
            <p:spPr>
              <a:xfrm>
                <a:off x="7935012" y="1989440"/>
                <a:ext cx="6392" cy="56191"/>
              </a:xfrm>
              <a:custGeom>
                <a:avLst/>
                <a:gdLst>
                  <a:gd name="connsiteX0" fmla="*/ 0 w 6392"/>
                  <a:gd name="connsiteY0" fmla="*/ 0 h 56191"/>
                  <a:gd name="connsiteX1" fmla="*/ 0 w 6392"/>
                  <a:gd name="connsiteY1" fmla="*/ 56192 h 56191"/>
                </a:gdLst>
                <a:ahLst/>
                <a:cxnLst>
                  <a:cxn ang="0">
                    <a:pos x="connsiteX0" y="connsiteY0"/>
                  </a:cxn>
                  <a:cxn ang="0">
                    <a:pos x="connsiteX1" y="connsiteY1"/>
                  </a:cxn>
                </a:cxnLst>
                <a:rect l="l" t="t" r="r" b="b"/>
                <a:pathLst>
                  <a:path w="6392" h="56191">
                    <a:moveTo>
                      <a:pt x="0" y="0"/>
                    </a:moveTo>
                    <a:lnTo>
                      <a:pt x="0" y="56192"/>
                    </a:lnTo>
                  </a:path>
                </a:pathLst>
              </a:custGeom>
              <a:grpFill/>
              <a:ln w="19050" cap="rnd">
                <a:solidFill>
                  <a:schemeClr val="tx1"/>
                </a:solidFill>
                <a:prstDash val="solid"/>
                <a:round/>
              </a:ln>
            </p:spPr>
            <p:txBody>
              <a:bodyPr rtlCol="0" anchor="ctr"/>
              <a:lstStyle/>
              <a:p>
                <a:endParaRPr lang="en-US"/>
              </a:p>
            </p:txBody>
          </p:sp>
          <p:sp>
            <p:nvSpPr>
              <p:cNvPr id="123" name="Freeform: Shape 1574">
                <a:extLst>
                  <a:ext uri="{FF2B5EF4-FFF2-40B4-BE49-F238E27FC236}">
                    <a16:creationId xmlns:a16="http://schemas.microsoft.com/office/drawing/2014/main" id="{8EB89CE1-D58D-02DC-D953-399CCFB48D36}"/>
                  </a:ext>
                </a:extLst>
              </p:cNvPr>
              <p:cNvSpPr/>
              <p:nvPr/>
            </p:nvSpPr>
            <p:spPr>
              <a:xfrm>
                <a:off x="7966720" y="1989440"/>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a:p>
            </p:txBody>
          </p:sp>
        </p:grpSp>
        <p:grpSp>
          <p:nvGrpSpPr>
            <p:cNvPr id="113" name="Graphic 1542">
              <a:extLst>
                <a:ext uri="{FF2B5EF4-FFF2-40B4-BE49-F238E27FC236}">
                  <a16:creationId xmlns:a16="http://schemas.microsoft.com/office/drawing/2014/main" id="{1D9A4044-2AA6-88DF-A0DC-D4E5BDB01693}"/>
                </a:ext>
              </a:extLst>
            </p:cNvPr>
            <p:cNvGrpSpPr/>
            <p:nvPr/>
          </p:nvGrpSpPr>
          <p:grpSpPr>
            <a:xfrm>
              <a:off x="7903049" y="2263688"/>
              <a:ext cx="130283" cy="130283"/>
              <a:chOff x="7903049" y="2263688"/>
              <a:chExt cx="130283" cy="130283"/>
            </a:xfrm>
            <a:grpFill/>
          </p:grpSpPr>
          <p:sp>
            <p:nvSpPr>
              <p:cNvPr id="118" name="Freeform: Shape 1576">
                <a:extLst>
                  <a:ext uri="{FF2B5EF4-FFF2-40B4-BE49-F238E27FC236}">
                    <a16:creationId xmlns:a16="http://schemas.microsoft.com/office/drawing/2014/main" id="{E1E067ED-E89B-3729-CC5E-810E2A9DF558}"/>
                  </a:ext>
                </a:extLst>
              </p:cNvPr>
              <p:cNvSpPr/>
              <p:nvPr/>
            </p:nvSpPr>
            <p:spPr>
              <a:xfrm>
                <a:off x="7903049" y="2263688"/>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19" name="Freeform: Shape 1577">
                <a:extLst>
                  <a:ext uri="{FF2B5EF4-FFF2-40B4-BE49-F238E27FC236}">
                    <a16:creationId xmlns:a16="http://schemas.microsoft.com/office/drawing/2014/main" id="{8DD2B139-BD1A-65CD-B0E4-DA2CA171FA8A}"/>
                  </a:ext>
                </a:extLst>
              </p:cNvPr>
              <p:cNvSpPr/>
              <p:nvPr/>
            </p:nvSpPr>
            <p:spPr>
              <a:xfrm>
                <a:off x="7933542" y="2300702"/>
                <a:ext cx="6392" cy="56191"/>
              </a:xfrm>
              <a:custGeom>
                <a:avLst/>
                <a:gdLst>
                  <a:gd name="connsiteX0" fmla="*/ 0 w 6392"/>
                  <a:gd name="connsiteY0" fmla="*/ 0 h 56191"/>
                  <a:gd name="connsiteX1" fmla="*/ 0 w 6392"/>
                  <a:gd name="connsiteY1" fmla="*/ 56192 h 56191"/>
                </a:gdLst>
                <a:ahLst/>
                <a:cxnLst>
                  <a:cxn ang="0">
                    <a:pos x="connsiteX0" y="connsiteY0"/>
                  </a:cxn>
                  <a:cxn ang="0">
                    <a:pos x="connsiteX1" y="connsiteY1"/>
                  </a:cxn>
                </a:cxnLst>
                <a:rect l="l" t="t" r="r" b="b"/>
                <a:pathLst>
                  <a:path w="6392" h="56191">
                    <a:moveTo>
                      <a:pt x="0" y="0"/>
                    </a:moveTo>
                    <a:lnTo>
                      <a:pt x="0" y="56192"/>
                    </a:lnTo>
                  </a:path>
                </a:pathLst>
              </a:custGeom>
              <a:grpFill/>
              <a:ln w="19050" cap="rnd">
                <a:solidFill>
                  <a:schemeClr val="tx1"/>
                </a:solidFill>
                <a:prstDash val="solid"/>
                <a:round/>
              </a:ln>
            </p:spPr>
            <p:txBody>
              <a:bodyPr rtlCol="0" anchor="ctr"/>
              <a:lstStyle/>
              <a:p>
                <a:endParaRPr lang="en-US"/>
              </a:p>
            </p:txBody>
          </p:sp>
          <p:sp>
            <p:nvSpPr>
              <p:cNvPr id="120" name="Freeform: Shape 1578">
                <a:extLst>
                  <a:ext uri="{FF2B5EF4-FFF2-40B4-BE49-F238E27FC236}">
                    <a16:creationId xmlns:a16="http://schemas.microsoft.com/office/drawing/2014/main" id="{C98FABD5-197A-1D94-DAF6-02595D6C5815}"/>
                  </a:ext>
                </a:extLst>
              </p:cNvPr>
              <p:cNvSpPr/>
              <p:nvPr/>
            </p:nvSpPr>
            <p:spPr>
              <a:xfrm>
                <a:off x="7965186" y="2300702"/>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a:p>
            </p:txBody>
          </p:sp>
        </p:grpSp>
        <p:grpSp>
          <p:nvGrpSpPr>
            <p:cNvPr id="114" name="Graphic 1542">
              <a:extLst>
                <a:ext uri="{FF2B5EF4-FFF2-40B4-BE49-F238E27FC236}">
                  <a16:creationId xmlns:a16="http://schemas.microsoft.com/office/drawing/2014/main" id="{43EE6360-D82C-9C4E-D3D7-453EE645C1F9}"/>
                </a:ext>
              </a:extLst>
            </p:cNvPr>
            <p:cNvGrpSpPr/>
            <p:nvPr/>
          </p:nvGrpSpPr>
          <p:grpSpPr>
            <a:xfrm>
              <a:off x="7903049" y="2108025"/>
              <a:ext cx="130283" cy="130283"/>
              <a:chOff x="7903049" y="2108025"/>
              <a:chExt cx="130283" cy="130283"/>
            </a:xfrm>
            <a:grpFill/>
          </p:grpSpPr>
          <p:sp>
            <p:nvSpPr>
              <p:cNvPr id="115" name="Freeform: Shape 1580">
                <a:extLst>
                  <a:ext uri="{FF2B5EF4-FFF2-40B4-BE49-F238E27FC236}">
                    <a16:creationId xmlns:a16="http://schemas.microsoft.com/office/drawing/2014/main" id="{B4E47825-735B-BAD0-4236-5E8425CDD2C6}"/>
                  </a:ext>
                </a:extLst>
              </p:cNvPr>
              <p:cNvSpPr/>
              <p:nvPr/>
            </p:nvSpPr>
            <p:spPr>
              <a:xfrm>
                <a:off x="7903049" y="2108025"/>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16" name="Freeform: Shape 1581">
                <a:extLst>
                  <a:ext uri="{FF2B5EF4-FFF2-40B4-BE49-F238E27FC236}">
                    <a16:creationId xmlns:a16="http://schemas.microsoft.com/office/drawing/2014/main" id="{CFD6B870-D84E-5D5A-B047-E42CC207E68E}"/>
                  </a:ext>
                </a:extLst>
              </p:cNvPr>
              <p:cNvSpPr/>
              <p:nvPr/>
            </p:nvSpPr>
            <p:spPr>
              <a:xfrm>
                <a:off x="8001305" y="2146382"/>
                <a:ext cx="6392" cy="56191"/>
              </a:xfrm>
              <a:custGeom>
                <a:avLst/>
                <a:gdLst>
                  <a:gd name="connsiteX0" fmla="*/ 0 w 6392"/>
                  <a:gd name="connsiteY0" fmla="*/ 56192 h 56191"/>
                  <a:gd name="connsiteX1" fmla="*/ 0 w 6392"/>
                  <a:gd name="connsiteY1" fmla="*/ 0 h 56191"/>
                </a:gdLst>
                <a:ahLst/>
                <a:cxnLst>
                  <a:cxn ang="0">
                    <a:pos x="connsiteX0" y="connsiteY0"/>
                  </a:cxn>
                  <a:cxn ang="0">
                    <a:pos x="connsiteX1" y="connsiteY1"/>
                  </a:cxn>
                </a:cxnLst>
                <a:rect l="l" t="t" r="r" b="b"/>
                <a:pathLst>
                  <a:path w="6392" h="56191">
                    <a:moveTo>
                      <a:pt x="0" y="56192"/>
                    </a:moveTo>
                    <a:lnTo>
                      <a:pt x="0" y="0"/>
                    </a:lnTo>
                  </a:path>
                </a:pathLst>
              </a:custGeom>
              <a:grpFill/>
              <a:ln w="19050" cap="rnd">
                <a:solidFill>
                  <a:schemeClr val="tx1"/>
                </a:solidFill>
                <a:prstDash val="solid"/>
                <a:round/>
              </a:ln>
            </p:spPr>
            <p:txBody>
              <a:bodyPr rtlCol="0" anchor="ctr"/>
              <a:lstStyle/>
              <a:p>
                <a:endParaRPr lang="en-US"/>
              </a:p>
            </p:txBody>
          </p:sp>
          <p:sp>
            <p:nvSpPr>
              <p:cNvPr id="117" name="Freeform: Shape 1582">
                <a:extLst>
                  <a:ext uri="{FF2B5EF4-FFF2-40B4-BE49-F238E27FC236}">
                    <a16:creationId xmlns:a16="http://schemas.microsoft.com/office/drawing/2014/main" id="{689EA559-F45E-A81A-F2D1-05460D3A4803}"/>
                  </a:ext>
                </a:extLst>
              </p:cNvPr>
              <p:cNvSpPr/>
              <p:nvPr/>
            </p:nvSpPr>
            <p:spPr>
              <a:xfrm rot="10800000">
                <a:off x="7935012" y="2146318"/>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dirty="0"/>
              </a:p>
            </p:txBody>
          </p:sp>
        </p:grpSp>
      </p:grpSp>
      <p:grpSp>
        <p:nvGrpSpPr>
          <p:cNvPr id="126" name="Group 125">
            <a:extLst>
              <a:ext uri="{FF2B5EF4-FFF2-40B4-BE49-F238E27FC236}">
                <a16:creationId xmlns:a16="http://schemas.microsoft.com/office/drawing/2014/main" id="{53D03A92-0809-C4E3-AAF4-33C91A8A31ED}"/>
              </a:ext>
            </a:extLst>
          </p:cNvPr>
          <p:cNvGrpSpPr/>
          <p:nvPr/>
        </p:nvGrpSpPr>
        <p:grpSpPr>
          <a:xfrm>
            <a:off x="7291617" y="4881686"/>
            <a:ext cx="956337" cy="765212"/>
            <a:chOff x="7403585" y="1887796"/>
            <a:chExt cx="629747" cy="571125"/>
          </a:xfrm>
          <a:noFill/>
        </p:grpSpPr>
        <p:grpSp>
          <p:nvGrpSpPr>
            <p:cNvPr id="127" name="Graphic 1542">
              <a:extLst>
                <a:ext uri="{FF2B5EF4-FFF2-40B4-BE49-F238E27FC236}">
                  <a16:creationId xmlns:a16="http://schemas.microsoft.com/office/drawing/2014/main" id="{737FB0A2-0F3A-B3C4-E663-7BBA61BF7824}"/>
                </a:ext>
              </a:extLst>
            </p:cNvPr>
            <p:cNvGrpSpPr/>
            <p:nvPr/>
          </p:nvGrpSpPr>
          <p:grpSpPr>
            <a:xfrm>
              <a:off x="7592043" y="2110199"/>
              <a:ext cx="173114" cy="125936"/>
              <a:chOff x="7592043" y="2110199"/>
              <a:chExt cx="173114" cy="125936"/>
            </a:xfrm>
            <a:grpFill/>
          </p:grpSpPr>
          <p:sp>
            <p:nvSpPr>
              <p:cNvPr id="148" name="Freeform: Shape 1561">
                <a:extLst>
                  <a:ext uri="{FF2B5EF4-FFF2-40B4-BE49-F238E27FC236}">
                    <a16:creationId xmlns:a16="http://schemas.microsoft.com/office/drawing/2014/main" id="{8C36BCAA-C45D-3320-89E8-2396AE23E59B}"/>
                  </a:ext>
                </a:extLst>
              </p:cNvPr>
              <p:cNvSpPr/>
              <p:nvPr/>
            </p:nvSpPr>
            <p:spPr>
              <a:xfrm>
                <a:off x="7592043" y="2110199"/>
                <a:ext cx="102283" cy="124402"/>
              </a:xfrm>
              <a:custGeom>
                <a:avLst/>
                <a:gdLst>
                  <a:gd name="connsiteX0" fmla="*/ 60092 w 102283"/>
                  <a:gd name="connsiteY0" fmla="*/ 124402 h 124402"/>
                  <a:gd name="connsiteX1" fmla="*/ 42192 w 102283"/>
                  <a:gd name="connsiteY1" fmla="*/ 124402 h 124402"/>
                  <a:gd name="connsiteX2" fmla="*/ 37717 w 102283"/>
                  <a:gd name="connsiteY2" fmla="*/ 119927 h 124402"/>
                  <a:gd name="connsiteX3" fmla="*/ 37717 w 102283"/>
                  <a:gd name="connsiteY3" fmla="*/ 21543 h 124402"/>
                  <a:gd name="connsiteX4" fmla="*/ 4475 w 102283"/>
                  <a:gd name="connsiteY4" fmla="*/ 21543 h 124402"/>
                  <a:gd name="connsiteX5" fmla="*/ 0 w 102283"/>
                  <a:gd name="connsiteY5" fmla="*/ 17069 h 124402"/>
                  <a:gd name="connsiteX6" fmla="*/ 0 w 102283"/>
                  <a:gd name="connsiteY6" fmla="*/ 4475 h 124402"/>
                  <a:gd name="connsiteX7" fmla="*/ 4475 w 102283"/>
                  <a:gd name="connsiteY7" fmla="*/ 0 h 124402"/>
                  <a:gd name="connsiteX8" fmla="*/ 97809 w 102283"/>
                  <a:gd name="connsiteY8" fmla="*/ 0 h 124402"/>
                  <a:gd name="connsiteX9" fmla="*/ 102284 w 102283"/>
                  <a:gd name="connsiteY9" fmla="*/ 4475 h 124402"/>
                  <a:gd name="connsiteX10" fmla="*/ 102284 w 102283"/>
                  <a:gd name="connsiteY10" fmla="*/ 17069 h 124402"/>
                  <a:gd name="connsiteX11" fmla="*/ 97809 w 102283"/>
                  <a:gd name="connsiteY11" fmla="*/ 21543 h 124402"/>
                  <a:gd name="connsiteX12" fmla="*/ 64567 w 102283"/>
                  <a:gd name="connsiteY12" fmla="*/ 21543 h 124402"/>
                  <a:gd name="connsiteX13" fmla="*/ 64567 w 102283"/>
                  <a:gd name="connsiteY13" fmla="*/ 119927 h 124402"/>
                  <a:gd name="connsiteX14" fmla="*/ 60092 w 102283"/>
                  <a:gd name="connsiteY14" fmla="*/ 124402 h 1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283" h="124402">
                    <a:moveTo>
                      <a:pt x="60092" y="124402"/>
                    </a:moveTo>
                    <a:lnTo>
                      <a:pt x="42192" y="124402"/>
                    </a:lnTo>
                    <a:cubicBezTo>
                      <a:pt x="39187" y="124402"/>
                      <a:pt x="37717" y="122932"/>
                      <a:pt x="37717" y="119927"/>
                    </a:cubicBezTo>
                    <a:lnTo>
                      <a:pt x="37717" y="21543"/>
                    </a:lnTo>
                    <a:lnTo>
                      <a:pt x="4475" y="21543"/>
                    </a:lnTo>
                    <a:cubicBezTo>
                      <a:pt x="1470" y="21543"/>
                      <a:pt x="0" y="20073"/>
                      <a:pt x="0" y="17069"/>
                    </a:cubicBezTo>
                    <a:lnTo>
                      <a:pt x="0" y="4475"/>
                    </a:lnTo>
                    <a:cubicBezTo>
                      <a:pt x="0" y="1470"/>
                      <a:pt x="1470" y="0"/>
                      <a:pt x="4475" y="0"/>
                    </a:cubicBezTo>
                    <a:lnTo>
                      <a:pt x="97809" y="0"/>
                    </a:lnTo>
                    <a:cubicBezTo>
                      <a:pt x="100813" y="0"/>
                      <a:pt x="102284" y="1470"/>
                      <a:pt x="102284" y="4475"/>
                    </a:cubicBezTo>
                    <a:lnTo>
                      <a:pt x="102284" y="17069"/>
                    </a:lnTo>
                    <a:cubicBezTo>
                      <a:pt x="102284" y="20073"/>
                      <a:pt x="100813" y="21543"/>
                      <a:pt x="97809" y="21543"/>
                    </a:cubicBezTo>
                    <a:lnTo>
                      <a:pt x="64567" y="21543"/>
                    </a:lnTo>
                    <a:lnTo>
                      <a:pt x="64567" y="119927"/>
                    </a:lnTo>
                    <a:cubicBezTo>
                      <a:pt x="64567" y="122932"/>
                      <a:pt x="63096" y="124402"/>
                      <a:pt x="60092" y="124402"/>
                    </a:cubicBezTo>
                    <a:close/>
                  </a:path>
                </a:pathLst>
              </a:custGeom>
              <a:grpFill/>
              <a:ln w="19050" cap="flat">
                <a:solidFill>
                  <a:schemeClr val="tx1"/>
                </a:solidFill>
                <a:prstDash val="solid"/>
                <a:miter/>
              </a:ln>
            </p:spPr>
            <p:txBody>
              <a:bodyPr rtlCol="0" anchor="ctr"/>
              <a:lstStyle/>
              <a:p>
                <a:endParaRPr lang="en-US"/>
              </a:p>
            </p:txBody>
          </p:sp>
          <p:sp>
            <p:nvSpPr>
              <p:cNvPr id="149" name="Freeform: Shape 1562">
                <a:extLst>
                  <a:ext uri="{FF2B5EF4-FFF2-40B4-BE49-F238E27FC236}">
                    <a16:creationId xmlns:a16="http://schemas.microsoft.com/office/drawing/2014/main" id="{BA1ED5C4-1CC6-3866-5A5A-F134FD2075F8}"/>
                  </a:ext>
                </a:extLst>
              </p:cNvPr>
              <p:cNvSpPr/>
              <p:nvPr/>
            </p:nvSpPr>
            <p:spPr>
              <a:xfrm>
                <a:off x="7700080" y="2118190"/>
                <a:ext cx="65077" cy="117945"/>
              </a:xfrm>
              <a:custGeom>
                <a:avLst/>
                <a:gdLst>
                  <a:gd name="connsiteX0" fmla="*/ 43407 w 65077"/>
                  <a:gd name="connsiteY0" fmla="*/ 117882 h 117945"/>
                  <a:gd name="connsiteX1" fmla="*/ 20968 w 65077"/>
                  <a:gd name="connsiteY1" fmla="*/ 110722 h 117945"/>
                  <a:gd name="connsiteX2" fmla="*/ 13744 w 65077"/>
                  <a:gd name="connsiteY2" fmla="*/ 88475 h 117945"/>
                  <a:gd name="connsiteX3" fmla="*/ 13744 w 65077"/>
                  <a:gd name="connsiteY3" fmla="*/ 44174 h 117945"/>
                  <a:gd name="connsiteX4" fmla="*/ 4475 w 65077"/>
                  <a:gd name="connsiteY4" fmla="*/ 44174 h 117945"/>
                  <a:gd name="connsiteX5" fmla="*/ 0 w 65077"/>
                  <a:gd name="connsiteY5" fmla="*/ 39699 h 117945"/>
                  <a:gd name="connsiteX6" fmla="*/ 0 w 65077"/>
                  <a:gd name="connsiteY6" fmla="*/ 32347 h 117945"/>
                  <a:gd name="connsiteX7" fmla="*/ 4283 w 65077"/>
                  <a:gd name="connsiteY7" fmla="*/ 27297 h 117945"/>
                  <a:gd name="connsiteX8" fmla="*/ 14448 w 65077"/>
                  <a:gd name="connsiteY8" fmla="*/ 25123 h 117945"/>
                  <a:gd name="connsiteX9" fmla="*/ 17644 w 65077"/>
                  <a:gd name="connsiteY9" fmla="*/ 4667 h 117945"/>
                  <a:gd name="connsiteX10" fmla="*/ 19242 w 65077"/>
                  <a:gd name="connsiteY10" fmla="*/ 959 h 117945"/>
                  <a:gd name="connsiteX11" fmla="*/ 22630 w 65077"/>
                  <a:gd name="connsiteY11" fmla="*/ 0 h 117945"/>
                  <a:gd name="connsiteX12" fmla="*/ 35352 w 65077"/>
                  <a:gd name="connsiteY12" fmla="*/ 0 h 117945"/>
                  <a:gd name="connsiteX13" fmla="*/ 39827 w 65077"/>
                  <a:gd name="connsiteY13" fmla="*/ 4475 h 117945"/>
                  <a:gd name="connsiteX14" fmla="*/ 39827 w 65077"/>
                  <a:gd name="connsiteY14" fmla="*/ 24740 h 117945"/>
                  <a:gd name="connsiteX15" fmla="*/ 60028 w 65077"/>
                  <a:gd name="connsiteY15" fmla="*/ 24740 h 117945"/>
                  <a:gd name="connsiteX16" fmla="*/ 64503 w 65077"/>
                  <a:gd name="connsiteY16" fmla="*/ 29215 h 117945"/>
                  <a:gd name="connsiteX17" fmla="*/ 64503 w 65077"/>
                  <a:gd name="connsiteY17" fmla="*/ 39635 h 117945"/>
                  <a:gd name="connsiteX18" fmla="*/ 60028 w 65077"/>
                  <a:gd name="connsiteY18" fmla="*/ 44110 h 117945"/>
                  <a:gd name="connsiteX19" fmla="*/ 39827 w 65077"/>
                  <a:gd name="connsiteY19" fmla="*/ 44110 h 117945"/>
                  <a:gd name="connsiteX20" fmla="*/ 39827 w 65077"/>
                  <a:gd name="connsiteY20" fmla="*/ 87197 h 117945"/>
                  <a:gd name="connsiteX21" fmla="*/ 42703 w 65077"/>
                  <a:gd name="connsiteY21" fmla="*/ 95251 h 117945"/>
                  <a:gd name="connsiteX22" fmla="*/ 52356 w 65077"/>
                  <a:gd name="connsiteY22" fmla="*/ 97553 h 117945"/>
                  <a:gd name="connsiteX23" fmla="*/ 57918 w 65077"/>
                  <a:gd name="connsiteY23" fmla="*/ 97105 h 117945"/>
                  <a:gd name="connsiteX24" fmla="*/ 62009 w 65077"/>
                  <a:gd name="connsiteY24" fmla="*/ 96658 h 117945"/>
                  <a:gd name="connsiteX25" fmla="*/ 65078 w 65077"/>
                  <a:gd name="connsiteY25" fmla="*/ 100621 h 117945"/>
                  <a:gd name="connsiteX26" fmla="*/ 65078 w 65077"/>
                  <a:gd name="connsiteY26" fmla="*/ 109443 h 117945"/>
                  <a:gd name="connsiteX27" fmla="*/ 64375 w 65077"/>
                  <a:gd name="connsiteY27" fmla="*/ 113599 h 117945"/>
                  <a:gd name="connsiteX28" fmla="*/ 61178 w 65077"/>
                  <a:gd name="connsiteY28" fmla="*/ 115580 h 117945"/>
                  <a:gd name="connsiteX29" fmla="*/ 53124 w 65077"/>
                  <a:gd name="connsiteY29" fmla="*/ 117306 h 117945"/>
                  <a:gd name="connsiteX30" fmla="*/ 43471 w 65077"/>
                  <a:gd name="connsiteY30" fmla="*/ 117946 h 1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7" h="117945">
                    <a:moveTo>
                      <a:pt x="43407" y="117882"/>
                    </a:moveTo>
                    <a:cubicBezTo>
                      <a:pt x="33242" y="117882"/>
                      <a:pt x="25827" y="115516"/>
                      <a:pt x="20968" y="110722"/>
                    </a:cubicBezTo>
                    <a:cubicBezTo>
                      <a:pt x="16174" y="105927"/>
                      <a:pt x="13744" y="98512"/>
                      <a:pt x="13744" y="88475"/>
                    </a:cubicBezTo>
                    <a:lnTo>
                      <a:pt x="13744" y="44174"/>
                    </a:lnTo>
                    <a:lnTo>
                      <a:pt x="4475" y="44174"/>
                    </a:lnTo>
                    <a:cubicBezTo>
                      <a:pt x="1470" y="44174"/>
                      <a:pt x="0" y="42703"/>
                      <a:pt x="0" y="39699"/>
                    </a:cubicBezTo>
                    <a:lnTo>
                      <a:pt x="0" y="32347"/>
                    </a:lnTo>
                    <a:cubicBezTo>
                      <a:pt x="0" y="29598"/>
                      <a:pt x="1406" y="27936"/>
                      <a:pt x="4283" y="27297"/>
                    </a:cubicBezTo>
                    <a:lnTo>
                      <a:pt x="14448" y="25123"/>
                    </a:lnTo>
                    <a:lnTo>
                      <a:pt x="17644" y="4667"/>
                    </a:lnTo>
                    <a:cubicBezTo>
                      <a:pt x="17900" y="2877"/>
                      <a:pt x="18411" y="1662"/>
                      <a:pt x="19242" y="959"/>
                    </a:cubicBezTo>
                    <a:cubicBezTo>
                      <a:pt x="20073" y="320"/>
                      <a:pt x="21224" y="0"/>
                      <a:pt x="22630" y="0"/>
                    </a:cubicBezTo>
                    <a:lnTo>
                      <a:pt x="35352" y="0"/>
                    </a:lnTo>
                    <a:cubicBezTo>
                      <a:pt x="38356" y="0"/>
                      <a:pt x="39827" y="1470"/>
                      <a:pt x="39827" y="4475"/>
                    </a:cubicBezTo>
                    <a:lnTo>
                      <a:pt x="39827" y="24740"/>
                    </a:lnTo>
                    <a:lnTo>
                      <a:pt x="60028" y="24740"/>
                    </a:lnTo>
                    <a:cubicBezTo>
                      <a:pt x="63032" y="24740"/>
                      <a:pt x="64503" y="26210"/>
                      <a:pt x="64503" y="29215"/>
                    </a:cubicBezTo>
                    <a:lnTo>
                      <a:pt x="64503" y="39635"/>
                    </a:lnTo>
                    <a:cubicBezTo>
                      <a:pt x="64503" y="42639"/>
                      <a:pt x="63032" y="44110"/>
                      <a:pt x="60028" y="44110"/>
                    </a:cubicBezTo>
                    <a:lnTo>
                      <a:pt x="39827" y="44110"/>
                    </a:lnTo>
                    <a:lnTo>
                      <a:pt x="39827" y="87197"/>
                    </a:lnTo>
                    <a:cubicBezTo>
                      <a:pt x="39827" y="91032"/>
                      <a:pt x="40786" y="93717"/>
                      <a:pt x="42703" y="95251"/>
                    </a:cubicBezTo>
                    <a:cubicBezTo>
                      <a:pt x="44621" y="96786"/>
                      <a:pt x="47818" y="97553"/>
                      <a:pt x="52356" y="97553"/>
                    </a:cubicBezTo>
                    <a:cubicBezTo>
                      <a:pt x="54146" y="97553"/>
                      <a:pt x="56000" y="97425"/>
                      <a:pt x="57918" y="97105"/>
                    </a:cubicBezTo>
                    <a:cubicBezTo>
                      <a:pt x="59836" y="96786"/>
                      <a:pt x="61178" y="96658"/>
                      <a:pt x="62009" y="96658"/>
                    </a:cubicBezTo>
                    <a:cubicBezTo>
                      <a:pt x="64055" y="96658"/>
                      <a:pt x="65078" y="98000"/>
                      <a:pt x="65078" y="100621"/>
                    </a:cubicBezTo>
                    <a:lnTo>
                      <a:pt x="65078" y="109443"/>
                    </a:lnTo>
                    <a:cubicBezTo>
                      <a:pt x="65078" y="111361"/>
                      <a:pt x="64822" y="112704"/>
                      <a:pt x="64375" y="113599"/>
                    </a:cubicBezTo>
                    <a:cubicBezTo>
                      <a:pt x="63863" y="114430"/>
                      <a:pt x="62840" y="115069"/>
                      <a:pt x="61178" y="115580"/>
                    </a:cubicBezTo>
                    <a:cubicBezTo>
                      <a:pt x="58813" y="116283"/>
                      <a:pt x="56128" y="116859"/>
                      <a:pt x="53124" y="117306"/>
                    </a:cubicBezTo>
                    <a:cubicBezTo>
                      <a:pt x="50119" y="117754"/>
                      <a:pt x="46923" y="117946"/>
                      <a:pt x="43471" y="117946"/>
                    </a:cubicBezTo>
                    <a:close/>
                  </a:path>
                </a:pathLst>
              </a:custGeom>
              <a:grpFill/>
              <a:ln w="19050" cap="flat">
                <a:solidFill>
                  <a:schemeClr val="tx1"/>
                </a:solidFill>
                <a:prstDash val="solid"/>
                <a:miter/>
              </a:ln>
            </p:spPr>
            <p:txBody>
              <a:bodyPr rtlCol="0" anchor="ctr"/>
              <a:lstStyle/>
              <a:p>
                <a:endParaRPr lang="en-US"/>
              </a:p>
            </p:txBody>
          </p:sp>
        </p:grpSp>
        <p:sp>
          <p:nvSpPr>
            <p:cNvPr id="128" name="Freeform: Shape 1563">
              <a:extLst>
                <a:ext uri="{FF2B5EF4-FFF2-40B4-BE49-F238E27FC236}">
                  <a16:creationId xmlns:a16="http://schemas.microsoft.com/office/drawing/2014/main" id="{A5C366DF-BA4A-AAAE-3DC7-B103C158B2B7}"/>
                </a:ext>
              </a:extLst>
            </p:cNvPr>
            <p:cNvSpPr/>
            <p:nvPr/>
          </p:nvSpPr>
          <p:spPr>
            <a:xfrm>
              <a:off x="7403585" y="1887796"/>
              <a:ext cx="284028" cy="571125"/>
            </a:xfrm>
            <a:custGeom>
              <a:avLst/>
              <a:gdLst>
                <a:gd name="connsiteX0" fmla="*/ 283965 w 284028"/>
                <a:gd name="connsiteY0" fmla="*/ 452348 h 571125"/>
                <a:gd name="connsiteX1" fmla="*/ 283965 w 284028"/>
                <a:gd name="connsiteY1" fmla="*/ 522221 h 571125"/>
                <a:gd name="connsiteX2" fmla="*/ 283965 w 284028"/>
                <a:gd name="connsiteY2" fmla="*/ 528614 h 571125"/>
                <a:gd name="connsiteX3" fmla="*/ 215563 w 284028"/>
                <a:gd name="connsiteY3" fmla="*/ 571125 h 571125"/>
                <a:gd name="connsiteX4" fmla="*/ 72813 w 284028"/>
                <a:gd name="connsiteY4" fmla="*/ 486741 h 571125"/>
                <a:gd name="connsiteX5" fmla="*/ 72813 w 284028"/>
                <a:gd name="connsiteY5" fmla="*/ 395134 h 571125"/>
                <a:gd name="connsiteX6" fmla="*/ 0 w 284028"/>
                <a:gd name="connsiteY6" fmla="*/ 355051 h 571125"/>
                <a:gd name="connsiteX7" fmla="*/ 0 w 284028"/>
                <a:gd name="connsiteY7" fmla="*/ 285435 h 571125"/>
                <a:gd name="connsiteX8" fmla="*/ 0 w 284028"/>
                <a:gd name="connsiteY8" fmla="*/ 216521 h 571125"/>
                <a:gd name="connsiteX9" fmla="*/ 72813 w 284028"/>
                <a:gd name="connsiteY9" fmla="*/ 175224 h 571125"/>
                <a:gd name="connsiteX10" fmla="*/ 72813 w 284028"/>
                <a:gd name="connsiteY10" fmla="*/ 84128 h 571125"/>
                <a:gd name="connsiteX11" fmla="*/ 210768 w 284028"/>
                <a:gd name="connsiteY11" fmla="*/ 0 h 571125"/>
                <a:gd name="connsiteX12" fmla="*/ 284029 w 284028"/>
                <a:gd name="connsiteY12" fmla="*/ 43790 h 571125"/>
                <a:gd name="connsiteX13" fmla="*/ 284029 w 284028"/>
                <a:gd name="connsiteY13" fmla="*/ 111489 h 57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028" h="571125">
                  <a:moveTo>
                    <a:pt x="283965" y="452348"/>
                  </a:moveTo>
                  <a:lnTo>
                    <a:pt x="283965" y="522221"/>
                  </a:lnTo>
                  <a:lnTo>
                    <a:pt x="283965" y="528614"/>
                  </a:lnTo>
                  <a:lnTo>
                    <a:pt x="215563" y="571125"/>
                  </a:lnTo>
                  <a:lnTo>
                    <a:pt x="72813" y="486741"/>
                  </a:lnTo>
                  <a:lnTo>
                    <a:pt x="72813" y="395134"/>
                  </a:lnTo>
                  <a:lnTo>
                    <a:pt x="0" y="355051"/>
                  </a:lnTo>
                  <a:lnTo>
                    <a:pt x="0" y="285435"/>
                  </a:lnTo>
                  <a:lnTo>
                    <a:pt x="0" y="216521"/>
                  </a:lnTo>
                  <a:lnTo>
                    <a:pt x="72813" y="175224"/>
                  </a:lnTo>
                  <a:lnTo>
                    <a:pt x="72813" y="84128"/>
                  </a:lnTo>
                  <a:lnTo>
                    <a:pt x="210768" y="0"/>
                  </a:lnTo>
                  <a:lnTo>
                    <a:pt x="284029" y="43790"/>
                  </a:lnTo>
                  <a:lnTo>
                    <a:pt x="284029" y="111489"/>
                  </a:lnTo>
                </a:path>
              </a:pathLst>
            </a:custGeom>
            <a:grpFill/>
            <a:ln w="19050" cap="flat">
              <a:solidFill>
                <a:schemeClr val="tx1"/>
              </a:solidFill>
              <a:prstDash val="solid"/>
              <a:round/>
            </a:ln>
          </p:spPr>
          <p:txBody>
            <a:bodyPr rtlCol="0" anchor="ctr"/>
            <a:lstStyle/>
            <a:p>
              <a:endParaRPr lang="en-US"/>
            </a:p>
          </p:txBody>
        </p:sp>
        <p:sp>
          <p:nvSpPr>
            <p:cNvPr id="129" name="Freeform: Shape 1564">
              <a:extLst>
                <a:ext uri="{FF2B5EF4-FFF2-40B4-BE49-F238E27FC236}">
                  <a16:creationId xmlns:a16="http://schemas.microsoft.com/office/drawing/2014/main" id="{E7B4BA89-C8F6-D126-B265-B484C3938ADC}"/>
                </a:ext>
              </a:extLst>
            </p:cNvPr>
            <p:cNvSpPr/>
            <p:nvPr/>
          </p:nvSpPr>
          <p:spPr>
            <a:xfrm>
              <a:off x="7561294" y="1921869"/>
              <a:ext cx="6392" cy="88155"/>
            </a:xfrm>
            <a:custGeom>
              <a:avLst/>
              <a:gdLst>
                <a:gd name="connsiteX0" fmla="*/ 0 w 6392"/>
                <a:gd name="connsiteY0" fmla="*/ 88156 h 88155"/>
                <a:gd name="connsiteX1" fmla="*/ 0 w 6392"/>
                <a:gd name="connsiteY1" fmla="*/ 0 h 88155"/>
              </a:gdLst>
              <a:ahLst/>
              <a:cxnLst>
                <a:cxn ang="0">
                  <a:pos x="connsiteX0" y="connsiteY0"/>
                </a:cxn>
                <a:cxn ang="0">
                  <a:pos x="connsiteX1" y="connsiteY1"/>
                </a:cxn>
              </a:cxnLst>
              <a:rect l="l" t="t" r="r" b="b"/>
              <a:pathLst>
                <a:path w="6392" h="88155">
                  <a:moveTo>
                    <a:pt x="0" y="88156"/>
                  </a:moveTo>
                  <a:lnTo>
                    <a:pt x="0" y="0"/>
                  </a:lnTo>
                </a:path>
              </a:pathLst>
            </a:custGeom>
            <a:grpFill/>
            <a:ln w="19050" cap="flat">
              <a:solidFill>
                <a:schemeClr val="tx1"/>
              </a:solidFill>
              <a:prstDash val="solid"/>
              <a:round/>
            </a:ln>
          </p:spPr>
          <p:txBody>
            <a:bodyPr rtlCol="0" anchor="ctr"/>
            <a:lstStyle/>
            <a:p>
              <a:endParaRPr lang="en-US"/>
            </a:p>
          </p:txBody>
        </p:sp>
        <p:sp>
          <p:nvSpPr>
            <p:cNvPr id="130" name="Freeform: Shape 1565">
              <a:extLst>
                <a:ext uri="{FF2B5EF4-FFF2-40B4-BE49-F238E27FC236}">
                  <a16:creationId xmlns:a16="http://schemas.microsoft.com/office/drawing/2014/main" id="{2A5705B6-9D23-2D50-B87D-172777DC1E1E}"/>
                </a:ext>
              </a:extLst>
            </p:cNvPr>
            <p:cNvSpPr/>
            <p:nvPr/>
          </p:nvSpPr>
          <p:spPr>
            <a:xfrm>
              <a:off x="7476398" y="2063021"/>
              <a:ext cx="84895" cy="48328"/>
            </a:xfrm>
            <a:custGeom>
              <a:avLst/>
              <a:gdLst>
                <a:gd name="connsiteX0" fmla="*/ 0 w 84895"/>
                <a:gd name="connsiteY0" fmla="*/ 0 h 48328"/>
                <a:gd name="connsiteX1" fmla="*/ 84895 w 84895"/>
                <a:gd name="connsiteY1" fmla="*/ 48329 h 48328"/>
              </a:gdLst>
              <a:ahLst/>
              <a:cxnLst>
                <a:cxn ang="0">
                  <a:pos x="connsiteX0" y="connsiteY0"/>
                </a:cxn>
                <a:cxn ang="0">
                  <a:pos x="connsiteX1" y="connsiteY1"/>
                </a:cxn>
              </a:cxnLst>
              <a:rect l="l" t="t" r="r" b="b"/>
              <a:pathLst>
                <a:path w="84895" h="48328">
                  <a:moveTo>
                    <a:pt x="0" y="0"/>
                  </a:moveTo>
                  <a:lnTo>
                    <a:pt x="84895" y="48329"/>
                  </a:lnTo>
                </a:path>
              </a:pathLst>
            </a:custGeom>
            <a:grpFill/>
            <a:ln w="19050" cap="flat">
              <a:solidFill>
                <a:schemeClr val="tx1"/>
              </a:solidFill>
              <a:prstDash val="solid"/>
              <a:round/>
            </a:ln>
          </p:spPr>
          <p:txBody>
            <a:bodyPr rtlCol="0" anchor="ctr"/>
            <a:lstStyle/>
            <a:p>
              <a:endParaRPr lang="en-US"/>
            </a:p>
          </p:txBody>
        </p:sp>
        <p:sp>
          <p:nvSpPr>
            <p:cNvPr id="131" name="Freeform: Shape 1566">
              <a:extLst>
                <a:ext uri="{FF2B5EF4-FFF2-40B4-BE49-F238E27FC236}">
                  <a16:creationId xmlns:a16="http://schemas.microsoft.com/office/drawing/2014/main" id="{0D8D61D1-64DA-051A-942C-3E9CBA362CBF}"/>
                </a:ext>
              </a:extLst>
            </p:cNvPr>
            <p:cNvSpPr/>
            <p:nvPr/>
          </p:nvSpPr>
          <p:spPr>
            <a:xfrm>
              <a:off x="7461375" y="2177322"/>
              <a:ext cx="74347" cy="105607"/>
            </a:xfrm>
            <a:custGeom>
              <a:avLst/>
              <a:gdLst>
                <a:gd name="connsiteX0" fmla="*/ 0 w 74347"/>
                <a:gd name="connsiteY0" fmla="*/ 0 h 105607"/>
                <a:gd name="connsiteX1" fmla="*/ 74347 w 74347"/>
                <a:gd name="connsiteY1" fmla="*/ 38804 h 105607"/>
                <a:gd name="connsiteX2" fmla="*/ 67379 w 74347"/>
                <a:gd name="connsiteY2" fmla="*/ 87388 h 105607"/>
                <a:gd name="connsiteX3" fmla="*/ 15023 w 74347"/>
                <a:gd name="connsiteY3" fmla="*/ 105608 h 105607"/>
              </a:gdLst>
              <a:ahLst/>
              <a:cxnLst>
                <a:cxn ang="0">
                  <a:pos x="connsiteX0" y="connsiteY0"/>
                </a:cxn>
                <a:cxn ang="0">
                  <a:pos x="connsiteX1" y="connsiteY1"/>
                </a:cxn>
                <a:cxn ang="0">
                  <a:pos x="connsiteX2" y="connsiteY2"/>
                </a:cxn>
                <a:cxn ang="0">
                  <a:pos x="connsiteX3" y="connsiteY3"/>
                </a:cxn>
              </a:cxnLst>
              <a:rect l="l" t="t" r="r" b="b"/>
              <a:pathLst>
                <a:path w="74347" h="105607">
                  <a:moveTo>
                    <a:pt x="0" y="0"/>
                  </a:moveTo>
                  <a:lnTo>
                    <a:pt x="74347" y="38804"/>
                  </a:lnTo>
                  <a:lnTo>
                    <a:pt x="67379" y="87388"/>
                  </a:lnTo>
                  <a:lnTo>
                    <a:pt x="15023" y="105608"/>
                  </a:lnTo>
                </a:path>
              </a:pathLst>
            </a:custGeom>
            <a:grpFill/>
            <a:ln w="19050" cap="flat">
              <a:solidFill>
                <a:schemeClr val="tx1"/>
              </a:solidFill>
              <a:prstDash val="solid"/>
              <a:round/>
            </a:ln>
          </p:spPr>
          <p:txBody>
            <a:bodyPr rtlCol="0" anchor="ctr"/>
            <a:lstStyle/>
            <a:p>
              <a:endParaRPr lang="en-US"/>
            </a:p>
          </p:txBody>
        </p:sp>
        <p:sp>
          <p:nvSpPr>
            <p:cNvPr id="132" name="Freeform: Shape 1567">
              <a:extLst>
                <a:ext uri="{FF2B5EF4-FFF2-40B4-BE49-F238E27FC236}">
                  <a16:creationId xmlns:a16="http://schemas.microsoft.com/office/drawing/2014/main" id="{CA81FC8D-3240-0333-50D5-EBB47E0C62D1}"/>
                </a:ext>
              </a:extLst>
            </p:cNvPr>
            <p:cNvSpPr/>
            <p:nvPr/>
          </p:nvSpPr>
          <p:spPr>
            <a:xfrm>
              <a:off x="7549851" y="2340145"/>
              <a:ext cx="46602" cy="69872"/>
            </a:xfrm>
            <a:custGeom>
              <a:avLst/>
              <a:gdLst>
                <a:gd name="connsiteX0" fmla="*/ 46603 w 46602"/>
                <a:gd name="connsiteY0" fmla="*/ 0 h 69872"/>
                <a:gd name="connsiteX1" fmla="*/ 0 w 46602"/>
                <a:gd name="connsiteY1" fmla="*/ 69872 h 69872"/>
              </a:gdLst>
              <a:ahLst/>
              <a:cxnLst>
                <a:cxn ang="0">
                  <a:pos x="connsiteX0" y="connsiteY0"/>
                </a:cxn>
                <a:cxn ang="0">
                  <a:pos x="connsiteX1" y="connsiteY1"/>
                </a:cxn>
              </a:cxnLst>
              <a:rect l="l" t="t" r="r" b="b"/>
              <a:pathLst>
                <a:path w="46602" h="69872">
                  <a:moveTo>
                    <a:pt x="46603" y="0"/>
                  </a:moveTo>
                  <a:lnTo>
                    <a:pt x="0" y="69872"/>
                  </a:lnTo>
                </a:path>
              </a:pathLst>
            </a:custGeom>
            <a:grpFill/>
            <a:ln w="19050" cap="flat">
              <a:solidFill>
                <a:schemeClr val="tx1"/>
              </a:solidFill>
              <a:prstDash val="solid"/>
              <a:round/>
            </a:ln>
          </p:spPr>
          <p:txBody>
            <a:bodyPr rtlCol="0" anchor="ctr"/>
            <a:lstStyle/>
            <a:p>
              <a:endParaRPr lang="en-US"/>
            </a:p>
          </p:txBody>
        </p:sp>
        <p:sp>
          <p:nvSpPr>
            <p:cNvPr id="133" name="Freeform: Shape 1568">
              <a:extLst>
                <a:ext uri="{FF2B5EF4-FFF2-40B4-BE49-F238E27FC236}">
                  <a16:creationId xmlns:a16="http://schemas.microsoft.com/office/drawing/2014/main" id="{BD320155-1B93-CA95-FD79-A9BA29C79FD0}"/>
                </a:ext>
              </a:extLst>
            </p:cNvPr>
            <p:cNvSpPr/>
            <p:nvPr/>
          </p:nvSpPr>
          <p:spPr>
            <a:xfrm>
              <a:off x="7786509" y="2017504"/>
              <a:ext cx="118904" cy="82593"/>
            </a:xfrm>
            <a:custGeom>
              <a:avLst/>
              <a:gdLst>
                <a:gd name="connsiteX0" fmla="*/ 0 w 118904"/>
                <a:gd name="connsiteY0" fmla="*/ 82594 h 82593"/>
                <a:gd name="connsiteX1" fmla="*/ 35991 w 118904"/>
                <a:gd name="connsiteY1" fmla="*/ 82594 h 82593"/>
                <a:gd name="connsiteX2" fmla="*/ 118905 w 118904"/>
                <a:gd name="connsiteY2" fmla="*/ 0 h 82593"/>
              </a:gdLst>
              <a:ahLst/>
              <a:cxnLst>
                <a:cxn ang="0">
                  <a:pos x="connsiteX0" y="connsiteY0"/>
                </a:cxn>
                <a:cxn ang="0">
                  <a:pos x="connsiteX1" y="connsiteY1"/>
                </a:cxn>
                <a:cxn ang="0">
                  <a:pos x="connsiteX2" y="connsiteY2"/>
                </a:cxn>
              </a:cxnLst>
              <a:rect l="l" t="t" r="r" b="b"/>
              <a:pathLst>
                <a:path w="118904" h="82593">
                  <a:moveTo>
                    <a:pt x="0" y="82594"/>
                  </a:moveTo>
                  <a:lnTo>
                    <a:pt x="35991" y="82594"/>
                  </a:lnTo>
                  <a:lnTo>
                    <a:pt x="118905" y="0"/>
                  </a:lnTo>
                </a:path>
              </a:pathLst>
            </a:custGeom>
            <a:grpFill/>
            <a:ln w="19050" cap="flat">
              <a:solidFill>
                <a:schemeClr val="tx1"/>
              </a:solidFill>
              <a:prstDash val="solid"/>
              <a:round/>
            </a:ln>
          </p:spPr>
          <p:txBody>
            <a:bodyPr rtlCol="0" anchor="ctr"/>
            <a:lstStyle/>
            <a:p>
              <a:endParaRPr lang="en-US"/>
            </a:p>
          </p:txBody>
        </p:sp>
        <p:sp>
          <p:nvSpPr>
            <p:cNvPr id="134" name="Freeform: Shape 1569">
              <a:extLst>
                <a:ext uri="{FF2B5EF4-FFF2-40B4-BE49-F238E27FC236}">
                  <a16:creationId xmlns:a16="http://schemas.microsoft.com/office/drawing/2014/main" id="{E3AB346E-EBBE-5EE2-CDAB-4A7F1C1C23A3}"/>
                </a:ext>
              </a:extLst>
            </p:cNvPr>
            <p:cNvSpPr/>
            <p:nvPr/>
          </p:nvSpPr>
          <p:spPr>
            <a:xfrm>
              <a:off x="7786509" y="2256592"/>
              <a:ext cx="116027" cy="80036"/>
            </a:xfrm>
            <a:custGeom>
              <a:avLst/>
              <a:gdLst>
                <a:gd name="connsiteX0" fmla="*/ 0 w 116027"/>
                <a:gd name="connsiteY0" fmla="*/ 0 h 80036"/>
                <a:gd name="connsiteX1" fmla="*/ 35991 w 116027"/>
                <a:gd name="connsiteY1" fmla="*/ 0 h 80036"/>
                <a:gd name="connsiteX2" fmla="*/ 116028 w 116027"/>
                <a:gd name="connsiteY2" fmla="*/ 80037 h 80036"/>
              </a:gdLst>
              <a:ahLst/>
              <a:cxnLst>
                <a:cxn ang="0">
                  <a:pos x="connsiteX0" y="connsiteY0"/>
                </a:cxn>
                <a:cxn ang="0">
                  <a:pos x="connsiteX1" y="connsiteY1"/>
                </a:cxn>
                <a:cxn ang="0">
                  <a:pos x="connsiteX2" y="connsiteY2"/>
                </a:cxn>
              </a:cxnLst>
              <a:rect l="l" t="t" r="r" b="b"/>
              <a:pathLst>
                <a:path w="116027" h="80036">
                  <a:moveTo>
                    <a:pt x="0" y="0"/>
                  </a:moveTo>
                  <a:lnTo>
                    <a:pt x="35991" y="0"/>
                  </a:lnTo>
                  <a:lnTo>
                    <a:pt x="116028" y="80037"/>
                  </a:lnTo>
                </a:path>
              </a:pathLst>
            </a:custGeom>
            <a:grpFill/>
            <a:ln w="19050" cap="flat">
              <a:solidFill>
                <a:schemeClr val="tx1"/>
              </a:solidFill>
              <a:prstDash val="solid"/>
              <a:round/>
            </a:ln>
          </p:spPr>
          <p:txBody>
            <a:bodyPr rtlCol="0" anchor="ctr"/>
            <a:lstStyle/>
            <a:p>
              <a:endParaRPr lang="en-US"/>
            </a:p>
          </p:txBody>
        </p:sp>
        <p:sp>
          <p:nvSpPr>
            <p:cNvPr id="135" name="Freeform: Shape 1570">
              <a:extLst>
                <a:ext uri="{FF2B5EF4-FFF2-40B4-BE49-F238E27FC236}">
                  <a16:creationId xmlns:a16="http://schemas.microsoft.com/office/drawing/2014/main" id="{342B3274-0C0D-742C-1273-0A9B93159E75}"/>
                </a:ext>
              </a:extLst>
            </p:cNvPr>
            <p:cNvSpPr/>
            <p:nvPr/>
          </p:nvSpPr>
          <p:spPr>
            <a:xfrm>
              <a:off x="7786509" y="2178345"/>
              <a:ext cx="116027" cy="6392"/>
            </a:xfrm>
            <a:custGeom>
              <a:avLst/>
              <a:gdLst>
                <a:gd name="connsiteX0" fmla="*/ 0 w 116027"/>
                <a:gd name="connsiteY0" fmla="*/ 0 h 6392"/>
                <a:gd name="connsiteX1" fmla="*/ 116028 w 116027"/>
                <a:gd name="connsiteY1" fmla="*/ 0 h 6392"/>
              </a:gdLst>
              <a:ahLst/>
              <a:cxnLst>
                <a:cxn ang="0">
                  <a:pos x="connsiteX0" y="connsiteY0"/>
                </a:cxn>
                <a:cxn ang="0">
                  <a:pos x="connsiteX1" y="connsiteY1"/>
                </a:cxn>
              </a:cxnLst>
              <a:rect l="l" t="t" r="r" b="b"/>
              <a:pathLst>
                <a:path w="116027" h="6392">
                  <a:moveTo>
                    <a:pt x="0" y="0"/>
                  </a:moveTo>
                  <a:lnTo>
                    <a:pt x="116028" y="0"/>
                  </a:lnTo>
                </a:path>
              </a:pathLst>
            </a:custGeom>
            <a:grpFill/>
            <a:ln w="19050" cap="flat">
              <a:solidFill>
                <a:schemeClr val="tx1"/>
              </a:solidFill>
              <a:prstDash val="solid"/>
              <a:round/>
            </a:ln>
          </p:spPr>
          <p:txBody>
            <a:bodyPr rtlCol="0" anchor="ctr"/>
            <a:lstStyle/>
            <a:p>
              <a:endParaRPr lang="en-US"/>
            </a:p>
          </p:txBody>
        </p:sp>
        <p:grpSp>
          <p:nvGrpSpPr>
            <p:cNvPr id="136" name="Graphic 1542">
              <a:extLst>
                <a:ext uri="{FF2B5EF4-FFF2-40B4-BE49-F238E27FC236}">
                  <a16:creationId xmlns:a16="http://schemas.microsoft.com/office/drawing/2014/main" id="{5850EE1A-9553-E463-1248-EC2FA76A6297}"/>
                </a:ext>
              </a:extLst>
            </p:cNvPr>
            <p:cNvGrpSpPr/>
            <p:nvPr/>
          </p:nvGrpSpPr>
          <p:grpSpPr>
            <a:xfrm>
              <a:off x="7903049" y="1952363"/>
              <a:ext cx="130283" cy="130283"/>
              <a:chOff x="7903049" y="1952363"/>
              <a:chExt cx="130283" cy="130283"/>
            </a:xfrm>
            <a:grpFill/>
          </p:grpSpPr>
          <p:sp>
            <p:nvSpPr>
              <p:cNvPr id="145" name="Freeform: Shape 1572">
                <a:extLst>
                  <a:ext uri="{FF2B5EF4-FFF2-40B4-BE49-F238E27FC236}">
                    <a16:creationId xmlns:a16="http://schemas.microsoft.com/office/drawing/2014/main" id="{643B8A33-5D34-456C-6EF9-61D208485C6A}"/>
                  </a:ext>
                </a:extLst>
              </p:cNvPr>
              <p:cNvSpPr/>
              <p:nvPr/>
            </p:nvSpPr>
            <p:spPr>
              <a:xfrm>
                <a:off x="7903049" y="1952363"/>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46" name="Freeform: Shape 1573">
                <a:extLst>
                  <a:ext uri="{FF2B5EF4-FFF2-40B4-BE49-F238E27FC236}">
                    <a16:creationId xmlns:a16="http://schemas.microsoft.com/office/drawing/2014/main" id="{59ACE6C3-94EE-C37C-89CC-C0886831AAAA}"/>
                  </a:ext>
                </a:extLst>
              </p:cNvPr>
              <p:cNvSpPr/>
              <p:nvPr/>
            </p:nvSpPr>
            <p:spPr>
              <a:xfrm>
                <a:off x="7935012" y="1989440"/>
                <a:ext cx="6392" cy="56191"/>
              </a:xfrm>
              <a:custGeom>
                <a:avLst/>
                <a:gdLst>
                  <a:gd name="connsiteX0" fmla="*/ 0 w 6392"/>
                  <a:gd name="connsiteY0" fmla="*/ 0 h 56191"/>
                  <a:gd name="connsiteX1" fmla="*/ 0 w 6392"/>
                  <a:gd name="connsiteY1" fmla="*/ 56192 h 56191"/>
                </a:gdLst>
                <a:ahLst/>
                <a:cxnLst>
                  <a:cxn ang="0">
                    <a:pos x="connsiteX0" y="connsiteY0"/>
                  </a:cxn>
                  <a:cxn ang="0">
                    <a:pos x="connsiteX1" y="connsiteY1"/>
                  </a:cxn>
                </a:cxnLst>
                <a:rect l="l" t="t" r="r" b="b"/>
                <a:pathLst>
                  <a:path w="6392" h="56191">
                    <a:moveTo>
                      <a:pt x="0" y="0"/>
                    </a:moveTo>
                    <a:lnTo>
                      <a:pt x="0" y="56192"/>
                    </a:lnTo>
                  </a:path>
                </a:pathLst>
              </a:custGeom>
              <a:grpFill/>
              <a:ln w="19050" cap="rnd">
                <a:solidFill>
                  <a:schemeClr val="tx1"/>
                </a:solidFill>
                <a:prstDash val="solid"/>
                <a:round/>
              </a:ln>
            </p:spPr>
            <p:txBody>
              <a:bodyPr rtlCol="0" anchor="ctr"/>
              <a:lstStyle/>
              <a:p>
                <a:endParaRPr lang="en-US"/>
              </a:p>
            </p:txBody>
          </p:sp>
          <p:sp>
            <p:nvSpPr>
              <p:cNvPr id="147" name="Freeform: Shape 1574">
                <a:extLst>
                  <a:ext uri="{FF2B5EF4-FFF2-40B4-BE49-F238E27FC236}">
                    <a16:creationId xmlns:a16="http://schemas.microsoft.com/office/drawing/2014/main" id="{03F029C5-81A9-7CCF-BB34-552233679623}"/>
                  </a:ext>
                </a:extLst>
              </p:cNvPr>
              <p:cNvSpPr/>
              <p:nvPr/>
            </p:nvSpPr>
            <p:spPr>
              <a:xfrm>
                <a:off x="7966720" y="1989440"/>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a:p>
            </p:txBody>
          </p:sp>
        </p:grpSp>
        <p:grpSp>
          <p:nvGrpSpPr>
            <p:cNvPr id="137" name="Graphic 1542">
              <a:extLst>
                <a:ext uri="{FF2B5EF4-FFF2-40B4-BE49-F238E27FC236}">
                  <a16:creationId xmlns:a16="http://schemas.microsoft.com/office/drawing/2014/main" id="{A6221C3E-80B1-D293-0FDF-539506291015}"/>
                </a:ext>
              </a:extLst>
            </p:cNvPr>
            <p:cNvGrpSpPr/>
            <p:nvPr/>
          </p:nvGrpSpPr>
          <p:grpSpPr>
            <a:xfrm>
              <a:off x="7903049" y="2263688"/>
              <a:ext cx="130283" cy="130283"/>
              <a:chOff x="7903049" y="2263688"/>
              <a:chExt cx="130283" cy="130283"/>
            </a:xfrm>
            <a:grpFill/>
          </p:grpSpPr>
          <p:sp>
            <p:nvSpPr>
              <p:cNvPr id="142" name="Freeform: Shape 1576">
                <a:extLst>
                  <a:ext uri="{FF2B5EF4-FFF2-40B4-BE49-F238E27FC236}">
                    <a16:creationId xmlns:a16="http://schemas.microsoft.com/office/drawing/2014/main" id="{9B793F99-DBCD-1404-25FB-51DABC292F35}"/>
                  </a:ext>
                </a:extLst>
              </p:cNvPr>
              <p:cNvSpPr/>
              <p:nvPr/>
            </p:nvSpPr>
            <p:spPr>
              <a:xfrm>
                <a:off x="7903049" y="2263688"/>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43" name="Freeform: Shape 1577">
                <a:extLst>
                  <a:ext uri="{FF2B5EF4-FFF2-40B4-BE49-F238E27FC236}">
                    <a16:creationId xmlns:a16="http://schemas.microsoft.com/office/drawing/2014/main" id="{19BB324B-77B5-94CA-21C3-B0263B467F33}"/>
                  </a:ext>
                </a:extLst>
              </p:cNvPr>
              <p:cNvSpPr/>
              <p:nvPr/>
            </p:nvSpPr>
            <p:spPr>
              <a:xfrm>
                <a:off x="7933542" y="2300702"/>
                <a:ext cx="6392" cy="56191"/>
              </a:xfrm>
              <a:custGeom>
                <a:avLst/>
                <a:gdLst>
                  <a:gd name="connsiteX0" fmla="*/ 0 w 6392"/>
                  <a:gd name="connsiteY0" fmla="*/ 0 h 56191"/>
                  <a:gd name="connsiteX1" fmla="*/ 0 w 6392"/>
                  <a:gd name="connsiteY1" fmla="*/ 56192 h 56191"/>
                </a:gdLst>
                <a:ahLst/>
                <a:cxnLst>
                  <a:cxn ang="0">
                    <a:pos x="connsiteX0" y="connsiteY0"/>
                  </a:cxn>
                  <a:cxn ang="0">
                    <a:pos x="connsiteX1" y="connsiteY1"/>
                  </a:cxn>
                </a:cxnLst>
                <a:rect l="l" t="t" r="r" b="b"/>
                <a:pathLst>
                  <a:path w="6392" h="56191">
                    <a:moveTo>
                      <a:pt x="0" y="0"/>
                    </a:moveTo>
                    <a:lnTo>
                      <a:pt x="0" y="56192"/>
                    </a:lnTo>
                  </a:path>
                </a:pathLst>
              </a:custGeom>
              <a:grpFill/>
              <a:ln w="19050" cap="rnd">
                <a:solidFill>
                  <a:schemeClr val="tx1"/>
                </a:solidFill>
                <a:prstDash val="solid"/>
                <a:round/>
              </a:ln>
            </p:spPr>
            <p:txBody>
              <a:bodyPr rtlCol="0" anchor="ctr"/>
              <a:lstStyle/>
              <a:p>
                <a:endParaRPr lang="en-US"/>
              </a:p>
            </p:txBody>
          </p:sp>
          <p:sp>
            <p:nvSpPr>
              <p:cNvPr id="144" name="Freeform: Shape 1578">
                <a:extLst>
                  <a:ext uri="{FF2B5EF4-FFF2-40B4-BE49-F238E27FC236}">
                    <a16:creationId xmlns:a16="http://schemas.microsoft.com/office/drawing/2014/main" id="{840BDFB0-0475-95C2-BDC7-B6173455F9BC}"/>
                  </a:ext>
                </a:extLst>
              </p:cNvPr>
              <p:cNvSpPr/>
              <p:nvPr/>
            </p:nvSpPr>
            <p:spPr>
              <a:xfrm>
                <a:off x="7965186" y="2300702"/>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a:p>
            </p:txBody>
          </p:sp>
        </p:grpSp>
        <p:grpSp>
          <p:nvGrpSpPr>
            <p:cNvPr id="138" name="Graphic 1542">
              <a:extLst>
                <a:ext uri="{FF2B5EF4-FFF2-40B4-BE49-F238E27FC236}">
                  <a16:creationId xmlns:a16="http://schemas.microsoft.com/office/drawing/2014/main" id="{2588BCFF-065B-554F-387E-19B5F4C580C6}"/>
                </a:ext>
              </a:extLst>
            </p:cNvPr>
            <p:cNvGrpSpPr/>
            <p:nvPr/>
          </p:nvGrpSpPr>
          <p:grpSpPr>
            <a:xfrm>
              <a:off x="7903049" y="2108025"/>
              <a:ext cx="130283" cy="130283"/>
              <a:chOff x="7903049" y="2108025"/>
              <a:chExt cx="130283" cy="130283"/>
            </a:xfrm>
            <a:grpFill/>
          </p:grpSpPr>
          <p:sp>
            <p:nvSpPr>
              <p:cNvPr id="139" name="Freeform: Shape 1580">
                <a:extLst>
                  <a:ext uri="{FF2B5EF4-FFF2-40B4-BE49-F238E27FC236}">
                    <a16:creationId xmlns:a16="http://schemas.microsoft.com/office/drawing/2014/main" id="{68864310-3F66-0840-6134-0FD0D2C96F5D}"/>
                  </a:ext>
                </a:extLst>
              </p:cNvPr>
              <p:cNvSpPr/>
              <p:nvPr/>
            </p:nvSpPr>
            <p:spPr>
              <a:xfrm>
                <a:off x="7903049" y="2108025"/>
                <a:ext cx="130283" cy="130283"/>
              </a:xfrm>
              <a:custGeom>
                <a:avLst/>
                <a:gdLst>
                  <a:gd name="connsiteX0" fmla="*/ 0 w 130283"/>
                  <a:gd name="connsiteY0" fmla="*/ 0 h 130283"/>
                  <a:gd name="connsiteX1" fmla="*/ 130284 w 130283"/>
                  <a:gd name="connsiteY1" fmla="*/ 0 h 130283"/>
                  <a:gd name="connsiteX2" fmla="*/ 130284 w 130283"/>
                  <a:gd name="connsiteY2" fmla="*/ 130284 h 130283"/>
                  <a:gd name="connsiteX3" fmla="*/ 0 w 130283"/>
                  <a:gd name="connsiteY3" fmla="*/ 130284 h 130283"/>
                </a:gdLst>
                <a:ahLst/>
                <a:cxnLst>
                  <a:cxn ang="0">
                    <a:pos x="connsiteX0" y="connsiteY0"/>
                  </a:cxn>
                  <a:cxn ang="0">
                    <a:pos x="connsiteX1" y="connsiteY1"/>
                  </a:cxn>
                  <a:cxn ang="0">
                    <a:pos x="connsiteX2" y="connsiteY2"/>
                  </a:cxn>
                  <a:cxn ang="0">
                    <a:pos x="connsiteX3" y="connsiteY3"/>
                  </a:cxn>
                </a:cxnLst>
                <a:rect l="l" t="t" r="r" b="b"/>
                <a:pathLst>
                  <a:path w="130283" h="130283">
                    <a:moveTo>
                      <a:pt x="0" y="0"/>
                    </a:moveTo>
                    <a:lnTo>
                      <a:pt x="130284" y="0"/>
                    </a:lnTo>
                    <a:lnTo>
                      <a:pt x="130284" y="130284"/>
                    </a:lnTo>
                    <a:lnTo>
                      <a:pt x="0" y="130284"/>
                    </a:lnTo>
                    <a:close/>
                  </a:path>
                </a:pathLst>
              </a:custGeom>
              <a:grpFill/>
              <a:ln w="19050" cap="flat">
                <a:solidFill>
                  <a:schemeClr val="tx1"/>
                </a:solidFill>
                <a:prstDash val="solid"/>
                <a:round/>
              </a:ln>
            </p:spPr>
            <p:txBody>
              <a:bodyPr rtlCol="0" anchor="ctr"/>
              <a:lstStyle/>
              <a:p>
                <a:endParaRPr lang="en-US"/>
              </a:p>
            </p:txBody>
          </p:sp>
          <p:sp>
            <p:nvSpPr>
              <p:cNvPr id="140" name="Freeform: Shape 1581">
                <a:extLst>
                  <a:ext uri="{FF2B5EF4-FFF2-40B4-BE49-F238E27FC236}">
                    <a16:creationId xmlns:a16="http://schemas.microsoft.com/office/drawing/2014/main" id="{06D8C8BC-C0D2-5F2D-02A9-AD0E63DF1C07}"/>
                  </a:ext>
                </a:extLst>
              </p:cNvPr>
              <p:cNvSpPr/>
              <p:nvPr/>
            </p:nvSpPr>
            <p:spPr>
              <a:xfrm>
                <a:off x="8001305" y="2146382"/>
                <a:ext cx="6392" cy="56191"/>
              </a:xfrm>
              <a:custGeom>
                <a:avLst/>
                <a:gdLst>
                  <a:gd name="connsiteX0" fmla="*/ 0 w 6392"/>
                  <a:gd name="connsiteY0" fmla="*/ 56192 h 56191"/>
                  <a:gd name="connsiteX1" fmla="*/ 0 w 6392"/>
                  <a:gd name="connsiteY1" fmla="*/ 0 h 56191"/>
                </a:gdLst>
                <a:ahLst/>
                <a:cxnLst>
                  <a:cxn ang="0">
                    <a:pos x="connsiteX0" y="connsiteY0"/>
                  </a:cxn>
                  <a:cxn ang="0">
                    <a:pos x="connsiteX1" y="connsiteY1"/>
                  </a:cxn>
                </a:cxnLst>
                <a:rect l="l" t="t" r="r" b="b"/>
                <a:pathLst>
                  <a:path w="6392" h="56191">
                    <a:moveTo>
                      <a:pt x="0" y="56192"/>
                    </a:moveTo>
                    <a:lnTo>
                      <a:pt x="0" y="0"/>
                    </a:lnTo>
                  </a:path>
                </a:pathLst>
              </a:custGeom>
              <a:grpFill/>
              <a:ln w="19050" cap="rnd">
                <a:solidFill>
                  <a:schemeClr val="tx1"/>
                </a:solidFill>
                <a:prstDash val="solid"/>
                <a:round/>
              </a:ln>
            </p:spPr>
            <p:txBody>
              <a:bodyPr rtlCol="0" anchor="ctr"/>
              <a:lstStyle/>
              <a:p>
                <a:endParaRPr lang="en-US"/>
              </a:p>
            </p:txBody>
          </p:sp>
          <p:sp>
            <p:nvSpPr>
              <p:cNvPr id="141" name="Freeform: Shape 1582">
                <a:extLst>
                  <a:ext uri="{FF2B5EF4-FFF2-40B4-BE49-F238E27FC236}">
                    <a16:creationId xmlns:a16="http://schemas.microsoft.com/office/drawing/2014/main" id="{2D36A820-EE0A-7C4E-AE58-6C4B9B9ADC01}"/>
                  </a:ext>
                </a:extLst>
              </p:cNvPr>
              <p:cNvSpPr/>
              <p:nvPr/>
            </p:nvSpPr>
            <p:spPr>
              <a:xfrm rot="10800000">
                <a:off x="7935012" y="2146318"/>
                <a:ext cx="34648" cy="56191"/>
              </a:xfrm>
              <a:custGeom>
                <a:avLst/>
                <a:gdLst>
                  <a:gd name="connsiteX0" fmla="*/ 0 w 34648"/>
                  <a:gd name="connsiteY0" fmla="*/ 0 h 56191"/>
                  <a:gd name="connsiteX1" fmla="*/ 34649 w 34648"/>
                  <a:gd name="connsiteY1" fmla="*/ 0 h 56191"/>
                  <a:gd name="connsiteX2" fmla="*/ 34649 w 34648"/>
                  <a:gd name="connsiteY2" fmla="*/ 56192 h 56191"/>
                  <a:gd name="connsiteX3" fmla="*/ 0 w 34648"/>
                  <a:gd name="connsiteY3" fmla="*/ 56192 h 56191"/>
                </a:gdLst>
                <a:ahLst/>
                <a:cxnLst>
                  <a:cxn ang="0">
                    <a:pos x="connsiteX0" y="connsiteY0"/>
                  </a:cxn>
                  <a:cxn ang="0">
                    <a:pos x="connsiteX1" y="connsiteY1"/>
                  </a:cxn>
                  <a:cxn ang="0">
                    <a:pos x="connsiteX2" y="connsiteY2"/>
                  </a:cxn>
                  <a:cxn ang="0">
                    <a:pos x="connsiteX3" y="connsiteY3"/>
                  </a:cxn>
                </a:cxnLst>
                <a:rect l="l" t="t" r="r" b="b"/>
                <a:pathLst>
                  <a:path w="34648" h="56191">
                    <a:moveTo>
                      <a:pt x="0" y="0"/>
                    </a:moveTo>
                    <a:lnTo>
                      <a:pt x="34649" y="0"/>
                    </a:lnTo>
                    <a:lnTo>
                      <a:pt x="34649" y="56192"/>
                    </a:lnTo>
                    <a:lnTo>
                      <a:pt x="0" y="56192"/>
                    </a:lnTo>
                    <a:close/>
                  </a:path>
                </a:pathLst>
              </a:custGeom>
              <a:grpFill/>
              <a:ln w="19050" cap="rnd">
                <a:solidFill>
                  <a:schemeClr val="tx1"/>
                </a:solidFill>
                <a:prstDash val="solid"/>
                <a:round/>
              </a:ln>
            </p:spPr>
            <p:txBody>
              <a:bodyPr rtlCol="0" anchor="ctr"/>
              <a:lstStyle/>
              <a:p>
                <a:endParaRPr lang="en-US" dirty="0"/>
              </a:p>
            </p:txBody>
          </p:sp>
        </p:grpSp>
      </p:grpSp>
      <p:grpSp>
        <p:nvGrpSpPr>
          <p:cNvPr id="152" name="Graphic 1491">
            <a:extLst>
              <a:ext uri="{FF2B5EF4-FFF2-40B4-BE49-F238E27FC236}">
                <a16:creationId xmlns:a16="http://schemas.microsoft.com/office/drawing/2014/main" id="{9E8597FB-055B-C482-65BC-6A4C19FA949F}"/>
              </a:ext>
            </a:extLst>
          </p:cNvPr>
          <p:cNvGrpSpPr/>
          <p:nvPr/>
        </p:nvGrpSpPr>
        <p:grpSpPr>
          <a:xfrm>
            <a:off x="5597413" y="4969302"/>
            <a:ext cx="910894" cy="700350"/>
            <a:chOff x="587114" y="3217685"/>
            <a:chExt cx="611409" cy="523690"/>
          </a:xfrm>
          <a:noFill/>
        </p:grpSpPr>
        <p:grpSp>
          <p:nvGrpSpPr>
            <p:cNvPr id="153" name="Graphic 1491">
              <a:extLst>
                <a:ext uri="{FF2B5EF4-FFF2-40B4-BE49-F238E27FC236}">
                  <a16:creationId xmlns:a16="http://schemas.microsoft.com/office/drawing/2014/main" id="{C5E5875C-EE2F-E642-7124-1A93D1EB13E8}"/>
                </a:ext>
              </a:extLst>
            </p:cNvPr>
            <p:cNvGrpSpPr/>
            <p:nvPr/>
          </p:nvGrpSpPr>
          <p:grpSpPr>
            <a:xfrm>
              <a:off x="587114" y="3217685"/>
              <a:ext cx="375433" cy="463152"/>
              <a:chOff x="587114" y="3217685"/>
              <a:chExt cx="375433" cy="463152"/>
            </a:xfrm>
            <a:noFill/>
          </p:grpSpPr>
          <p:grpSp>
            <p:nvGrpSpPr>
              <p:cNvPr id="170" name="Graphic 1491">
                <a:extLst>
                  <a:ext uri="{FF2B5EF4-FFF2-40B4-BE49-F238E27FC236}">
                    <a16:creationId xmlns:a16="http://schemas.microsoft.com/office/drawing/2014/main" id="{8DB9C448-1D0B-BEA8-2D6E-4C560BEF5B41}"/>
                  </a:ext>
                </a:extLst>
              </p:cNvPr>
              <p:cNvGrpSpPr/>
              <p:nvPr/>
            </p:nvGrpSpPr>
            <p:grpSpPr>
              <a:xfrm>
                <a:off x="587114" y="3217685"/>
                <a:ext cx="375433" cy="355668"/>
                <a:chOff x="587114" y="3217685"/>
                <a:chExt cx="375433" cy="355668"/>
              </a:xfrm>
              <a:noFill/>
            </p:grpSpPr>
            <p:sp>
              <p:nvSpPr>
                <p:cNvPr id="174" name="Freeform: Shape 1123">
                  <a:extLst>
                    <a:ext uri="{FF2B5EF4-FFF2-40B4-BE49-F238E27FC236}">
                      <a16:creationId xmlns:a16="http://schemas.microsoft.com/office/drawing/2014/main" id="{3E509F5A-57E8-7141-644E-EF587574427A}"/>
                    </a:ext>
                  </a:extLst>
                </p:cNvPr>
                <p:cNvSpPr/>
                <p:nvPr/>
              </p:nvSpPr>
              <p:spPr>
                <a:xfrm>
                  <a:off x="587114" y="3217685"/>
                  <a:ext cx="375433" cy="124115"/>
                </a:xfrm>
                <a:custGeom>
                  <a:avLst/>
                  <a:gdLst>
                    <a:gd name="connsiteX0" fmla="*/ 375433 w 375433"/>
                    <a:gd name="connsiteY0" fmla="*/ 65651 h 124115"/>
                    <a:gd name="connsiteX1" fmla="*/ 187740 w 375433"/>
                    <a:gd name="connsiteY1" fmla="*/ 124116 h 124115"/>
                    <a:gd name="connsiteX2" fmla="*/ 0 w 375433"/>
                    <a:gd name="connsiteY2" fmla="*/ 65651 h 124115"/>
                    <a:gd name="connsiteX3" fmla="*/ 187694 w 375433"/>
                    <a:gd name="connsiteY3" fmla="*/ 0 h 124115"/>
                    <a:gd name="connsiteX4" fmla="*/ 375433 w 375433"/>
                    <a:gd name="connsiteY4" fmla="*/ 65651 h 124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33" h="124115">
                      <a:moveTo>
                        <a:pt x="375433" y="65651"/>
                      </a:moveTo>
                      <a:cubicBezTo>
                        <a:pt x="375433" y="97947"/>
                        <a:pt x="296375" y="124116"/>
                        <a:pt x="187740" y="124116"/>
                      </a:cubicBezTo>
                      <a:cubicBezTo>
                        <a:pt x="79104" y="124116"/>
                        <a:pt x="0" y="97947"/>
                        <a:pt x="0" y="65651"/>
                      </a:cubicBezTo>
                      <a:cubicBezTo>
                        <a:pt x="0" y="33355"/>
                        <a:pt x="79058" y="0"/>
                        <a:pt x="187694" y="0"/>
                      </a:cubicBezTo>
                      <a:cubicBezTo>
                        <a:pt x="296329" y="0"/>
                        <a:pt x="375433" y="33355"/>
                        <a:pt x="375433" y="65651"/>
                      </a:cubicBezTo>
                      <a:close/>
                    </a:path>
                  </a:pathLst>
                </a:custGeom>
                <a:noFill/>
                <a:ln w="12700" cap="flat">
                  <a:solidFill>
                    <a:srgbClr val="FFFFFF"/>
                  </a:solidFill>
                  <a:prstDash val="solid"/>
                  <a:round/>
                </a:ln>
              </p:spPr>
              <p:txBody>
                <a:bodyPr rtlCol="0" anchor="ctr"/>
                <a:lstStyle/>
                <a:p>
                  <a:endParaRPr lang="en-US"/>
                </a:p>
              </p:txBody>
            </p:sp>
            <p:sp>
              <p:nvSpPr>
                <p:cNvPr id="175" name="Freeform: Shape 1124">
                  <a:extLst>
                    <a:ext uri="{FF2B5EF4-FFF2-40B4-BE49-F238E27FC236}">
                      <a16:creationId xmlns:a16="http://schemas.microsoft.com/office/drawing/2014/main" id="{ECE2E1CA-F470-98A1-9A48-AD919D2562A8}"/>
                    </a:ext>
                  </a:extLst>
                </p:cNvPr>
                <p:cNvSpPr/>
                <p:nvPr/>
              </p:nvSpPr>
              <p:spPr>
                <a:xfrm>
                  <a:off x="587114" y="3399712"/>
                  <a:ext cx="241043" cy="58464"/>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a:p>
              </p:txBody>
            </p:sp>
            <p:sp>
              <p:nvSpPr>
                <p:cNvPr id="176" name="Freeform: Shape 1125">
                  <a:extLst>
                    <a:ext uri="{FF2B5EF4-FFF2-40B4-BE49-F238E27FC236}">
                      <a16:creationId xmlns:a16="http://schemas.microsoft.com/office/drawing/2014/main" id="{75E40A8A-B2CD-E85F-AA14-5F6714DC095C}"/>
                    </a:ext>
                  </a:extLst>
                </p:cNvPr>
                <p:cNvSpPr/>
                <p:nvPr/>
              </p:nvSpPr>
              <p:spPr>
                <a:xfrm>
                  <a:off x="587114" y="3514890"/>
                  <a:ext cx="241043" cy="58464"/>
                </a:xfrm>
                <a:custGeom>
                  <a:avLst/>
                  <a:gdLst>
                    <a:gd name="connsiteX0" fmla="*/ 0 w 241043"/>
                    <a:gd name="connsiteY0" fmla="*/ 0 h 58464"/>
                    <a:gd name="connsiteX1" fmla="*/ 187694 w 241043"/>
                    <a:gd name="connsiteY1" fmla="*/ 58464 h 58464"/>
                    <a:gd name="connsiteX2" fmla="*/ 241044 w 241043"/>
                    <a:gd name="connsiteY2" fmla="*/ 58464 h 58464"/>
                  </a:gdLst>
                  <a:ahLst/>
                  <a:cxnLst>
                    <a:cxn ang="0">
                      <a:pos x="connsiteX0" y="connsiteY0"/>
                    </a:cxn>
                    <a:cxn ang="0">
                      <a:pos x="connsiteX1" y="connsiteY1"/>
                    </a:cxn>
                    <a:cxn ang="0">
                      <a:pos x="connsiteX2" y="connsiteY2"/>
                    </a:cxn>
                  </a:cxnLst>
                  <a:rect l="l" t="t" r="r" b="b"/>
                  <a:pathLst>
                    <a:path w="241043" h="58464">
                      <a:moveTo>
                        <a:pt x="0" y="0"/>
                      </a:moveTo>
                      <a:cubicBezTo>
                        <a:pt x="0" y="32296"/>
                        <a:pt x="79058" y="58464"/>
                        <a:pt x="187694" y="58464"/>
                      </a:cubicBezTo>
                      <a:lnTo>
                        <a:pt x="241044" y="58464"/>
                      </a:lnTo>
                    </a:path>
                  </a:pathLst>
                </a:custGeom>
                <a:noFill/>
                <a:ln w="12700" cap="flat">
                  <a:solidFill>
                    <a:srgbClr val="FFFFFF"/>
                  </a:solidFill>
                  <a:prstDash val="solid"/>
                  <a:round/>
                </a:ln>
              </p:spPr>
              <p:txBody>
                <a:bodyPr rtlCol="0" anchor="ctr"/>
                <a:lstStyle/>
                <a:p>
                  <a:endParaRPr lang="en-US" dirty="0"/>
                </a:p>
              </p:txBody>
            </p:sp>
          </p:grpSp>
          <p:sp>
            <p:nvSpPr>
              <p:cNvPr id="171" name="Freeform: Shape 1120">
                <a:extLst>
                  <a:ext uri="{FF2B5EF4-FFF2-40B4-BE49-F238E27FC236}">
                    <a16:creationId xmlns:a16="http://schemas.microsoft.com/office/drawing/2014/main" id="{6CC57B97-CDC3-48F9-ADEC-8E28DFE4D4B4}"/>
                  </a:ext>
                </a:extLst>
              </p:cNvPr>
              <p:cNvSpPr/>
              <p:nvPr/>
            </p:nvSpPr>
            <p:spPr>
              <a:xfrm>
                <a:off x="587114" y="3279743"/>
                <a:ext cx="4607" cy="343920"/>
              </a:xfrm>
              <a:custGeom>
                <a:avLst/>
                <a:gdLst>
                  <a:gd name="connsiteX0" fmla="*/ 0 w 4607"/>
                  <a:gd name="connsiteY0" fmla="*/ 0 h 343920"/>
                  <a:gd name="connsiteX1" fmla="*/ 0 w 4607"/>
                  <a:gd name="connsiteY1" fmla="*/ 343921 h 343920"/>
                </a:gdLst>
                <a:ahLst/>
                <a:cxnLst>
                  <a:cxn ang="0">
                    <a:pos x="connsiteX0" y="connsiteY0"/>
                  </a:cxn>
                  <a:cxn ang="0">
                    <a:pos x="connsiteX1" y="connsiteY1"/>
                  </a:cxn>
                </a:cxnLst>
                <a:rect l="l" t="t" r="r" b="b"/>
                <a:pathLst>
                  <a:path w="4607" h="343920">
                    <a:moveTo>
                      <a:pt x="0" y="0"/>
                    </a:moveTo>
                    <a:lnTo>
                      <a:pt x="0" y="343921"/>
                    </a:lnTo>
                  </a:path>
                </a:pathLst>
              </a:custGeom>
              <a:ln w="12700" cap="flat">
                <a:solidFill>
                  <a:srgbClr val="FFFFFF"/>
                </a:solidFill>
                <a:prstDash val="solid"/>
                <a:round/>
              </a:ln>
            </p:spPr>
            <p:txBody>
              <a:bodyPr rtlCol="0" anchor="ctr"/>
              <a:lstStyle/>
              <a:p>
                <a:endParaRPr lang="en-US"/>
              </a:p>
            </p:txBody>
          </p:sp>
          <p:sp>
            <p:nvSpPr>
              <p:cNvPr id="172" name="Freeform: Shape 1121">
                <a:extLst>
                  <a:ext uri="{FF2B5EF4-FFF2-40B4-BE49-F238E27FC236}">
                    <a16:creationId xmlns:a16="http://schemas.microsoft.com/office/drawing/2014/main" id="{7EB99532-C47F-DBE3-EB17-D9B08A05B1B8}"/>
                  </a:ext>
                </a:extLst>
              </p:cNvPr>
              <p:cNvSpPr/>
              <p:nvPr/>
            </p:nvSpPr>
            <p:spPr>
              <a:xfrm>
                <a:off x="962547" y="3283336"/>
                <a:ext cx="4607" cy="80854"/>
              </a:xfrm>
              <a:custGeom>
                <a:avLst/>
                <a:gdLst>
                  <a:gd name="connsiteX0" fmla="*/ 0 w 4607"/>
                  <a:gd name="connsiteY0" fmla="*/ 0 h 80854"/>
                  <a:gd name="connsiteX1" fmla="*/ 0 w 4607"/>
                  <a:gd name="connsiteY1" fmla="*/ 80855 h 80854"/>
                </a:gdLst>
                <a:ahLst/>
                <a:cxnLst>
                  <a:cxn ang="0">
                    <a:pos x="connsiteX0" y="connsiteY0"/>
                  </a:cxn>
                  <a:cxn ang="0">
                    <a:pos x="connsiteX1" y="connsiteY1"/>
                  </a:cxn>
                </a:cxnLst>
                <a:rect l="l" t="t" r="r" b="b"/>
                <a:pathLst>
                  <a:path w="4607" h="80854">
                    <a:moveTo>
                      <a:pt x="0" y="0"/>
                    </a:moveTo>
                    <a:lnTo>
                      <a:pt x="0" y="80855"/>
                    </a:lnTo>
                  </a:path>
                </a:pathLst>
              </a:custGeom>
              <a:ln w="12700" cap="flat">
                <a:solidFill>
                  <a:srgbClr val="FFFFFF"/>
                </a:solidFill>
                <a:prstDash val="solid"/>
                <a:round/>
              </a:ln>
            </p:spPr>
            <p:txBody>
              <a:bodyPr rtlCol="0" anchor="ctr"/>
              <a:lstStyle/>
              <a:p>
                <a:endParaRPr lang="en-US"/>
              </a:p>
            </p:txBody>
          </p:sp>
          <p:sp>
            <p:nvSpPr>
              <p:cNvPr id="173" name="Freeform: Shape 1122">
                <a:extLst>
                  <a:ext uri="{FF2B5EF4-FFF2-40B4-BE49-F238E27FC236}">
                    <a16:creationId xmlns:a16="http://schemas.microsoft.com/office/drawing/2014/main" id="{75DDBAAC-D109-A8AC-F591-427B812AF3D9}"/>
                  </a:ext>
                </a:extLst>
              </p:cNvPr>
              <p:cNvSpPr/>
              <p:nvPr/>
            </p:nvSpPr>
            <p:spPr>
              <a:xfrm>
                <a:off x="587114" y="3622374"/>
                <a:ext cx="241090" cy="58464"/>
              </a:xfrm>
              <a:custGeom>
                <a:avLst/>
                <a:gdLst>
                  <a:gd name="connsiteX0" fmla="*/ 0 w 241090"/>
                  <a:gd name="connsiteY0" fmla="*/ 0 h 58464"/>
                  <a:gd name="connsiteX1" fmla="*/ 195986 w 241090"/>
                  <a:gd name="connsiteY1" fmla="*/ 58464 h 58464"/>
                  <a:gd name="connsiteX2" fmla="*/ 241090 w 241090"/>
                  <a:gd name="connsiteY2" fmla="*/ 58464 h 58464"/>
                </a:gdLst>
                <a:ahLst/>
                <a:cxnLst>
                  <a:cxn ang="0">
                    <a:pos x="connsiteX0" y="connsiteY0"/>
                  </a:cxn>
                  <a:cxn ang="0">
                    <a:pos x="connsiteX1" y="connsiteY1"/>
                  </a:cxn>
                  <a:cxn ang="0">
                    <a:pos x="connsiteX2" y="connsiteY2"/>
                  </a:cxn>
                </a:cxnLst>
                <a:rect l="l" t="t" r="r" b="b"/>
                <a:pathLst>
                  <a:path w="241090" h="58464">
                    <a:moveTo>
                      <a:pt x="0" y="0"/>
                    </a:moveTo>
                    <a:cubicBezTo>
                      <a:pt x="0" y="32296"/>
                      <a:pt x="87305" y="58464"/>
                      <a:pt x="195986" y="58464"/>
                    </a:cubicBezTo>
                    <a:lnTo>
                      <a:pt x="241090" y="58464"/>
                    </a:lnTo>
                  </a:path>
                </a:pathLst>
              </a:custGeom>
              <a:noFill/>
              <a:ln w="12700" cap="flat">
                <a:solidFill>
                  <a:srgbClr val="FFFFFF"/>
                </a:solidFill>
                <a:prstDash val="solid"/>
                <a:round/>
              </a:ln>
            </p:spPr>
            <p:txBody>
              <a:bodyPr rtlCol="0" anchor="ctr"/>
              <a:lstStyle/>
              <a:p>
                <a:endParaRPr lang="en-US"/>
              </a:p>
            </p:txBody>
          </p:sp>
        </p:grpSp>
        <p:grpSp>
          <p:nvGrpSpPr>
            <p:cNvPr id="154" name="Graphic 1491">
              <a:extLst>
                <a:ext uri="{FF2B5EF4-FFF2-40B4-BE49-F238E27FC236}">
                  <a16:creationId xmlns:a16="http://schemas.microsoft.com/office/drawing/2014/main" id="{9CC51C8F-851F-0B76-DA28-C2BEF847B909}"/>
                </a:ext>
              </a:extLst>
            </p:cNvPr>
            <p:cNvGrpSpPr/>
            <p:nvPr/>
          </p:nvGrpSpPr>
          <p:grpSpPr>
            <a:xfrm>
              <a:off x="862527" y="3405333"/>
              <a:ext cx="335996" cy="336042"/>
              <a:chOff x="862527" y="3405333"/>
              <a:chExt cx="335996" cy="336042"/>
            </a:xfrm>
            <a:noFill/>
          </p:grpSpPr>
          <p:sp>
            <p:nvSpPr>
              <p:cNvPr id="162" name="Freeform: Shape 1111">
                <a:extLst>
                  <a:ext uri="{FF2B5EF4-FFF2-40B4-BE49-F238E27FC236}">
                    <a16:creationId xmlns:a16="http://schemas.microsoft.com/office/drawing/2014/main" id="{03975B8E-8721-78C8-5C2C-F0B9A6110C70}"/>
                  </a:ext>
                </a:extLst>
              </p:cNvPr>
              <p:cNvSpPr/>
              <p:nvPr/>
            </p:nvSpPr>
            <p:spPr>
              <a:xfrm>
                <a:off x="893901" y="3481396"/>
                <a:ext cx="2165" cy="183961"/>
              </a:xfrm>
              <a:custGeom>
                <a:avLst/>
                <a:gdLst>
                  <a:gd name="connsiteX0" fmla="*/ 0 w 2165"/>
                  <a:gd name="connsiteY0" fmla="*/ 183962 h 183961"/>
                  <a:gd name="connsiteX1" fmla="*/ 2165 w 2165"/>
                  <a:gd name="connsiteY1" fmla="*/ 0 h 183961"/>
                </a:gdLst>
                <a:ahLst/>
                <a:cxnLst>
                  <a:cxn ang="0">
                    <a:pos x="connsiteX0" y="connsiteY0"/>
                  </a:cxn>
                  <a:cxn ang="0">
                    <a:pos x="connsiteX1" y="connsiteY1"/>
                  </a:cxn>
                </a:cxnLst>
                <a:rect l="l" t="t" r="r" b="b"/>
                <a:pathLst>
                  <a:path w="2165" h="183961">
                    <a:moveTo>
                      <a:pt x="0" y="183962"/>
                    </a:moveTo>
                    <a:lnTo>
                      <a:pt x="2165" y="0"/>
                    </a:lnTo>
                  </a:path>
                </a:pathLst>
              </a:custGeom>
              <a:ln w="12700" cap="flat">
                <a:solidFill>
                  <a:srgbClr val="01A98D"/>
                </a:solidFill>
                <a:prstDash val="solid"/>
                <a:round/>
              </a:ln>
            </p:spPr>
            <p:txBody>
              <a:bodyPr rtlCol="0" anchor="ctr"/>
              <a:lstStyle/>
              <a:p>
                <a:endParaRPr lang="en-US"/>
              </a:p>
            </p:txBody>
          </p:sp>
          <p:sp>
            <p:nvSpPr>
              <p:cNvPr id="163" name="Freeform: Shape 1112">
                <a:extLst>
                  <a:ext uri="{FF2B5EF4-FFF2-40B4-BE49-F238E27FC236}">
                    <a16:creationId xmlns:a16="http://schemas.microsoft.com/office/drawing/2014/main" id="{F5B06070-DF65-FDA7-0B17-CD6050669513}"/>
                  </a:ext>
                </a:extLst>
              </p:cNvPr>
              <p:cNvSpPr/>
              <p:nvPr/>
            </p:nvSpPr>
            <p:spPr>
              <a:xfrm>
                <a:off x="938544" y="3710968"/>
                <a:ext cx="183961" cy="4607"/>
              </a:xfrm>
              <a:custGeom>
                <a:avLst/>
                <a:gdLst>
                  <a:gd name="connsiteX0" fmla="*/ 183962 w 183961"/>
                  <a:gd name="connsiteY0" fmla="*/ 0 h 4607"/>
                  <a:gd name="connsiteX1" fmla="*/ 87305 w 183961"/>
                  <a:gd name="connsiteY1" fmla="*/ 0 h 4607"/>
                  <a:gd name="connsiteX2" fmla="*/ 0 w 183961"/>
                  <a:gd name="connsiteY2" fmla="*/ 0 h 4607"/>
                </a:gdLst>
                <a:ahLst/>
                <a:cxnLst>
                  <a:cxn ang="0">
                    <a:pos x="connsiteX0" y="connsiteY0"/>
                  </a:cxn>
                  <a:cxn ang="0">
                    <a:pos x="connsiteX1" y="connsiteY1"/>
                  </a:cxn>
                  <a:cxn ang="0">
                    <a:pos x="connsiteX2" y="connsiteY2"/>
                  </a:cxn>
                </a:cxnLst>
                <a:rect l="l" t="t" r="r" b="b"/>
                <a:pathLst>
                  <a:path w="183961" h="4607">
                    <a:moveTo>
                      <a:pt x="183962" y="0"/>
                    </a:moveTo>
                    <a:lnTo>
                      <a:pt x="87305" y="0"/>
                    </a:lnTo>
                    <a:lnTo>
                      <a:pt x="0" y="0"/>
                    </a:lnTo>
                  </a:path>
                </a:pathLst>
              </a:custGeom>
              <a:noFill/>
              <a:ln w="12700" cap="flat">
                <a:solidFill>
                  <a:srgbClr val="01A98D"/>
                </a:solidFill>
                <a:prstDash val="solid"/>
                <a:round/>
              </a:ln>
            </p:spPr>
            <p:txBody>
              <a:bodyPr rtlCol="0" anchor="ctr"/>
              <a:lstStyle/>
              <a:p>
                <a:endParaRPr lang="en-US"/>
              </a:p>
            </p:txBody>
          </p:sp>
          <p:sp>
            <p:nvSpPr>
              <p:cNvPr id="164" name="Freeform: Shape 1113">
                <a:extLst>
                  <a:ext uri="{FF2B5EF4-FFF2-40B4-BE49-F238E27FC236}">
                    <a16:creationId xmlns:a16="http://schemas.microsoft.com/office/drawing/2014/main" id="{DD055EAA-9F11-998E-DCB5-871D8CC6237B}"/>
                  </a:ext>
                </a:extLst>
              </p:cNvPr>
              <p:cNvSpPr/>
              <p:nvPr/>
            </p:nvSpPr>
            <p:spPr>
              <a:xfrm>
                <a:off x="1168162" y="3481396"/>
                <a:ext cx="4607" cy="183961"/>
              </a:xfrm>
              <a:custGeom>
                <a:avLst/>
                <a:gdLst>
                  <a:gd name="connsiteX0" fmla="*/ 0 w 4607"/>
                  <a:gd name="connsiteY0" fmla="*/ 0 h 183961"/>
                  <a:gd name="connsiteX1" fmla="*/ 0 w 4607"/>
                  <a:gd name="connsiteY1" fmla="*/ 183962 h 183961"/>
                </a:gdLst>
                <a:ahLst/>
                <a:cxnLst>
                  <a:cxn ang="0">
                    <a:pos x="connsiteX0" y="connsiteY0"/>
                  </a:cxn>
                  <a:cxn ang="0">
                    <a:pos x="connsiteX1" y="connsiteY1"/>
                  </a:cxn>
                </a:cxnLst>
                <a:rect l="l" t="t" r="r" b="b"/>
                <a:pathLst>
                  <a:path w="4607" h="183961">
                    <a:moveTo>
                      <a:pt x="0" y="0"/>
                    </a:moveTo>
                    <a:lnTo>
                      <a:pt x="0" y="183962"/>
                    </a:lnTo>
                  </a:path>
                </a:pathLst>
              </a:custGeom>
              <a:ln w="12700" cap="flat">
                <a:solidFill>
                  <a:srgbClr val="01A98D"/>
                </a:solidFill>
                <a:prstDash val="solid"/>
                <a:round/>
              </a:ln>
            </p:spPr>
            <p:txBody>
              <a:bodyPr rtlCol="0" anchor="ctr"/>
              <a:lstStyle/>
              <a:p>
                <a:endParaRPr lang="en-US"/>
              </a:p>
            </p:txBody>
          </p:sp>
          <p:sp>
            <p:nvSpPr>
              <p:cNvPr id="165" name="Freeform: Shape 1114">
                <a:extLst>
                  <a:ext uri="{FF2B5EF4-FFF2-40B4-BE49-F238E27FC236}">
                    <a16:creationId xmlns:a16="http://schemas.microsoft.com/office/drawing/2014/main" id="{84A439A7-C76F-7170-8C0D-B3CCA672F774}"/>
                  </a:ext>
                </a:extLst>
              </p:cNvPr>
              <p:cNvSpPr/>
              <p:nvPr/>
            </p:nvSpPr>
            <p:spPr>
              <a:xfrm>
                <a:off x="938544" y="3435740"/>
                <a:ext cx="183961" cy="4607"/>
              </a:xfrm>
              <a:custGeom>
                <a:avLst/>
                <a:gdLst>
                  <a:gd name="connsiteX0" fmla="*/ 0 w 183961"/>
                  <a:gd name="connsiteY0" fmla="*/ 0 h 4607"/>
                  <a:gd name="connsiteX1" fmla="*/ 183962 w 183961"/>
                  <a:gd name="connsiteY1" fmla="*/ 0 h 4607"/>
                </a:gdLst>
                <a:ahLst/>
                <a:cxnLst>
                  <a:cxn ang="0">
                    <a:pos x="connsiteX0" y="connsiteY0"/>
                  </a:cxn>
                  <a:cxn ang="0">
                    <a:pos x="connsiteX1" y="connsiteY1"/>
                  </a:cxn>
                </a:cxnLst>
                <a:rect l="l" t="t" r="r" b="b"/>
                <a:pathLst>
                  <a:path w="183961" h="4607">
                    <a:moveTo>
                      <a:pt x="0" y="0"/>
                    </a:moveTo>
                    <a:lnTo>
                      <a:pt x="183962" y="0"/>
                    </a:lnTo>
                  </a:path>
                </a:pathLst>
              </a:custGeom>
              <a:ln w="12700" cap="flat">
                <a:solidFill>
                  <a:srgbClr val="01A98D"/>
                </a:solidFill>
                <a:prstDash val="solid"/>
                <a:round/>
              </a:ln>
            </p:spPr>
            <p:txBody>
              <a:bodyPr rtlCol="0" anchor="ctr"/>
              <a:lstStyle/>
              <a:p>
                <a:endParaRPr lang="en-US"/>
              </a:p>
            </p:txBody>
          </p:sp>
          <p:sp>
            <p:nvSpPr>
              <p:cNvPr id="166" name="Freeform: Shape 1115">
                <a:extLst>
                  <a:ext uri="{FF2B5EF4-FFF2-40B4-BE49-F238E27FC236}">
                    <a16:creationId xmlns:a16="http://schemas.microsoft.com/office/drawing/2014/main" id="{B5E5FB86-499D-7FB1-43AA-514934935616}"/>
                  </a:ext>
                </a:extLst>
              </p:cNvPr>
              <p:cNvSpPr/>
              <p:nvPr/>
            </p:nvSpPr>
            <p:spPr>
              <a:xfrm>
                <a:off x="1122506" y="3405333"/>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167" name="Freeform: Shape 1116">
                <a:extLst>
                  <a:ext uri="{FF2B5EF4-FFF2-40B4-BE49-F238E27FC236}">
                    <a16:creationId xmlns:a16="http://schemas.microsoft.com/office/drawing/2014/main" id="{A058CC57-F1D5-D355-85E1-FE234CFE80C8}"/>
                  </a:ext>
                </a:extLst>
              </p:cNvPr>
              <p:cNvSpPr/>
              <p:nvPr/>
            </p:nvSpPr>
            <p:spPr>
              <a:xfrm>
                <a:off x="862527" y="3405333"/>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168" name="Freeform: Shape 1117">
                <a:extLst>
                  <a:ext uri="{FF2B5EF4-FFF2-40B4-BE49-F238E27FC236}">
                    <a16:creationId xmlns:a16="http://schemas.microsoft.com/office/drawing/2014/main" id="{D8D1C469-6AAA-2D36-219C-D6432DABDA9D}"/>
                  </a:ext>
                </a:extLst>
              </p:cNvPr>
              <p:cNvSpPr/>
              <p:nvPr/>
            </p:nvSpPr>
            <p:spPr>
              <a:xfrm>
                <a:off x="1122506" y="3665358"/>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sp>
            <p:nvSpPr>
              <p:cNvPr id="169" name="Freeform: Shape 1118">
                <a:extLst>
                  <a:ext uri="{FF2B5EF4-FFF2-40B4-BE49-F238E27FC236}">
                    <a16:creationId xmlns:a16="http://schemas.microsoft.com/office/drawing/2014/main" id="{35B61D1C-792A-ACFA-89B0-5FDC081081F7}"/>
                  </a:ext>
                </a:extLst>
              </p:cNvPr>
              <p:cNvSpPr/>
              <p:nvPr/>
            </p:nvSpPr>
            <p:spPr>
              <a:xfrm>
                <a:off x="862527" y="3665358"/>
                <a:ext cx="76017" cy="76017"/>
              </a:xfrm>
              <a:custGeom>
                <a:avLst/>
                <a:gdLst>
                  <a:gd name="connsiteX0" fmla="*/ 0 w 76017"/>
                  <a:gd name="connsiteY0" fmla="*/ 0 h 76017"/>
                  <a:gd name="connsiteX1" fmla="*/ 76017 w 76017"/>
                  <a:gd name="connsiteY1" fmla="*/ 0 h 76017"/>
                  <a:gd name="connsiteX2" fmla="*/ 76017 w 76017"/>
                  <a:gd name="connsiteY2" fmla="*/ 76017 h 76017"/>
                  <a:gd name="connsiteX3" fmla="*/ 0 w 76017"/>
                  <a:gd name="connsiteY3" fmla="*/ 76017 h 76017"/>
                </a:gdLst>
                <a:ahLst/>
                <a:cxnLst>
                  <a:cxn ang="0">
                    <a:pos x="connsiteX0" y="connsiteY0"/>
                  </a:cxn>
                  <a:cxn ang="0">
                    <a:pos x="connsiteX1" y="connsiteY1"/>
                  </a:cxn>
                  <a:cxn ang="0">
                    <a:pos x="connsiteX2" y="connsiteY2"/>
                  </a:cxn>
                  <a:cxn ang="0">
                    <a:pos x="connsiteX3" y="connsiteY3"/>
                  </a:cxn>
                </a:cxnLst>
                <a:rect l="l" t="t" r="r" b="b"/>
                <a:pathLst>
                  <a:path w="76017" h="76017">
                    <a:moveTo>
                      <a:pt x="0" y="0"/>
                    </a:moveTo>
                    <a:lnTo>
                      <a:pt x="76017" y="0"/>
                    </a:lnTo>
                    <a:lnTo>
                      <a:pt x="76017" y="76017"/>
                    </a:lnTo>
                    <a:lnTo>
                      <a:pt x="0" y="76017"/>
                    </a:lnTo>
                    <a:close/>
                  </a:path>
                </a:pathLst>
              </a:custGeom>
              <a:noFill/>
              <a:ln w="12700" cap="flat">
                <a:solidFill>
                  <a:srgbClr val="01A98D"/>
                </a:solidFill>
                <a:prstDash val="solid"/>
                <a:round/>
              </a:ln>
            </p:spPr>
            <p:txBody>
              <a:bodyPr rtlCol="0" anchor="ctr"/>
              <a:lstStyle/>
              <a:p>
                <a:endParaRPr lang="en-US"/>
              </a:p>
            </p:txBody>
          </p:sp>
        </p:grpSp>
        <p:sp>
          <p:nvSpPr>
            <p:cNvPr id="155" name="Freeform: Shape 1104">
              <a:extLst>
                <a:ext uri="{FF2B5EF4-FFF2-40B4-BE49-F238E27FC236}">
                  <a16:creationId xmlns:a16="http://schemas.microsoft.com/office/drawing/2014/main" id="{504ECFC7-6F5D-C7C5-69AC-2612B3E1A51F}"/>
                </a:ext>
              </a:extLst>
            </p:cNvPr>
            <p:cNvSpPr/>
            <p:nvPr/>
          </p:nvSpPr>
          <p:spPr>
            <a:xfrm>
              <a:off x="981713" y="3435740"/>
              <a:ext cx="4607" cy="275228"/>
            </a:xfrm>
            <a:custGeom>
              <a:avLst/>
              <a:gdLst>
                <a:gd name="connsiteX0" fmla="*/ 0 w 4607"/>
                <a:gd name="connsiteY0" fmla="*/ 0 h 275228"/>
                <a:gd name="connsiteX1" fmla="*/ 0 w 4607"/>
                <a:gd name="connsiteY1" fmla="*/ 275229 h 275228"/>
              </a:gdLst>
              <a:ahLst/>
              <a:cxnLst>
                <a:cxn ang="0">
                  <a:pos x="connsiteX0" y="connsiteY0"/>
                </a:cxn>
                <a:cxn ang="0">
                  <a:pos x="connsiteX1" y="connsiteY1"/>
                </a:cxn>
              </a:cxnLst>
              <a:rect l="l" t="t" r="r" b="b"/>
              <a:pathLst>
                <a:path w="4607" h="275228">
                  <a:moveTo>
                    <a:pt x="0" y="0"/>
                  </a:moveTo>
                  <a:lnTo>
                    <a:pt x="0" y="275229"/>
                  </a:lnTo>
                </a:path>
              </a:pathLst>
            </a:custGeom>
            <a:ln w="12700" cap="flat">
              <a:solidFill>
                <a:srgbClr val="01A98D"/>
              </a:solidFill>
              <a:prstDash val="solid"/>
              <a:round/>
            </a:ln>
          </p:spPr>
          <p:txBody>
            <a:bodyPr rtlCol="0" anchor="ctr"/>
            <a:lstStyle/>
            <a:p>
              <a:endParaRPr lang="en-US"/>
            </a:p>
          </p:txBody>
        </p:sp>
        <p:sp>
          <p:nvSpPr>
            <p:cNvPr id="156" name="Freeform: Shape 1105">
              <a:extLst>
                <a:ext uri="{FF2B5EF4-FFF2-40B4-BE49-F238E27FC236}">
                  <a16:creationId xmlns:a16="http://schemas.microsoft.com/office/drawing/2014/main" id="{42C6923C-99AF-EDA5-21A7-817AC6E99891}"/>
                </a:ext>
              </a:extLst>
            </p:cNvPr>
            <p:cNvSpPr/>
            <p:nvPr/>
          </p:nvSpPr>
          <p:spPr>
            <a:xfrm>
              <a:off x="1079153" y="3550411"/>
              <a:ext cx="4607" cy="160557"/>
            </a:xfrm>
            <a:custGeom>
              <a:avLst/>
              <a:gdLst>
                <a:gd name="connsiteX0" fmla="*/ 0 w 4607"/>
                <a:gd name="connsiteY0" fmla="*/ 0 h 160557"/>
                <a:gd name="connsiteX1" fmla="*/ 0 w 4607"/>
                <a:gd name="connsiteY1" fmla="*/ 160558 h 160557"/>
              </a:gdLst>
              <a:ahLst/>
              <a:cxnLst>
                <a:cxn ang="0">
                  <a:pos x="connsiteX0" y="connsiteY0"/>
                </a:cxn>
                <a:cxn ang="0">
                  <a:pos x="connsiteX1" y="connsiteY1"/>
                </a:cxn>
              </a:cxnLst>
              <a:rect l="l" t="t" r="r" b="b"/>
              <a:pathLst>
                <a:path w="4607" h="160557">
                  <a:moveTo>
                    <a:pt x="0" y="0"/>
                  </a:moveTo>
                  <a:lnTo>
                    <a:pt x="0" y="160558"/>
                  </a:lnTo>
                </a:path>
              </a:pathLst>
            </a:custGeom>
            <a:ln w="12700" cap="flat">
              <a:solidFill>
                <a:srgbClr val="01A98D"/>
              </a:solidFill>
              <a:prstDash val="solid"/>
              <a:round/>
            </a:ln>
          </p:spPr>
          <p:txBody>
            <a:bodyPr rtlCol="0" anchor="ctr"/>
            <a:lstStyle/>
            <a:p>
              <a:endParaRPr lang="en-US"/>
            </a:p>
          </p:txBody>
        </p:sp>
        <p:sp>
          <p:nvSpPr>
            <p:cNvPr id="157" name="Freeform: Shape 1106">
              <a:extLst>
                <a:ext uri="{FF2B5EF4-FFF2-40B4-BE49-F238E27FC236}">
                  <a16:creationId xmlns:a16="http://schemas.microsoft.com/office/drawing/2014/main" id="{E58F5267-DAF9-EF22-59F5-8F0511CB514B}"/>
                </a:ext>
              </a:extLst>
            </p:cNvPr>
            <p:cNvSpPr/>
            <p:nvPr/>
          </p:nvSpPr>
          <p:spPr>
            <a:xfrm>
              <a:off x="1079153" y="3435740"/>
              <a:ext cx="4607" cy="63900"/>
            </a:xfrm>
            <a:custGeom>
              <a:avLst/>
              <a:gdLst>
                <a:gd name="connsiteX0" fmla="*/ 0 w 4607"/>
                <a:gd name="connsiteY0" fmla="*/ 0 h 63900"/>
                <a:gd name="connsiteX1" fmla="*/ 0 w 4607"/>
                <a:gd name="connsiteY1" fmla="*/ 63901 h 63900"/>
              </a:gdLst>
              <a:ahLst/>
              <a:cxnLst>
                <a:cxn ang="0">
                  <a:pos x="connsiteX0" y="connsiteY0"/>
                </a:cxn>
                <a:cxn ang="0">
                  <a:pos x="connsiteX1" y="connsiteY1"/>
                </a:cxn>
              </a:cxnLst>
              <a:rect l="l" t="t" r="r" b="b"/>
              <a:pathLst>
                <a:path w="4607" h="63900">
                  <a:moveTo>
                    <a:pt x="0" y="0"/>
                  </a:moveTo>
                  <a:lnTo>
                    <a:pt x="0" y="63901"/>
                  </a:lnTo>
                </a:path>
              </a:pathLst>
            </a:custGeom>
            <a:ln w="12700" cap="flat">
              <a:solidFill>
                <a:srgbClr val="01A98D"/>
              </a:solidFill>
              <a:prstDash val="solid"/>
              <a:round/>
            </a:ln>
          </p:spPr>
          <p:txBody>
            <a:bodyPr rtlCol="0" anchor="ctr"/>
            <a:lstStyle/>
            <a:p>
              <a:endParaRPr lang="en-US"/>
            </a:p>
          </p:txBody>
        </p:sp>
        <p:sp>
          <p:nvSpPr>
            <p:cNvPr id="158" name="Freeform: Shape 1107">
              <a:extLst>
                <a:ext uri="{FF2B5EF4-FFF2-40B4-BE49-F238E27FC236}">
                  <a16:creationId xmlns:a16="http://schemas.microsoft.com/office/drawing/2014/main" id="{CC9C799E-44A3-EB08-80D2-A72C4C03C396}"/>
                </a:ext>
              </a:extLst>
            </p:cNvPr>
            <p:cNvSpPr/>
            <p:nvPr/>
          </p:nvSpPr>
          <p:spPr>
            <a:xfrm>
              <a:off x="1104815" y="3526408"/>
              <a:ext cx="59662" cy="4607"/>
            </a:xfrm>
            <a:custGeom>
              <a:avLst/>
              <a:gdLst>
                <a:gd name="connsiteX0" fmla="*/ 0 w 59662"/>
                <a:gd name="connsiteY0" fmla="*/ 0 h 4607"/>
                <a:gd name="connsiteX1" fmla="*/ 59662 w 59662"/>
                <a:gd name="connsiteY1" fmla="*/ 0 h 4607"/>
              </a:gdLst>
              <a:ahLst/>
              <a:cxnLst>
                <a:cxn ang="0">
                  <a:pos x="connsiteX0" y="connsiteY0"/>
                </a:cxn>
                <a:cxn ang="0">
                  <a:pos x="connsiteX1" y="connsiteY1"/>
                </a:cxn>
              </a:cxnLst>
              <a:rect l="l" t="t" r="r" b="b"/>
              <a:pathLst>
                <a:path w="59662" h="4607">
                  <a:moveTo>
                    <a:pt x="0" y="0"/>
                  </a:moveTo>
                  <a:lnTo>
                    <a:pt x="59662" y="0"/>
                  </a:lnTo>
                </a:path>
              </a:pathLst>
            </a:custGeom>
            <a:ln w="12700" cap="flat">
              <a:solidFill>
                <a:srgbClr val="01A98D"/>
              </a:solidFill>
              <a:prstDash val="solid"/>
              <a:round/>
            </a:ln>
          </p:spPr>
          <p:txBody>
            <a:bodyPr rtlCol="0" anchor="ctr"/>
            <a:lstStyle/>
            <a:p>
              <a:endParaRPr lang="en-US"/>
            </a:p>
          </p:txBody>
        </p:sp>
        <p:sp>
          <p:nvSpPr>
            <p:cNvPr id="159" name="Freeform: Shape 1108">
              <a:extLst>
                <a:ext uri="{FF2B5EF4-FFF2-40B4-BE49-F238E27FC236}">
                  <a16:creationId xmlns:a16="http://schemas.microsoft.com/office/drawing/2014/main" id="{DB830B43-16B4-CF4E-E876-F9DF75747B95}"/>
                </a:ext>
              </a:extLst>
            </p:cNvPr>
            <p:cNvSpPr/>
            <p:nvPr/>
          </p:nvSpPr>
          <p:spPr>
            <a:xfrm>
              <a:off x="897633" y="3526408"/>
              <a:ext cx="155858" cy="4607"/>
            </a:xfrm>
            <a:custGeom>
              <a:avLst/>
              <a:gdLst>
                <a:gd name="connsiteX0" fmla="*/ 0 w 155858"/>
                <a:gd name="connsiteY0" fmla="*/ 0 h 4607"/>
                <a:gd name="connsiteX1" fmla="*/ 155859 w 155858"/>
                <a:gd name="connsiteY1" fmla="*/ 0 h 4607"/>
              </a:gdLst>
              <a:ahLst/>
              <a:cxnLst>
                <a:cxn ang="0">
                  <a:pos x="connsiteX0" y="connsiteY0"/>
                </a:cxn>
                <a:cxn ang="0">
                  <a:pos x="connsiteX1" y="connsiteY1"/>
                </a:cxn>
              </a:cxnLst>
              <a:rect l="l" t="t" r="r" b="b"/>
              <a:pathLst>
                <a:path w="155858" h="4607">
                  <a:moveTo>
                    <a:pt x="0" y="0"/>
                  </a:moveTo>
                  <a:lnTo>
                    <a:pt x="155859" y="0"/>
                  </a:lnTo>
                </a:path>
              </a:pathLst>
            </a:custGeom>
            <a:ln w="12700" cap="flat">
              <a:solidFill>
                <a:srgbClr val="01A98D"/>
              </a:solidFill>
              <a:prstDash val="solid"/>
              <a:round/>
            </a:ln>
          </p:spPr>
          <p:txBody>
            <a:bodyPr rtlCol="0" anchor="ctr"/>
            <a:lstStyle/>
            <a:p>
              <a:endParaRPr lang="en-US"/>
            </a:p>
          </p:txBody>
        </p:sp>
        <p:sp>
          <p:nvSpPr>
            <p:cNvPr id="160" name="Freeform: Shape 1109">
              <a:extLst>
                <a:ext uri="{FF2B5EF4-FFF2-40B4-BE49-F238E27FC236}">
                  <a16:creationId xmlns:a16="http://schemas.microsoft.com/office/drawing/2014/main" id="{6230787E-299D-DE8C-054D-78D961D19590}"/>
                </a:ext>
              </a:extLst>
            </p:cNvPr>
            <p:cNvSpPr/>
            <p:nvPr/>
          </p:nvSpPr>
          <p:spPr>
            <a:xfrm>
              <a:off x="897633" y="3613067"/>
              <a:ext cx="266843" cy="4607"/>
            </a:xfrm>
            <a:custGeom>
              <a:avLst/>
              <a:gdLst>
                <a:gd name="connsiteX0" fmla="*/ 0 w 266843"/>
                <a:gd name="connsiteY0" fmla="*/ 0 h 4607"/>
                <a:gd name="connsiteX1" fmla="*/ 266844 w 266843"/>
                <a:gd name="connsiteY1" fmla="*/ 0 h 4607"/>
              </a:gdLst>
              <a:ahLst/>
              <a:cxnLst>
                <a:cxn ang="0">
                  <a:pos x="connsiteX0" y="connsiteY0"/>
                </a:cxn>
                <a:cxn ang="0">
                  <a:pos x="connsiteX1" y="connsiteY1"/>
                </a:cxn>
              </a:cxnLst>
              <a:rect l="l" t="t" r="r" b="b"/>
              <a:pathLst>
                <a:path w="266843" h="4607">
                  <a:moveTo>
                    <a:pt x="0" y="0"/>
                  </a:moveTo>
                  <a:lnTo>
                    <a:pt x="266844" y="0"/>
                  </a:lnTo>
                </a:path>
              </a:pathLst>
            </a:custGeom>
            <a:ln w="12700" cap="flat">
              <a:solidFill>
                <a:srgbClr val="01A98D"/>
              </a:solidFill>
              <a:prstDash val="solid"/>
              <a:round/>
            </a:ln>
          </p:spPr>
          <p:txBody>
            <a:bodyPr rtlCol="0" anchor="ctr"/>
            <a:lstStyle/>
            <a:p>
              <a:endParaRPr lang="en-US"/>
            </a:p>
          </p:txBody>
        </p:sp>
        <p:sp>
          <p:nvSpPr>
            <p:cNvPr id="161" name="Freeform: Shape 1110">
              <a:extLst>
                <a:ext uri="{FF2B5EF4-FFF2-40B4-BE49-F238E27FC236}">
                  <a16:creationId xmlns:a16="http://schemas.microsoft.com/office/drawing/2014/main" id="{24302887-F210-79A1-8361-7E925C71EB46}"/>
                </a:ext>
              </a:extLst>
            </p:cNvPr>
            <p:cNvSpPr/>
            <p:nvPr/>
          </p:nvSpPr>
          <p:spPr>
            <a:xfrm>
              <a:off x="1053445" y="3500700"/>
              <a:ext cx="51415" cy="51415"/>
            </a:xfrm>
            <a:custGeom>
              <a:avLst/>
              <a:gdLst>
                <a:gd name="connsiteX0" fmla="*/ 51415 w 51415"/>
                <a:gd name="connsiteY0" fmla="*/ 25708 h 51415"/>
                <a:gd name="connsiteX1" fmla="*/ 25708 w 51415"/>
                <a:gd name="connsiteY1" fmla="*/ 51415 h 51415"/>
                <a:gd name="connsiteX2" fmla="*/ 0 w 51415"/>
                <a:gd name="connsiteY2" fmla="*/ 25708 h 51415"/>
                <a:gd name="connsiteX3" fmla="*/ 25708 w 51415"/>
                <a:gd name="connsiteY3" fmla="*/ 0 h 51415"/>
                <a:gd name="connsiteX4" fmla="*/ 51415 w 51415"/>
                <a:gd name="connsiteY4" fmla="*/ 25708 h 51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5" h="51415">
                  <a:moveTo>
                    <a:pt x="51415" y="25708"/>
                  </a:moveTo>
                  <a:cubicBezTo>
                    <a:pt x="51415" y="39906"/>
                    <a:pt x="39906" y="51415"/>
                    <a:pt x="25708" y="51415"/>
                  </a:cubicBezTo>
                  <a:cubicBezTo>
                    <a:pt x="11510" y="51415"/>
                    <a:pt x="0" y="39906"/>
                    <a:pt x="0" y="25708"/>
                  </a:cubicBezTo>
                  <a:cubicBezTo>
                    <a:pt x="0" y="11510"/>
                    <a:pt x="11510" y="0"/>
                    <a:pt x="25708" y="0"/>
                  </a:cubicBezTo>
                  <a:cubicBezTo>
                    <a:pt x="39906" y="0"/>
                    <a:pt x="51415" y="11510"/>
                    <a:pt x="51415" y="25708"/>
                  </a:cubicBezTo>
                  <a:close/>
                </a:path>
              </a:pathLst>
            </a:custGeom>
            <a:noFill/>
            <a:ln w="12700" cap="flat">
              <a:solidFill>
                <a:srgbClr val="01A98D"/>
              </a:solidFill>
              <a:prstDash val="solid"/>
              <a:round/>
            </a:ln>
          </p:spPr>
          <p:txBody>
            <a:bodyPr rtlCol="0" anchor="ctr"/>
            <a:lstStyle/>
            <a:p>
              <a:endParaRPr lang="en-US"/>
            </a:p>
          </p:txBody>
        </p:sp>
      </p:grpSp>
      <p:sp>
        <p:nvSpPr>
          <p:cNvPr id="151" name="Rectangle 150">
            <a:extLst>
              <a:ext uri="{FF2B5EF4-FFF2-40B4-BE49-F238E27FC236}">
                <a16:creationId xmlns:a16="http://schemas.microsoft.com/office/drawing/2014/main" id="{A768D771-12FD-4B7D-B49A-558A0B0A15EE}"/>
              </a:ext>
            </a:extLst>
          </p:cNvPr>
          <p:cNvSpPr/>
          <p:nvPr/>
        </p:nvSpPr>
        <p:spPr>
          <a:xfrm rot="16200000">
            <a:off x="815210" y="2651334"/>
            <a:ext cx="3156496" cy="45719"/>
          </a:xfrm>
          <a:prstGeom prst="rect">
            <a:avLst/>
          </a:prstGeom>
          <a:solidFill>
            <a:srgbClr val="38EF7D">
              <a:alpha val="16000"/>
            </a:srgbClr>
          </a:solidFill>
          <a:ln w="571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2" name="Rectangle 1">
            <a:extLst>
              <a:ext uri="{FF2B5EF4-FFF2-40B4-BE49-F238E27FC236}">
                <a16:creationId xmlns:a16="http://schemas.microsoft.com/office/drawing/2014/main" id="{5B5704F9-04AB-4846-B8AE-619A16937EA7}"/>
              </a:ext>
            </a:extLst>
          </p:cNvPr>
          <p:cNvSpPr/>
          <p:nvPr/>
        </p:nvSpPr>
        <p:spPr>
          <a:xfrm>
            <a:off x="687944" y="2109505"/>
            <a:ext cx="1404394" cy="923330"/>
          </a:xfrm>
          <a:prstGeom prst="rect">
            <a:avLst/>
          </a:prstGeom>
        </p:spPr>
        <p:txBody>
          <a:bodyPr wrap="square">
            <a:spAutoFit/>
          </a:bodyPr>
          <a:lstStyle/>
          <a:p>
            <a:pPr algn="ctr"/>
            <a:r>
              <a:rPr lang="en-US" dirty="0"/>
              <a:t>Text Generation Workflow</a:t>
            </a:r>
          </a:p>
        </p:txBody>
      </p:sp>
      <p:sp>
        <p:nvSpPr>
          <p:cNvPr id="177" name="Rectangle 176">
            <a:extLst>
              <a:ext uri="{FF2B5EF4-FFF2-40B4-BE49-F238E27FC236}">
                <a16:creationId xmlns:a16="http://schemas.microsoft.com/office/drawing/2014/main" id="{96E70645-3D83-4A5B-909F-905226320923}"/>
              </a:ext>
            </a:extLst>
          </p:cNvPr>
          <p:cNvSpPr/>
          <p:nvPr/>
        </p:nvSpPr>
        <p:spPr>
          <a:xfrm rot="16200000">
            <a:off x="1608432" y="5371508"/>
            <a:ext cx="1548199" cy="45719"/>
          </a:xfrm>
          <a:prstGeom prst="rect">
            <a:avLst/>
          </a:prstGeom>
          <a:solidFill>
            <a:srgbClr val="38EF7D">
              <a:alpha val="16000"/>
            </a:srgbClr>
          </a:solidFill>
          <a:ln w="57150" cap="rnd">
            <a:gradFill flip="none" rotWithShape="1">
              <a:gsLst>
                <a:gs pos="0">
                  <a:schemeClr val="accent5"/>
                </a:gs>
                <a:gs pos="100000">
                  <a:srgbClr val="00FF99"/>
                </a:gs>
              </a:gsLst>
              <a:lin ang="2700000" scaled="0"/>
              <a:tileRect/>
            </a:gradFill>
            <a:round/>
          </a:ln>
          <a:effectLst>
            <a:outerShdw blurRad="88900" dist="381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EDF35674-837B-4506-B5E4-FFF55855AEE4}"/>
              </a:ext>
            </a:extLst>
          </p:cNvPr>
          <p:cNvSpPr/>
          <p:nvPr/>
        </p:nvSpPr>
        <p:spPr>
          <a:xfrm>
            <a:off x="662848" y="4905100"/>
            <a:ext cx="1384141" cy="923330"/>
          </a:xfrm>
          <a:prstGeom prst="rect">
            <a:avLst/>
          </a:prstGeom>
        </p:spPr>
        <p:txBody>
          <a:bodyPr wrap="square">
            <a:spAutoFit/>
          </a:bodyPr>
          <a:lstStyle/>
          <a:p>
            <a:pPr algn="ctr"/>
            <a:r>
              <a:rPr lang="en-US" dirty="0"/>
              <a:t>Data Ingestion Workflow</a:t>
            </a:r>
          </a:p>
        </p:txBody>
      </p:sp>
      <p:sp>
        <p:nvSpPr>
          <p:cNvPr id="19" name="TextBox 30">
            <a:extLst>
              <a:ext uri="{FF2B5EF4-FFF2-40B4-BE49-F238E27FC236}">
                <a16:creationId xmlns:a16="http://schemas.microsoft.com/office/drawing/2014/main" id="{51B345DC-08A6-5FAB-B60E-E6D80E9ECEE4}"/>
              </a:ext>
            </a:extLst>
          </p:cNvPr>
          <p:cNvSpPr txBox="1"/>
          <p:nvPr/>
        </p:nvSpPr>
        <p:spPr>
          <a:xfrm>
            <a:off x="9917238" y="5321911"/>
            <a:ext cx="609458" cy="307777"/>
          </a:xfrm>
          <a:prstGeom prst="rect">
            <a:avLst/>
          </a:prstGeom>
          <a:noFill/>
        </p:spPr>
        <p:txBody>
          <a:bodyPr wrap="square" lIns="0" rIns="0" rtlCol="0">
            <a:spAutoFit/>
          </a:bodyPr>
          <a:lstStyle/>
          <a:p>
            <a:pPr algn="ctr"/>
            <a:r>
              <a:rPr lang="en-US" sz="1400" dirty="0"/>
              <a:t>1</a:t>
            </a:r>
          </a:p>
        </p:txBody>
      </p:sp>
      <p:sp>
        <p:nvSpPr>
          <p:cNvPr id="23" name="TextBox 30">
            <a:extLst>
              <a:ext uri="{FF2B5EF4-FFF2-40B4-BE49-F238E27FC236}">
                <a16:creationId xmlns:a16="http://schemas.microsoft.com/office/drawing/2014/main" id="{34FB3BCA-4F6C-A97D-80A3-D3AA425DF93C}"/>
              </a:ext>
            </a:extLst>
          </p:cNvPr>
          <p:cNvSpPr txBox="1"/>
          <p:nvPr/>
        </p:nvSpPr>
        <p:spPr>
          <a:xfrm>
            <a:off x="8312394" y="5358521"/>
            <a:ext cx="609458" cy="307777"/>
          </a:xfrm>
          <a:prstGeom prst="rect">
            <a:avLst/>
          </a:prstGeom>
          <a:noFill/>
        </p:spPr>
        <p:txBody>
          <a:bodyPr wrap="square" lIns="0" rIns="0" rtlCol="0">
            <a:spAutoFit/>
          </a:bodyPr>
          <a:lstStyle/>
          <a:p>
            <a:pPr algn="ctr"/>
            <a:r>
              <a:rPr lang="en-US" sz="1400" dirty="0"/>
              <a:t>2</a:t>
            </a:r>
          </a:p>
        </p:txBody>
      </p:sp>
      <p:sp>
        <p:nvSpPr>
          <p:cNvPr id="25" name="TextBox 30">
            <a:extLst>
              <a:ext uri="{FF2B5EF4-FFF2-40B4-BE49-F238E27FC236}">
                <a16:creationId xmlns:a16="http://schemas.microsoft.com/office/drawing/2014/main" id="{FF2FE06E-2A1F-8EC3-F6C1-ECA0E0CBEBD0}"/>
              </a:ext>
            </a:extLst>
          </p:cNvPr>
          <p:cNvSpPr txBox="1"/>
          <p:nvPr/>
        </p:nvSpPr>
        <p:spPr>
          <a:xfrm>
            <a:off x="6670685" y="5339121"/>
            <a:ext cx="609458" cy="307777"/>
          </a:xfrm>
          <a:prstGeom prst="rect">
            <a:avLst/>
          </a:prstGeom>
          <a:noFill/>
        </p:spPr>
        <p:txBody>
          <a:bodyPr wrap="square" lIns="0" rIns="0" rtlCol="0">
            <a:spAutoFit/>
          </a:bodyPr>
          <a:lstStyle/>
          <a:p>
            <a:pPr algn="ctr"/>
            <a:r>
              <a:rPr lang="en-US" sz="1400" dirty="0"/>
              <a:t>3</a:t>
            </a:r>
          </a:p>
        </p:txBody>
      </p:sp>
      <p:sp>
        <p:nvSpPr>
          <p:cNvPr id="27" name="TextBox 30">
            <a:extLst>
              <a:ext uri="{FF2B5EF4-FFF2-40B4-BE49-F238E27FC236}">
                <a16:creationId xmlns:a16="http://schemas.microsoft.com/office/drawing/2014/main" id="{7DEB6A78-A44D-AE5B-C299-ACF7E9605278}"/>
              </a:ext>
            </a:extLst>
          </p:cNvPr>
          <p:cNvSpPr txBox="1"/>
          <p:nvPr/>
        </p:nvSpPr>
        <p:spPr>
          <a:xfrm>
            <a:off x="3894170" y="1724381"/>
            <a:ext cx="609458" cy="307777"/>
          </a:xfrm>
          <a:prstGeom prst="rect">
            <a:avLst/>
          </a:prstGeom>
          <a:noFill/>
        </p:spPr>
        <p:txBody>
          <a:bodyPr wrap="square" lIns="0" rIns="0" rtlCol="0">
            <a:spAutoFit/>
          </a:bodyPr>
          <a:lstStyle/>
          <a:p>
            <a:pPr algn="ctr"/>
            <a:r>
              <a:rPr lang="en-US" sz="1400" dirty="0"/>
              <a:t>4</a:t>
            </a:r>
          </a:p>
        </p:txBody>
      </p:sp>
      <p:sp>
        <p:nvSpPr>
          <p:cNvPr id="28" name="TextBox 30">
            <a:extLst>
              <a:ext uri="{FF2B5EF4-FFF2-40B4-BE49-F238E27FC236}">
                <a16:creationId xmlns:a16="http://schemas.microsoft.com/office/drawing/2014/main" id="{D51A4231-F67B-140E-59AF-D93F28C8AB14}"/>
              </a:ext>
            </a:extLst>
          </p:cNvPr>
          <p:cNvSpPr txBox="1"/>
          <p:nvPr/>
        </p:nvSpPr>
        <p:spPr>
          <a:xfrm>
            <a:off x="4088142" y="3565834"/>
            <a:ext cx="609458" cy="307777"/>
          </a:xfrm>
          <a:prstGeom prst="rect">
            <a:avLst/>
          </a:prstGeom>
          <a:noFill/>
        </p:spPr>
        <p:txBody>
          <a:bodyPr wrap="square" lIns="0" rIns="0" rtlCol="0">
            <a:spAutoFit/>
          </a:bodyPr>
          <a:lstStyle/>
          <a:p>
            <a:pPr algn="ctr"/>
            <a:r>
              <a:rPr lang="en-US" sz="1400" dirty="0"/>
              <a:t>5</a:t>
            </a:r>
          </a:p>
        </p:txBody>
      </p:sp>
      <p:sp>
        <p:nvSpPr>
          <p:cNvPr id="55" name="TextBox 30">
            <a:extLst>
              <a:ext uri="{FF2B5EF4-FFF2-40B4-BE49-F238E27FC236}">
                <a16:creationId xmlns:a16="http://schemas.microsoft.com/office/drawing/2014/main" id="{2E0551D0-D3E4-40DF-2B32-A29DAAAFC2F3}"/>
              </a:ext>
            </a:extLst>
          </p:cNvPr>
          <p:cNvSpPr txBox="1"/>
          <p:nvPr/>
        </p:nvSpPr>
        <p:spPr>
          <a:xfrm>
            <a:off x="4067899" y="4641793"/>
            <a:ext cx="609458" cy="307777"/>
          </a:xfrm>
          <a:prstGeom prst="rect">
            <a:avLst/>
          </a:prstGeom>
          <a:noFill/>
        </p:spPr>
        <p:txBody>
          <a:bodyPr wrap="square" lIns="0" rIns="0" rtlCol="0">
            <a:spAutoFit/>
          </a:bodyPr>
          <a:lstStyle/>
          <a:p>
            <a:pPr algn="ctr"/>
            <a:r>
              <a:rPr lang="en-US" sz="1400" dirty="0"/>
              <a:t>6</a:t>
            </a:r>
          </a:p>
        </p:txBody>
      </p:sp>
      <p:sp>
        <p:nvSpPr>
          <p:cNvPr id="56" name="TextBox 30">
            <a:extLst>
              <a:ext uri="{FF2B5EF4-FFF2-40B4-BE49-F238E27FC236}">
                <a16:creationId xmlns:a16="http://schemas.microsoft.com/office/drawing/2014/main" id="{268ACF50-D727-25E5-0A8D-9C2B8B77865F}"/>
              </a:ext>
            </a:extLst>
          </p:cNvPr>
          <p:cNvSpPr txBox="1"/>
          <p:nvPr/>
        </p:nvSpPr>
        <p:spPr>
          <a:xfrm>
            <a:off x="5816254" y="3774185"/>
            <a:ext cx="609458" cy="307777"/>
          </a:xfrm>
          <a:prstGeom prst="rect">
            <a:avLst/>
          </a:prstGeom>
          <a:noFill/>
        </p:spPr>
        <p:txBody>
          <a:bodyPr wrap="square" lIns="0" rIns="0" rtlCol="0">
            <a:spAutoFit/>
          </a:bodyPr>
          <a:lstStyle/>
          <a:p>
            <a:pPr algn="ctr"/>
            <a:r>
              <a:rPr lang="en-US" sz="1400" dirty="0"/>
              <a:t>7</a:t>
            </a:r>
          </a:p>
        </p:txBody>
      </p:sp>
      <p:sp>
        <p:nvSpPr>
          <p:cNvPr id="60" name="TextBox 30">
            <a:extLst>
              <a:ext uri="{FF2B5EF4-FFF2-40B4-BE49-F238E27FC236}">
                <a16:creationId xmlns:a16="http://schemas.microsoft.com/office/drawing/2014/main" id="{63BCDA36-7601-B48F-9ECA-524A8933D949}"/>
              </a:ext>
            </a:extLst>
          </p:cNvPr>
          <p:cNvSpPr txBox="1"/>
          <p:nvPr/>
        </p:nvSpPr>
        <p:spPr>
          <a:xfrm>
            <a:off x="6119266" y="1714604"/>
            <a:ext cx="609458" cy="307777"/>
          </a:xfrm>
          <a:prstGeom prst="rect">
            <a:avLst/>
          </a:prstGeom>
          <a:noFill/>
        </p:spPr>
        <p:txBody>
          <a:bodyPr wrap="square" lIns="0" rIns="0" rtlCol="0">
            <a:spAutoFit/>
          </a:bodyPr>
          <a:lstStyle/>
          <a:p>
            <a:pPr algn="ctr"/>
            <a:r>
              <a:rPr lang="en-US" sz="1400" dirty="0"/>
              <a:t>8</a:t>
            </a:r>
          </a:p>
        </p:txBody>
      </p:sp>
      <p:sp>
        <p:nvSpPr>
          <p:cNvPr id="61" name="TextBox 30">
            <a:extLst>
              <a:ext uri="{FF2B5EF4-FFF2-40B4-BE49-F238E27FC236}">
                <a16:creationId xmlns:a16="http://schemas.microsoft.com/office/drawing/2014/main" id="{48EBBEDB-726E-622B-4B0C-FA3FB070B48F}"/>
              </a:ext>
            </a:extLst>
          </p:cNvPr>
          <p:cNvSpPr txBox="1"/>
          <p:nvPr/>
        </p:nvSpPr>
        <p:spPr>
          <a:xfrm>
            <a:off x="8394024" y="1714603"/>
            <a:ext cx="609458" cy="307777"/>
          </a:xfrm>
          <a:prstGeom prst="rect">
            <a:avLst/>
          </a:prstGeom>
          <a:noFill/>
        </p:spPr>
        <p:txBody>
          <a:bodyPr wrap="square" lIns="0" rIns="0" rtlCol="0">
            <a:spAutoFit/>
          </a:bodyPr>
          <a:lstStyle/>
          <a:p>
            <a:pPr algn="ctr"/>
            <a:r>
              <a:rPr lang="en-US" sz="1400" dirty="0"/>
              <a:t>9</a:t>
            </a:r>
          </a:p>
        </p:txBody>
      </p:sp>
      <p:sp>
        <p:nvSpPr>
          <p:cNvPr id="62" name="TextBox 30">
            <a:extLst>
              <a:ext uri="{FF2B5EF4-FFF2-40B4-BE49-F238E27FC236}">
                <a16:creationId xmlns:a16="http://schemas.microsoft.com/office/drawing/2014/main" id="{69B20689-7724-8BB2-4590-F6EA69D86655}"/>
              </a:ext>
            </a:extLst>
          </p:cNvPr>
          <p:cNvSpPr txBox="1"/>
          <p:nvPr/>
        </p:nvSpPr>
        <p:spPr>
          <a:xfrm>
            <a:off x="9867836" y="1739314"/>
            <a:ext cx="609458" cy="307777"/>
          </a:xfrm>
          <a:prstGeom prst="rect">
            <a:avLst/>
          </a:prstGeom>
          <a:noFill/>
        </p:spPr>
        <p:txBody>
          <a:bodyPr wrap="square" lIns="0" rIns="0" rtlCol="0">
            <a:spAutoFit/>
          </a:bodyPr>
          <a:lstStyle/>
          <a:p>
            <a:pPr algn="ctr"/>
            <a:r>
              <a:rPr lang="en-US" sz="1400" dirty="0"/>
              <a:t>10</a:t>
            </a:r>
          </a:p>
        </p:txBody>
      </p:sp>
      <p:cxnSp>
        <p:nvCxnSpPr>
          <p:cNvPr id="63" name="Elbow Connector 53">
            <a:extLst>
              <a:ext uri="{FF2B5EF4-FFF2-40B4-BE49-F238E27FC236}">
                <a16:creationId xmlns:a16="http://schemas.microsoft.com/office/drawing/2014/main" id="{95DF83E8-05B6-F8CB-9DD0-EDECE61D29D2}"/>
              </a:ext>
            </a:extLst>
          </p:cNvPr>
          <p:cNvCxnSpPr>
            <a:cxnSpLocks/>
            <a:stCxn id="26" idx="0"/>
            <a:endCxn id="11" idx="0"/>
          </p:cNvCxnSpPr>
          <p:nvPr/>
        </p:nvCxnSpPr>
        <p:spPr>
          <a:xfrm rot="16200000" flipV="1">
            <a:off x="7150108" y="-2965028"/>
            <a:ext cx="12700" cy="8005420"/>
          </a:xfrm>
          <a:prstGeom prst="bentConnector3">
            <a:avLst>
              <a:gd name="adj1" fmla="val 1617724"/>
            </a:avLst>
          </a:prstGeom>
          <a:ln w="19050" cap="rnd">
            <a:gradFill flip="none" rotWithShape="1">
              <a:gsLst>
                <a:gs pos="0">
                  <a:srgbClr val="2074D5"/>
                </a:gs>
                <a:gs pos="100000">
                  <a:srgbClr val="38EF7D"/>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6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dissolve">
                                      <p:cBhvr>
                                        <p:cTn id="13" dur="500"/>
                                        <p:tgtEl>
                                          <p:spTgt spid="17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par>
                                <p:cTn id="29" presetID="9"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dissolve">
                                      <p:cBhvr>
                                        <p:cTn id="31" dur="500"/>
                                        <p:tgtEl>
                                          <p:spTgt spid="7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dissolve">
                                      <p:cBhvr>
                                        <p:cTn id="34" dur="500"/>
                                        <p:tgtEl>
                                          <p:spTgt spid="68"/>
                                        </p:tgtEl>
                                      </p:cBhvr>
                                    </p:animEffect>
                                  </p:childTnLst>
                                </p:cTn>
                              </p:par>
                              <p:par>
                                <p:cTn id="35" presetID="9"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dissolve">
                                      <p:cBhvr>
                                        <p:cTn id="37" dur="500"/>
                                        <p:tgtEl>
                                          <p:spTgt spid="71"/>
                                        </p:tgtEl>
                                      </p:cBhvr>
                                    </p:animEffect>
                                  </p:childTnLst>
                                </p:cTn>
                              </p:par>
                              <p:par>
                                <p:cTn id="38" presetID="9" presetClass="entr" presetSubtype="0"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dissolve">
                                      <p:cBhvr>
                                        <p:cTn id="40" dur="500"/>
                                        <p:tgtEl>
                                          <p:spTgt spid="72"/>
                                        </p:tgtEl>
                                      </p:cBhvr>
                                    </p:animEffect>
                                  </p:childTnLst>
                                </p:cTn>
                              </p:par>
                              <p:par>
                                <p:cTn id="41" presetID="9" presetClass="entr" presetSubtype="0"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dissolve">
                                      <p:cBhvr>
                                        <p:cTn id="43" dur="500"/>
                                        <p:tgtEl>
                                          <p:spTgt spid="126"/>
                                        </p:tgtEl>
                                      </p:cBhvr>
                                    </p:animEffect>
                                  </p:childTnLst>
                                </p:cTn>
                              </p:par>
                              <p:par>
                                <p:cTn id="44" presetID="9" presetClass="entr" presetSubtype="0" fill="hold" nodeType="withEffect">
                                  <p:stCondLst>
                                    <p:cond delay="0"/>
                                  </p:stCondLst>
                                  <p:childTnLst>
                                    <p:set>
                                      <p:cBhvr>
                                        <p:cTn id="45" dur="1" fill="hold">
                                          <p:stCondLst>
                                            <p:cond delay="0"/>
                                          </p:stCondLst>
                                        </p:cTn>
                                        <p:tgtEl>
                                          <p:spTgt spid="152"/>
                                        </p:tgtEl>
                                        <p:attrNameLst>
                                          <p:attrName>style.visibility</p:attrName>
                                        </p:attrNameLst>
                                      </p:cBhvr>
                                      <p:to>
                                        <p:strVal val="visible"/>
                                      </p:to>
                                    </p:set>
                                    <p:animEffect transition="in" filter="dissolve">
                                      <p:cBhvr>
                                        <p:cTn id="46" dur="500"/>
                                        <p:tgtEl>
                                          <p:spTgt spid="152"/>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dissolve">
                                      <p:cBhvr>
                                        <p:cTn id="60" dur="500"/>
                                        <p:tgtEl>
                                          <p:spTgt spid="6"/>
                                        </p:tgtEl>
                                      </p:cBhvr>
                                    </p:animEffect>
                                  </p:childTnLst>
                                </p:cTn>
                              </p:par>
                              <p:par>
                                <p:cTn id="61" presetID="9"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dissolve">
                                      <p:cBhvr>
                                        <p:cTn id="63" dur="500"/>
                                        <p:tgtEl>
                                          <p:spTgt spid="1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animEffect transition="in" filter="dissolve">
                                      <p:cBhvr>
                                        <p:cTn id="69" dur="500"/>
                                        <p:tgtEl>
                                          <p:spTgt spid="15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dissolve">
                                      <p:cBhvr>
                                        <p:cTn id="72" dur="500"/>
                                        <p:tgtEl>
                                          <p:spTgt spid="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dissolve">
                                      <p:cBhvr>
                                        <p:cTn id="75" dur="500"/>
                                        <p:tgtEl>
                                          <p:spTgt spid="21"/>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dissolve">
                                      <p:cBhvr>
                                        <p:cTn id="81" dur="500"/>
                                        <p:tgtEl>
                                          <p:spTgt spid="35"/>
                                        </p:tgtEl>
                                      </p:cBhvr>
                                    </p:animEffect>
                                  </p:childTnLst>
                                </p:cTn>
                              </p:par>
                              <p:par>
                                <p:cTn id="82" presetID="9" presetClass="entr" presetSubtype="0" fill="hold"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dissolve">
                                      <p:cBhvr>
                                        <p:cTn id="84" dur="500"/>
                                        <p:tgtEl>
                                          <p:spTgt spid="3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par>
                                <p:cTn id="88" presetID="9" presetClass="entr" presetSubtype="0"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par>
                                <p:cTn id="91" presetID="9" presetClass="entr" presetSubtype="0" fill="hold"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dissolve">
                                      <p:cBhvr>
                                        <p:cTn id="93" dur="500"/>
                                        <p:tgtEl>
                                          <p:spTgt spid="39"/>
                                        </p:tgtEl>
                                      </p:cBhvr>
                                    </p:animEffect>
                                  </p:childTnLst>
                                </p:cTn>
                              </p:par>
                              <p:par>
                                <p:cTn id="94" presetID="9"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dissolve">
                                      <p:cBhvr>
                                        <p:cTn id="96" dur="500"/>
                                        <p:tgtEl>
                                          <p:spTgt spid="53"/>
                                        </p:tgtEl>
                                      </p:cBhvr>
                                    </p:animEffect>
                                  </p:childTnLst>
                                </p:cTn>
                              </p:par>
                              <p:par>
                                <p:cTn id="97" presetID="9"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dissolve">
                                      <p:cBhvr>
                                        <p:cTn id="99" dur="500"/>
                                        <p:tgtEl>
                                          <p:spTgt spid="102"/>
                                        </p:tgtEl>
                                      </p:cBhvr>
                                    </p:animEffect>
                                  </p:childTnLst>
                                </p:cTn>
                              </p:par>
                              <p:par>
                                <p:cTn id="100" presetID="9" presetClass="entr" presetSubtype="0"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dissolve">
                                      <p:cBhvr>
                                        <p:cTn id="102" dur="500"/>
                                        <p:tgtEl>
                                          <p:spTgt spid="52"/>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dissolve">
                                      <p:cBhvr>
                                        <p:cTn id="108" dur="500"/>
                                        <p:tgtEl>
                                          <p:spTgt spid="31"/>
                                        </p:tgtEl>
                                      </p:cBhvr>
                                    </p:animEffect>
                                  </p:childTnLst>
                                </p:cTn>
                              </p:par>
                              <p:par>
                                <p:cTn id="109" presetID="9" presetClass="entr" presetSubtype="0" fill="hold"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dissolve">
                                      <p:cBhvr>
                                        <p:cTn id="111" dur="500"/>
                                        <p:tgtEl>
                                          <p:spTgt spid="54"/>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dissolve">
                                      <p:cBhvr>
                                        <p:cTn id="114" dur="500"/>
                                        <p:tgtEl>
                                          <p:spTgt spid="9"/>
                                        </p:tgtEl>
                                      </p:cBhvr>
                                    </p:animEffect>
                                  </p:childTnLst>
                                </p:cTn>
                              </p:par>
                              <p:par>
                                <p:cTn id="115" presetID="9" presetClass="entr" presetSubtype="0" fill="hold" nodeType="with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dissolve">
                                      <p:cBhvr>
                                        <p:cTn id="117" dur="500"/>
                                        <p:tgtEl>
                                          <p:spTgt spid="22"/>
                                        </p:tgtEl>
                                      </p:cBhvr>
                                    </p:animEffect>
                                  </p:childTnLst>
                                </p:cTn>
                              </p:par>
                              <p:par>
                                <p:cTn id="118" presetID="9" presetClass="entr" presetSubtype="0" fill="hold"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dissolve">
                                      <p:cBhvr>
                                        <p:cTn id="120" dur="500"/>
                                        <p:tgtEl>
                                          <p:spTgt spid="3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dissolve">
                                      <p:cBhvr>
                                        <p:cTn id="123" dur="500"/>
                                        <p:tgtEl>
                                          <p:spTgt spid="8"/>
                                        </p:tgtEl>
                                      </p:cBhvr>
                                    </p:animEffect>
                                  </p:childTnLst>
                                </p:cTn>
                              </p:par>
                              <p:par>
                                <p:cTn id="124" presetID="9" presetClass="entr" presetSubtype="0" fill="hold"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dissolve">
                                      <p:cBhvr>
                                        <p:cTn id="126" dur="500"/>
                                        <p:tgtEl>
                                          <p:spTgt spid="20"/>
                                        </p:tgtEl>
                                      </p:cBhvr>
                                    </p:animEffect>
                                  </p:childTnLst>
                                </p:cTn>
                              </p:par>
                              <p:par>
                                <p:cTn id="127" presetID="9" presetClass="entr" presetSubtype="0" fill="hold" nodeType="with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dissolve">
                                      <p:cBhvr>
                                        <p:cTn id="129" dur="500"/>
                                        <p:tgtEl>
                                          <p:spTgt spid="32"/>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dissolve">
                                      <p:cBhvr>
                                        <p:cTn id="132" dur="500"/>
                                        <p:tgtEl>
                                          <p:spTgt spid="10"/>
                                        </p:tgtEl>
                                      </p:cBhvr>
                                    </p:animEffect>
                                  </p:childTnLst>
                                </p:cTn>
                              </p:par>
                              <p:par>
                                <p:cTn id="133" presetID="9" presetClass="entr" presetSubtype="0"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dissolve">
                                      <p:cBhvr>
                                        <p:cTn id="135" dur="500"/>
                                        <p:tgtEl>
                                          <p:spTgt spid="2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dissolve">
                                      <p:cBhvr>
                                        <p:cTn id="138" dur="500"/>
                                        <p:tgtEl>
                                          <p:spTgt spid="2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dissolve">
                                      <p:cBhvr>
                                        <p:cTn id="141" dur="500"/>
                                        <p:tgtEl>
                                          <p:spTgt spid="2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dissolve">
                                      <p:cBhvr>
                                        <p:cTn id="144" dur="500"/>
                                        <p:tgtEl>
                                          <p:spTgt spid="55"/>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dissolve">
                                      <p:cBhvr>
                                        <p:cTn id="147" dur="500"/>
                                        <p:tgtEl>
                                          <p:spTgt spid="56"/>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60"/>
                                        </p:tgtEl>
                                        <p:attrNameLst>
                                          <p:attrName>style.visibility</p:attrName>
                                        </p:attrNameLst>
                                      </p:cBhvr>
                                      <p:to>
                                        <p:strVal val="visible"/>
                                      </p:to>
                                    </p:set>
                                    <p:animEffect transition="in" filter="dissolve">
                                      <p:cBhvr>
                                        <p:cTn id="150" dur="500"/>
                                        <p:tgtEl>
                                          <p:spTgt spid="6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dissolve">
                                      <p:cBhvr>
                                        <p:cTn id="153" dur="500"/>
                                        <p:tgtEl>
                                          <p:spTgt spid="61"/>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dissolve">
                                      <p:cBhvr>
                                        <p:cTn id="156" dur="500"/>
                                        <p:tgtEl>
                                          <p:spTgt spid="62"/>
                                        </p:tgtEl>
                                      </p:cBhvr>
                                    </p:animEffect>
                                  </p:childTnLst>
                                </p:cTn>
                              </p:par>
                              <p:par>
                                <p:cTn id="157" presetID="9"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dissolve">
                                      <p:cBhvr>
                                        <p:cTn id="1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P spid="9" grpId="0"/>
      <p:bldP spid="10" grpId="0"/>
      <p:bldP spid="13" grpId="0"/>
      <p:bldP spid="14" grpId="0"/>
      <p:bldP spid="16" grpId="0"/>
      <p:bldP spid="18" grpId="0"/>
      <p:bldP spid="21" grpId="0"/>
      <p:bldP spid="30" grpId="0"/>
      <p:bldP spid="31" grpId="0"/>
      <p:bldP spid="37" grpId="0"/>
      <p:bldP spid="57" grpId="0"/>
      <p:bldP spid="68" grpId="0"/>
      <p:bldP spid="151" grpId="0" animBg="1"/>
      <p:bldP spid="2" grpId="0"/>
      <p:bldP spid="177" grpId="0" animBg="1"/>
      <p:bldP spid="3" grpId="0"/>
      <p:bldP spid="19" grpId="1"/>
      <p:bldP spid="23" grpId="1"/>
      <p:bldP spid="25" grpId="1"/>
      <p:bldP spid="27" grpId="0"/>
      <p:bldP spid="28" grpId="0"/>
      <p:bldP spid="55" grpId="0"/>
      <p:bldP spid="56" grpId="0"/>
      <p:bldP spid="60" grpId="0"/>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 Scary Night Backgrounds">
            <a:extLst>
              <a:ext uri="{FF2B5EF4-FFF2-40B4-BE49-F238E27FC236}">
                <a16:creationId xmlns:a16="http://schemas.microsoft.com/office/drawing/2014/main" id="{029BCFE5-BF6C-31E4-7654-29CD0366A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82"/>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3C355D-60A1-41EC-91EC-63654880ACE0}"/>
              </a:ext>
            </a:extLst>
          </p:cNvPr>
          <p:cNvSpPr/>
          <p:nvPr/>
        </p:nvSpPr>
        <p:spPr>
          <a:xfrm>
            <a:off x="-306535" y="2913474"/>
            <a:ext cx="3689822" cy="1031051"/>
          </a:xfrm>
          <a:prstGeom prst="rect">
            <a:avLst/>
          </a:prstGeom>
        </p:spPr>
        <p:txBody>
          <a:bodyPr wrap="square" anchor="ctr">
            <a:spAutoFit/>
          </a:bodyPr>
          <a:lstStyle/>
          <a:p>
            <a:pPr algn="r">
              <a:spcAft>
                <a:spcPts val="600"/>
              </a:spcAft>
              <a:defRPr/>
            </a:pPr>
            <a:r>
              <a:rPr lang="en-US" sz="2000" kern="0" dirty="0">
                <a:solidFill>
                  <a:schemeClr val="bg1">
                    <a:lumMod val="65000"/>
                    <a:lumOff val="35000"/>
                  </a:schemeClr>
                </a:solidFill>
                <a:ea typeface="Amazon Ember"/>
                <a:cs typeface="Amazon Ember" panose="020B0603020204020204" pitchFamily="34" charset="0"/>
              </a:rPr>
              <a:t>AMAZON BEDROCK</a:t>
            </a:r>
          </a:p>
          <a:p>
            <a:pPr algn="r">
              <a:defRPr/>
            </a:pPr>
            <a:r>
              <a:rPr lang="en-US" kern="0" dirty="0">
                <a:solidFill>
                  <a:schemeClr val="bg1">
                    <a:lumMod val="65000"/>
                    <a:lumOff val="35000"/>
                  </a:schemeClr>
                </a:solidFill>
                <a:ea typeface="Amazon Ember"/>
                <a:cs typeface="Amazon Ember" panose="020B0603020204020204" pitchFamily="34" charset="0"/>
              </a:rPr>
              <a:t>Models to choose</a:t>
            </a:r>
          </a:p>
          <a:p>
            <a:pPr algn="r">
              <a:defRPr/>
            </a:pPr>
            <a:r>
              <a:rPr lang="en-US" kern="0" dirty="0">
                <a:solidFill>
                  <a:schemeClr val="bg1">
                    <a:lumMod val="65000"/>
                    <a:lumOff val="35000"/>
                  </a:schemeClr>
                </a:solidFill>
                <a:ea typeface="Amazon Ember"/>
                <a:cs typeface="Amazon Ember" panose="020B0603020204020204" pitchFamily="34" charset="0"/>
              </a:rPr>
              <a:t>Model Evaluation</a:t>
            </a:r>
          </a:p>
        </p:txBody>
      </p:sp>
      <p:sp>
        <p:nvSpPr>
          <p:cNvPr id="8" name="Rectangle 7">
            <a:extLst>
              <a:ext uri="{FF2B5EF4-FFF2-40B4-BE49-F238E27FC236}">
                <a16:creationId xmlns:a16="http://schemas.microsoft.com/office/drawing/2014/main" id="{EBA8C64E-6FC7-4564-A0E2-231F0CDA9139}"/>
              </a:ext>
            </a:extLst>
          </p:cNvPr>
          <p:cNvSpPr/>
          <p:nvPr/>
        </p:nvSpPr>
        <p:spPr>
          <a:xfrm>
            <a:off x="332309" y="4288522"/>
            <a:ext cx="2037508" cy="1015663"/>
          </a:xfrm>
          <a:prstGeom prst="rect">
            <a:avLst/>
          </a:prstGeom>
        </p:spPr>
        <p:txBody>
          <a:bodyPr wrap="square" anchor="ctr">
            <a:spAutoFit/>
          </a:bodyPr>
          <a:lstStyle/>
          <a:p>
            <a:pPr algn="r">
              <a:defRPr/>
            </a:pPr>
            <a:r>
              <a:rPr lang="en-US" sz="2000" kern="0" dirty="0">
                <a:solidFill>
                  <a:schemeClr val="bg1">
                    <a:lumMod val="65000"/>
                    <a:lumOff val="35000"/>
                  </a:schemeClr>
                </a:solidFill>
                <a:ea typeface="Amazon Ember"/>
                <a:cs typeface="Amazon Ember" panose="020B0603020204020204" pitchFamily="34" charset="0"/>
              </a:rPr>
              <a:t> </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INTRO</a:t>
            </a:r>
            <a:br>
              <a:rPr lang="en-US" sz="2000" kern="0" dirty="0">
                <a:solidFill>
                  <a:schemeClr val="bg1">
                    <a:lumMod val="65000"/>
                    <a:lumOff val="35000"/>
                  </a:schemeClr>
                </a:solidFill>
                <a:ea typeface="Amazon Ember"/>
                <a:cs typeface="Amazon Ember" panose="020B0603020204020204" pitchFamily="34" charset="0"/>
              </a:rPr>
            </a:br>
            <a:r>
              <a:rPr lang="en-US" sz="2000" kern="0" dirty="0">
                <a:solidFill>
                  <a:schemeClr val="bg1">
                    <a:lumMod val="65000"/>
                    <a:lumOff val="35000"/>
                  </a:schemeClr>
                </a:solidFill>
                <a:ea typeface="Amazon Ember"/>
                <a:cs typeface="Amazon Ember" panose="020B0603020204020204" pitchFamily="34" charset="0"/>
              </a:rPr>
              <a:t>Use Case</a:t>
            </a:r>
          </a:p>
        </p:txBody>
      </p:sp>
      <p:sp>
        <p:nvSpPr>
          <p:cNvPr id="9" name="Freeform 2">
            <a:extLst>
              <a:ext uri="{FF2B5EF4-FFF2-40B4-BE49-F238E27FC236}">
                <a16:creationId xmlns:a16="http://schemas.microsoft.com/office/drawing/2014/main" id="{929F91E9-5C5E-4023-B31E-C421445067BC}"/>
              </a:ext>
            </a:extLst>
          </p:cNvPr>
          <p:cNvSpPr/>
          <p:nvPr/>
        </p:nvSpPr>
        <p:spPr>
          <a:xfrm>
            <a:off x="2656553" y="595125"/>
            <a:ext cx="7497743" cy="5203461"/>
          </a:xfrm>
          <a:custGeom>
            <a:avLst/>
            <a:gdLst/>
            <a:ahLst/>
            <a:cxnLst/>
            <a:rect l="l" t="t" r="r" b="b"/>
            <a:pathLst>
              <a:path w="13039812" h="9421264">
                <a:moveTo>
                  <a:pt x="0" y="0"/>
                </a:moveTo>
                <a:lnTo>
                  <a:pt x="13039812" y="0"/>
                </a:lnTo>
                <a:lnTo>
                  <a:pt x="13039812" y="9421264"/>
                </a:lnTo>
                <a:lnTo>
                  <a:pt x="0" y="9421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5">
            <a:extLst>
              <a:ext uri="{FF2B5EF4-FFF2-40B4-BE49-F238E27FC236}">
                <a16:creationId xmlns:a16="http://schemas.microsoft.com/office/drawing/2014/main" id="{DD8F2804-9ADA-4917-A1C7-A4DEE2027F3B}"/>
              </a:ext>
            </a:extLst>
          </p:cNvPr>
          <p:cNvSpPr/>
          <p:nvPr/>
        </p:nvSpPr>
        <p:spPr>
          <a:xfrm>
            <a:off x="6096000" y="4095238"/>
            <a:ext cx="5363786" cy="1154162"/>
          </a:xfrm>
          <a:prstGeom prst="rect">
            <a:avLst/>
          </a:prstGeom>
        </p:spPr>
        <p:txBody>
          <a:bodyPr wrap="square" anchor="ctr">
            <a:spAutoFit/>
          </a:bodyPr>
          <a:lstStyle/>
          <a:p>
            <a:pPr>
              <a:spcAft>
                <a:spcPts val="600"/>
              </a:spcAft>
              <a:defRPr/>
            </a:pPr>
            <a:r>
              <a:rPr lang="en-US" sz="2400" kern="0" dirty="0">
                <a:ea typeface="Amazon Ember"/>
                <a:cs typeface="Amazon Ember" panose="020B0603020204020204" pitchFamily="34" charset="0"/>
              </a:rPr>
              <a:t>CUSTOMIZATION</a:t>
            </a:r>
          </a:p>
          <a:p>
            <a:pPr>
              <a:defRPr/>
            </a:pPr>
            <a:r>
              <a:rPr lang="en-US" sz="2000" kern="0" dirty="0">
                <a:ea typeface="Amazon Ember"/>
                <a:cs typeface="Amazon Ember" panose="020B0603020204020204" pitchFamily="34" charset="0"/>
              </a:rPr>
              <a:t>Prompt Engineering</a:t>
            </a:r>
          </a:p>
          <a:p>
            <a:pPr>
              <a:defRPr/>
            </a:pPr>
            <a:r>
              <a:rPr lang="en-US" sz="2000" kern="0" dirty="0">
                <a:ea typeface="Amazon Ember"/>
                <a:cs typeface="Amazon Ember" panose="020B0603020204020204" pitchFamily="34" charset="0"/>
              </a:rPr>
              <a:t>Knowledge Base (RAG)</a:t>
            </a:r>
          </a:p>
        </p:txBody>
      </p:sp>
      <p:sp>
        <p:nvSpPr>
          <p:cNvPr id="7" name="Rectangle 6">
            <a:extLst>
              <a:ext uri="{FF2B5EF4-FFF2-40B4-BE49-F238E27FC236}">
                <a16:creationId xmlns:a16="http://schemas.microsoft.com/office/drawing/2014/main" id="{4873AF04-917F-44E2-BDE0-1B0FAB162A06}"/>
              </a:ext>
            </a:extLst>
          </p:cNvPr>
          <p:cNvSpPr/>
          <p:nvPr/>
        </p:nvSpPr>
        <p:spPr>
          <a:xfrm>
            <a:off x="1649516" y="321962"/>
            <a:ext cx="4621813" cy="1446550"/>
          </a:xfrm>
          <a:prstGeom prst="rect">
            <a:avLst/>
          </a:prstGeom>
        </p:spPr>
        <p:txBody>
          <a:bodyPr wrap="square" anchor="ctr">
            <a:spAutoFit/>
          </a:bodyPr>
          <a:lstStyle/>
          <a:p>
            <a:pPr algn="r">
              <a:spcAft>
                <a:spcPts val="600"/>
              </a:spcAft>
              <a:defRPr/>
            </a:pPr>
            <a:r>
              <a:rPr lang="en-US" sz="2000" kern="0" dirty="0">
                <a:ea typeface="Amazon Ember"/>
                <a:cs typeface="Amazon Ember" panose="020B0603020204020204" pitchFamily="34" charset="0"/>
              </a:rPr>
              <a:t>AGENT TOOLS</a:t>
            </a:r>
          </a:p>
          <a:p>
            <a:pPr algn="r">
              <a:spcAft>
                <a:spcPts val="600"/>
              </a:spcAft>
              <a:defRPr/>
            </a:pPr>
            <a:r>
              <a:rPr lang="en-US" sz="2000" kern="0" dirty="0">
                <a:ea typeface="Amazon Ember"/>
                <a:cs typeface="Amazon Ember" panose="020B0603020204020204" pitchFamily="34" charset="0"/>
              </a:rPr>
              <a:t>SA Q&amp;A</a:t>
            </a:r>
            <a:br>
              <a:rPr lang="en-US" sz="2000" kern="0" dirty="0">
                <a:ea typeface="Amazon Ember"/>
                <a:cs typeface="Amazon Ember" panose="020B0603020204020204" pitchFamily="34" charset="0"/>
              </a:rPr>
            </a:br>
            <a:r>
              <a:rPr lang="en-US" sz="2000" kern="0" dirty="0">
                <a:ea typeface="Amazon Ember"/>
                <a:cs typeface="Amazon Ember" panose="020B0603020204020204" pitchFamily="34" charset="0"/>
              </a:rPr>
              <a:t>Generate </a:t>
            </a:r>
            <a:r>
              <a:rPr lang="en-US" sz="2000" kern="0" dirty="0" err="1">
                <a:ea typeface="Amazon Ember"/>
                <a:cs typeface="Amazon Ember" panose="020B0603020204020204" pitchFamily="34" charset="0"/>
              </a:rPr>
              <a:t>IaC</a:t>
            </a:r>
            <a:endParaRPr lang="en-US" sz="2000" kern="0" dirty="0">
              <a:ea typeface="Amazon Ember"/>
              <a:cs typeface="Amazon Ember" panose="020B0603020204020204" pitchFamily="34" charset="0"/>
            </a:endParaRPr>
          </a:p>
          <a:p>
            <a:pPr algn="r">
              <a:defRPr/>
            </a:pPr>
            <a:r>
              <a:rPr lang="en-US" kern="0" dirty="0">
                <a:ea typeface="Amazon Ember"/>
                <a:cs typeface="Amazon Ember" panose="020B0603020204020204" pitchFamily="34" charset="0"/>
              </a:rPr>
              <a:t>Cost Estimation</a:t>
            </a:r>
          </a:p>
        </p:txBody>
      </p:sp>
      <p:grpSp>
        <p:nvGrpSpPr>
          <p:cNvPr id="14" name="Group 13">
            <a:extLst>
              <a:ext uri="{FF2B5EF4-FFF2-40B4-BE49-F238E27FC236}">
                <a16:creationId xmlns:a16="http://schemas.microsoft.com/office/drawing/2014/main" id="{3A5DEA2C-80DA-D0FF-8F7E-27F3CA300679}"/>
              </a:ext>
            </a:extLst>
          </p:cNvPr>
          <p:cNvGrpSpPr/>
          <p:nvPr/>
        </p:nvGrpSpPr>
        <p:grpSpPr>
          <a:xfrm>
            <a:off x="10252663" y="200340"/>
            <a:ext cx="621329" cy="906340"/>
            <a:chOff x="10252663" y="200340"/>
            <a:chExt cx="621329" cy="906340"/>
          </a:xfrm>
        </p:grpSpPr>
        <p:sp>
          <p:nvSpPr>
            <p:cNvPr id="11" name="Triangle 10">
              <a:extLst>
                <a:ext uri="{FF2B5EF4-FFF2-40B4-BE49-F238E27FC236}">
                  <a16:creationId xmlns:a16="http://schemas.microsoft.com/office/drawing/2014/main" id="{8792A184-5717-0ACE-C75C-289F210F6332}"/>
                </a:ext>
              </a:extLst>
            </p:cNvPr>
            <p:cNvSpPr/>
            <p:nvPr/>
          </p:nvSpPr>
          <p:spPr>
            <a:xfrm rot="10800000">
              <a:off x="10295885" y="527582"/>
              <a:ext cx="529855" cy="579098"/>
            </a:xfrm>
            <a:custGeom>
              <a:avLst/>
              <a:gdLst>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15471"/>
                <a:gd name="connsiteY0" fmla="*/ 557604 h 557604"/>
                <a:gd name="connsiteX1" fmla="*/ 257736 w 515471"/>
                <a:gd name="connsiteY1" fmla="*/ 0 h 557604"/>
                <a:gd name="connsiteX2" fmla="*/ 515471 w 515471"/>
                <a:gd name="connsiteY2" fmla="*/ 557604 h 557604"/>
                <a:gd name="connsiteX3" fmla="*/ 0 w 515471"/>
                <a:gd name="connsiteY3" fmla="*/ 557604 h 557604"/>
                <a:gd name="connsiteX0" fmla="*/ 0 w 522308"/>
                <a:gd name="connsiteY0" fmla="*/ 598770 h 598770"/>
                <a:gd name="connsiteX1" fmla="*/ 257736 w 522308"/>
                <a:gd name="connsiteY1" fmla="*/ 41166 h 598770"/>
                <a:gd name="connsiteX2" fmla="*/ 293424 w 522308"/>
                <a:gd name="connsiteY2" fmla="*/ 103754 h 598770"/>
                <a:gd name="connsiteX3" fmla="*/ 515471 w 522308"/>
                <a:gd name="connsiteY3" fmla="*/ 598770 h 598770"/>
                <a:gd name="connsiteX4" fmla="*/ 0 w 522308"/>
                <a:gd name="connsiteY4" fmla="*/ 598770 h 598770"/>
                <a:gd name="connsiteX0" fmla="*/ 6339 w 528647"/>
                <a:gd name="connsiteY0" fmla="*/ 598770 h 598770"/>
                <a:gd name="connsiteX1" fmla="*/ 236263 w 528647"/>
                <a:gd name="connsiteY1" fmla="*/ 116454 h 598770"/>
                <a:gd name="connsiteX2" fmla="*/ 264075 w 528647"/>
                <a:gd name="connsiteY2" fmla="*/ 41166 h 598770"/>
                <a:gd name="connsiteX3" fmla="*/ 299763 w 528647"/>
                <a:gd name="connsiteY3" fmla="*/ 103754 h 598770"/>
                <a:gd name="connsiteX4" fmla="*/ 521810 w 528647"/>
                <a:gd name="connsiteY4" fmla="*/ 598770 h 598770"/>
                <a:gd name="connsiteX5" fmla="*/ 6339 w 528647"/>
                <a:gd name="connsiteY5" fmla="*/ 598770 h 598770"/>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600179 h 600179"/>
                <a:gd name="connsiteX1" fmla="*/ 236263 w 528647"/>
                <a:gd name="connsiteY1" fmla="*/ 117863 h 600179"/>
                <a:gd name="connsiteX2" fmla="*/ 264075 w 528647"/>
                <a:gd name="connsiteY2" fmla="*/ 42575 h 600179"/>
                <a:gd name="connsiteX3" fmla="*/ 299763 w 528647"/>
                <a:gd name="connsiteY3" fmla="*/ 105163 h 600179"/>
                <a:gd name="connsiteX4" fmla="*/ 521810 w 528647"/>
                <a:gd name="connsiteY4" fmla="*/ 600179 h 600179"/>
                <a:gd name="connsiteX5" fmla="*/ 6339 w 528647"/>
                <a:gd name="connsiteY5" fmla="*/ 600179 h 600179"/>
                <a:gd name="connsiteX0" fmla="*/ 6339 w 528647"/>
                <a:gd name="connsiteY0" fmla="*/ 565085 h 565085"/>
                <a:gd name="connsiteX1" fmla="*/ 236263 w 528647"/>
                <a:gd name="connsiteY1" fmla="*/ 82769 h 565085"/>
                <a:gd name="connsiteX2" fmla="*/ 264075 w 528647"/>
                <a:gd name="connsiteY2" fmla="*/ 7481 h 565085"/>
                <a:gd name="connsiteX3" fmla="*/ 299763 w 528647"/>
                <a:gd name="connsiteY3" fmla="*/ 70069 h 565085"/>
                <a:gd name="connsiteX4" fmla="*/ 521810 w 528647"/>
                <a:gd name="connsiteY4" fmla="*/ 565085 h 565085"/>
                <a:gd name="connsiteX5" fmla="*/ 6339 w 528647"/>
                <a:gd name="connsiteY5" fmla="*/ 565085 h 565085"/>
                <a:gd name="connsiteX0" fmla="*/ 6339 w 528647"/>
                <a:gd name="connsiteY0" fmla="*/ 646710 h 646710"/>
                <a:gd name="connsiteX1" fmla="*/ 236263 w 528647"/>
                <a:gd name="connsiteY1" fmla="*/ 164394 h 646710"/>
                <a:gd name="connsiteX2" fmla="*/ 264075 w 528647"/>
                <a:gd name="connsiteY2" fmla="*/ 89106 h 646710"/>
                <a:gd name="connsiteX3" fmla="*/ 299763 w 528647"/>
                <a:gd name="connsiteY3" fmla="*/ 151694 h 646710"/>
                <a:gd name="connsiteX4" fmla="*/ 521810 w 528647"/>
                <a:gd name="connsiteY4" fmla="*/ 646710 h 646710"/>
                <a:gd name="connsiteX5" fmla="*/ 6339 w 528647"/>
                <a:gd name="connsiteY5" fmla="*/ 646710 h 646710"/>
                <a:gd name="connsiteX0" fmla="*/ 6339 w 528647"/>
                <a:gd name="connsiteY0" fmla="*/ 611223 h 611223"/>
                <a:gd name="connsiteX1" fmla="*/ 236263 w 528647"/>
                <a:gd name="connsiteY1" fmla="*/ 128907 h 611223"/>
                <a:gd name="connsiteX2" fmla="*/ 264075 w 528647"/>
                <a:gd name="connsiteY2" fmla="*/ 53619 h 611223"/>
                <a:gd name="connsiteX3" fmla="*/ 299763 w 528647"/>
                <a:gd name="connsiteY3" fmla="*/ 116207 h 611223"/>
                <a:gd name="connsiteX4" fmla="*/ 521810 w 528647"/>
                <a:gd name="connsiteY4" fmla="*/ 611223 h 611223"/>
                <a:gd name="connsiteX5" fmla="*/ 6339 w 528647"/>
                <a:gd name="connsiteY5" fmla="*/ 611223 h 611223"/>
                <a:gd name="connsiteX0" fmla="*/ 6339 w 528647"/>
                <a:gd name="connsiteY0" fmla="*/ 663828 h 663828"/>
                <a:gd name="connsiteX1" fmla="*/ 236263 w 528647"/>
                <a:gd name="connsiteY1" fmla="*/ 181512 h 663828"/>
                <a:gd name="connsiteX2" fmla="*/ 264075 w 528647"/>
                <a:gd name="connsiteY2" fmla="*/ 106224 h 663828"/>
                <a:gd name="connsiteX3" fmla="*/ 299763 w 528647"/>
                <a:gd name="connsiteY3" fmla="*/ 168812 h 663828"/>
                <a:gd name="connsiteX4" fmla="*/ 521810 w 528647"/>
                <a:gd name="connsiteY4" fmla="*/ 663828 h 663828"/>
                <a:gd name="connsiteX5" fmla="*/ 6339 w 528647"/>
                <a:gd name="connsiteY5" fmla="*/ 663828 h 663828"/>
                <a:gd name="connsiteX0" fmla="*/ 6339 w 528647"/>
                <a:gd name="connsiteY0" fmla="*/ 608514 h 608514"/>
                <a:gd name="connsiteX1" fmla="*/ 236263 w 528647"/>
                <a:gd name="connsiteY1" fmla="*/ 126198 h 608514"/>
                <a:gd name="connsiteX2" fmla="*/ 264075 w 528647"/>
                <a:gd name="connsiteY2" fmla="*/ 50910 h 608514"/>
                <a:gd name="connsiteX3" fmla="*/ 299763 w 528647"/>
                <a:gd name="connsiteY3" fmla="*/ 113498 h 608514"/>
                <a:gd name="connsiteX4" fmla="*/ 521810 w 528647"/>
                <a:gd name="connsiteY4" fmla="*/ 608514 h 608514"/>
                <a:gd name="connsiteX5" fmla="*/ 6339 w 528647"/>
                <a:gd name="connsiteY5" fmla="*/ 608514 h 608514"/>
                <a:gd name="connsiteX0" fmla="*/ 6339 w 528647"/>
                <a:gd name="connsiteY0" fmla="*/ 640467 h 640467"/>
                <a:gd name="connsiteX1" fmla="*/ 236263 w 528647"/>
                <a:gd name="connsiteY1" fmla="*/ 158151 h 640467"/>
                <a:gd name="connsiteX2" fmla="*/ 264075 w 528647"/>
                <a:gd name="connsiteY2" fmla="*/ 82863 h 640467"/>
                <a:gd name="connsiteX3" fmla="*/ 299763 w 528647"/>
                <a:gd name="connsiteY3" fmla="*/ 145451 h 640467"/>
                <a:gd name="connsiteX4" fmla="*/ 521810 w 528647"/>
                <a:gd name="connsiteY4" fmla="*/ 640467 h 640467"/>
                <a:gd name="connsiteX5" fmla="*/ 6339 w 528647"/>
                <a:gd name="connsiteY5" fmla="*/ 640467 h 640467"/>
                <a:gd name="connsiteX0" fmla="*/ 6339 w 528647"/>
                <a:gd name="connsiteY0" fmla="*/ 645268 h 645268"/>
                <a:gd name="connsiteX1" fmla="*/ 236263 w 528647"/>
                <a:gd name="connsiteY1" fmla="*/ 162952 h 645268"/>
                <a:gd name="connsiteX2" fmla="*/ 264075 w 528647"/>
                <a:gd name="connsiteY2" fmla="*/ 87664 h 645268"/>
                <a:gd name="connsiteX3" fmla="*/ 299763 w 528647"/>
                <a:gd name="connsiteY3" fmla="*/ 150252 h 645268"/>
                <a:gd name="connsiteX4" fmla="*/ 521810 w 528647"/>
                <a:gd name="connsiteY4" fmla="*/ 645268 h 645268"/>
                <a:gd name="connsiteX5" fmla="*/ 6339 w 528647"/>
                <a:gd name="connsiteY5" fmla="*/ 645268 h 645268"/>
                <a:gd name="connsiteX0" fmla="*/ 6339 w 528647"/>
                <a:gd name="connsiteY0" fmla="*/ 653605 h 653605"/>
                <a:gd name="connsiteX1" fmla="*/ 236263 w 528647"/>
                <a:gd name="connsiteY1" fmla="*/ 171289 h 653605"/>
                <a:gd name="connsiteX2" fmla="*/ 264075 w 528647"/>
                <a:gd name="connsiteY2" fmla="*/ 96001 h 653605"/>
                <a:gd name="connsiteX3" fmla="*/ 299763 w 528647"/>
                <a:gd name="connsiteY3" fmla="*/ 158589 h 653605"/>
                <a:gd name="connsiteX4" fmla="*/ 521810 w 528647"/>
                <a:gd name="connsiteY4" fmla="*/ 653605 h 653605"/>
                <a:gd name="connsiteX5" fmla="*/ 6339 w 528647"/>
                <a:gd name="connsiteY5" fmla="*/ 653605 h 653605"/>
                <a:gd name="connsiteX0" fmla="*/ 6339 w 528647"/>
                <a:gd name="connsiteY0" fmla="*/ 656051 h 656051"/>
                <a:gd name="connsiteX1" fmla="*/ 236263 w 528647"/>
                <a:gd name="connsiteY1" fmla="*/ 173735 h 656051"/>
                <a:gd name="connsiteX2" fmla="*/ 264075 w 528647"/>
                <a:gd name="connsiteY2" fmla="*/ 98447 h 656051"/>
                <a:gd name="connsiteX3" fmla="*/ 299763 w 528647"/>
                <a:gd name="connsiteY3" fmla="*/ 161035 h 656051"/>
                <a:gd name="connsiteX4" fmla="*/ 521810 w 528647"/>
                <a:gd name="connsiteY4" fmla="*/ 656051 h 656051"/>
                <a:gd name="connsiteX5" fmla="*/ 6339 w 528647"/>
                <a:gd name="connsiteY5" fmla="*/ 656051 h 656051"/>
                <a:gd name="connsiteX0" fmla="*/ 6339 w 528647"/>
                <a:gd name="connsiteY0" fmla="*/ 583923 h 583923"/>
                <a:gd name="connsiteX1" fmla="*/ 236263 w 528647"/>
                <a:gd name="connsiteY1" fmla="*/ 101607 h 583923"/>
                <a:gd name="connsiteX2" fmla="*/ 264075 w 528647"/>
                <a:gd name="connsiteY2" fmla="*/ 26319 h 583923"/>
                <a:gd name="connsiteX3" fmla="*/ 274363 w 528647"/>
                <a:gd name="connsiteY3" fmla="*/ 3184 h 583923"/>
                <a:gd name="connsiteX4" fmla="*/ 299763 w 528647"/>
                <a:gd name="connsiteY4" fmla="*/ 88907 h 583923"/>
                <a:gd name="connsiteX5" fmla="*/ 521810 w 528647"/>
                <a:gd name="connsiteY5" fmla="*/ 583923 h 583923"/>
                <a:gd name="connsiteX6" fmla="*/ 6339 w 528647"/>
                <a:gd name="connsiteY6" fmla="*/ 583923 h 583923"/>
                <a:gd name="connsiteX0" fmla="*/ 6571 w 528879"/>
                <a:gd name="connsiteY0" fmla="*/ 583711 h 583711"/>
                <a:gd name="connsiteX1" fmla="*/ 226970 w 528879"/>
                <a:gd name="connsiteY1" fmla="*/ 88695 h 583711"/>
                <a:gd name="connsiteX2" fmla="*/ 264307 w 528879"/>
                <a:gd name="connsiteY2" fmla="*/ 26107 h 583711"/>
                <a:gd name="connsiteX3" fmla="*/ 274595 w 528879"/>
                <a:gd name="connsiteY3" fmla="*/ 2972 h 583711"/>
                <a:gd name="connsiteX4" fmla="*/ 299995 w 528879"/>
                <a:gd name="connsiteY4" fmla="*/ 88695 h 583711"/>
                <a:gd name="connsiteX5" fmla="*/ 522042 w 528879"/>
                <a:gd name="connsiteY5" fmla="*/ 583711 h 583711"/>
                <a:gd name="connsiteX6" fmla="*/ 6571 w 528879"/>
                <a:gd name="connsiteY6" fmla="*/ 583711 h 583711"/>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8879"/>
                <a:gd name="connsiteY0" fmla="*/ 564232 h 564232"/>
                <a:gd name="connsiteX1" fmla="*/ 226970 w 528879"/>
                <a:gd name="connsiteY1" fmla="*/ 69216 h 564232"/>
                <a:gd name="connsiteX2" fmla="*/ 264307 w 528879"/>
                <a:gd name="connsiteY2" fmla="*/ 6628 h 564232"/>
                <a:gd name="connsiteX3" fmla="*/ 271420 w 528879"/>
                <a:gd name="connsiteY3" fmla="*/ 8893 h 564232"/>
                <a:gd name="connsiteX4" fmla="*/ 299995 w 528879"/>
                <a:gd name="connsiteY4" fmla="*/ 69216 h 564232"/>
                <a:gd name="connsiteX5" fmla="*/ 522042 w 528879"/>
                <a:gd name="connsiteY5" fmla="*/ 564232 h 564232"/>
                <a:gd name="connsiteX6" fmla="*/ 6571 w 528879"/>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571 w 529134"/>
                <a:gd name="connsiteY0" fmla="*/ 564232 h 564232"/>
                <a:gd name="connsiteX1" fmla="*/ 226970 w 529134"/>
                <a:gd name="connsiteY1" fmla="*/ 69216 h 564232"/>
                <a:gd name="connsiteX2" fmla="*/ 264307 w 529134"/>
                <a:gd name="connsiteY2" fmla="*/ 6628 h 564232"/>
                <a:gd name="connsiteX3" fmla="*/ 271420 w 529134"/>
                <a:gd name="connsiteY3" fmla="*/ 8893 h 564232"/>
                <a:gd name="connsiteX4" fmla="*/ 309520 w 529134"/>
                <a:gd name="connsiteY4" fmla="*/ 69216 h 564232"/>
                <a:gd name="connsiteX5" fmla="*/ 522042 w 529134"/>
                <a:gd name="connsiteY5" fmla="*/ 564232 h 564232"/>
                <a:gd name="connsiteX6" fmla="*/ 6571 w 529134"/>
                <a:gd name="connsiteY6" fmla="*/ 564232 h 564232"/>
                <a:gd name="connsiteX0" fmla="*/ 6821 w 529384"/>
                <a:gd name="connsiteY0" fmla="*/ 564232 h 564232"/>
                <a:gd name="connsiteX1" fmla="*/ 217695 w 529384"/>
                <a:gd name="connsiteY1" fmla="*/ 69216 h 564232"/>
                <a:gd name="connsiteX2" fmla="*/ 264557 w 529384"/>
                <a:gd name="connsiteY2" fmla="*/ 6628 h 564232"/>
                <a:gd name="connsiteX3" fmla="*/ 271670 w 529384"/>
                <a:gd name="connsiteY3" fmla="*/ 8893 h 564232"/>
                <a:gd name="connsiteX4" fmla="*/ 309770 w 529384"/>
                <a:gd name="connsiteY4" fmla="*/ 69216 h 564232"/>
                <a:gd name="connsiteX5" fmla="*/ 522292 w 529384"/>
                <a:gd name="connsiteY5" fmla="*/ 564232 h 564232"/>
                <a:gd name="connsiteX6" fmla="*/ 6821 w 529384"/>
                <a:gd name="connsiteY6" fmla="*/ 564232 h 564232"/>
                <a:gd name="connsiteX0" fmla="*/ 6821 w 529855"/>
                <a:gd name="connsiteY0" fmla="*/ 564592 h 564592"/>
                <a:gd name="connsiteX1" fmla="*/ 217695 w 529855"/>
                <a:gd name="connsiteY1" fmla="*/ 69576 h 564592"/>
                <a:gd name="connsiteX2" fmla="*/ 264557 w 529855"/>
                <a:gd name="connsiteY2" fmla="*/ 6988 h 564592"/>
                <a:gd name="connsiteX3" fmla="*/ 271670 w 529855"/>
                <a:gd name="connsiteY3" fmla="*/ 9253 h 564592"/>
                <a:gd name="connsiteX4" fmla="*/ 325645 w 529855"/>
                <a:gd name="connsiteY4" fmla="*/ 75926 h 564592"/>
                <a:gd name="connsiteX5" fmla="*/ 522292 w 529855"/>
                <a:gd name="connsiteY5" fmla="*/ 564592 h 564592"/>
                <a:gd name="connsiteX6" fmla="*/ 6821 w 529855"/>
                <a:gd name="connsiteY6" fmla="*/ 564592 h 564592"/>
                <a:gd name="connsiteX0" fmla="*/ 6821 w 529855"/>
                <a:gd name="connsiteY0" fmla="*/ 575764 h 575764"/>
                <a:gd name="connsiteX1" fmla="*/ 217695 w 529855"/>
                <a:gd name="connsiteY1" fmla="*/ 80748 h 575764"/>
                <a:gd name="connsiteX2" fmla="*/ 264557 w 529855"/>
                <a:gd name="connsiteY2" fmla="*/ 18160 h 575764"/>
                <a:gd name="connsiteX3" fmla="*/ 284370 w 529855"/>
                <a:gd name="connsiteY3" fmla="*/ 4550 h 575764"/>
                <a:gd name="connsiteX4" fmla="*/ 325645 w 529855"/>
                <a:gd name="connsiteY4" fmla="*/ 87098 h 575764"/>
                <a:gd name="connsiteX5" fmla="*/ 522292 w 529855"/>
                <a:gd name="connsiteY5" fmla="*/ 575764 h 575764"/>
                <a:gd name="connsiteX6" fmla="*/ 6821 w 529855"/>
                <a:gd name="connsiteY6" fmla="*/ 575764 h 575764"/>
                <a:gd name="connsiteX0" fmla="*/ 6821 w 529855"/>
                <a:gd name="connsiteY0" fmla="*/ 579098 h 579098"/>
                <a:gd name="connsiteX1" fmla="*/ 217695 w 529855"/>
                <a:gd name="connsiteY1" fmla="*/ 84082 h 579098"/>
                <a:gd name="connsiteX2" fmla="*/ 248682 w 529855"/>
                <a:gd name="connsiteY2" fmla="*/ 11969 h 579098"/>
                <a:gd name="connsiteX3" fmla="*/ 284370 w 529855"/>
                <a:gd name="connsiteY3" fmla="*/ 7884 h 579098"/>
                <a:gd name="connsiteX4" fmla="*/ 325645 w 529855"/>
                <a:gd name="connsiteY4" fmla="*/ 90432 h 579098"/>
                <a:gd name="connsiteX5" fmla="*/ 522292 w 529855"/>
                <a:gd name="connsiteY5" fmla="*/ 579098 h 579098"/>
                <a:gd name="connsiteX6" fmla="*/ 6821 w 529855"/>
                <a:gd name="connsiteY6" fmla="*/ 579098 h 57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855" h="579098">
                  <a:moveTo>
                    <a:pt x="6821" y="579098"/>
                  </a:moveTo>
                  <a:cubicBezTo>
                    <a:pt x="-40770" y="498712"/>
                    <a:pt x="174739" y="177016"/>
                    <a:pt x="217695" y="84082"/>
                  </a:cubicBezTo>
                  <a:cubicBezTo>
                    <a:pt x="260651" y="-8852"/>
                    <a:pt x="237570" y="24669"/>
                    <a:pt x="248682" y="11969"/>
                  </a:cubicBezTo>
                  <a:cubicBezTo>
                    <a:pt x="259794" y="-731"/>
                    <a:pt x="271543" y="-5193"/>
                    <a:pt x="284370" y="7884"/>
                  </a:cubicBezTo>
                  <a:cubicBezTo>
                    <a:pt x="297197" y="20961"/>
                    <a:pt x="276466" y="-20116"/>
                    <a:pt x="325645" y="90432"/>
                  </a:cubicBezTo>
                  <a:cubicBezTo>
                    <a:pt x="368601" y="183366"/>
                    <a:pt x="571196" y="496595"/>
                    <a:pt x="522292" y="579098"/>
                  </a:cubicBezTo>
                  <a:lnTo>
                    <a:pt x="6821" y="579098"/>
                  </a:lnTo>
                  <a:close/>
                </a:path>
              </a:pathLst>
            </a:custGeom>
            <a:solidFill>
              <a:srgbClr val="01A98D"/>
            </a:solidFill>
            <a:ln>
              <a:noFill/>
            </a:ln>
            <a:effectLst>
              <a:softEdge rad="359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Oval 1">
              <a:extLst>
                <a:ext uri="{FF2B5EF4-FFF2-40B4-BE49-F238E27FC236}">
                  <a16:creationId xmlns:a16="http://schemas.microsoft.com/office/drawing/2014/main" id="{F81BF1D8-2A58-F7B9-B3FC-A7A664618AD6}"/>
                </a:ext>
              </a:extLst>
            </p:cNvPr>
            <p:cNvSpPr/>
            <p:nvPr/>
          </p:nvSpPr>
          <p:spPr>
            <a:xfrm>
              <a:off x="10252663" y="200340"/>
              <a:ext cx="621329" cy="600266"/>
            </a:xfrm>
            <a:prstGeom prst="ellipse">
              <a:avLst/>
            </a:prstGeom>
            <a:solidFill>
              <a:srgbClr val="38E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Oval 2">
              <a:extLst>
                <a:ext uri="{FF2B5EF4-FFF2-40B4-BE49-F238E27FC236}">
                  <a16:creationId xmlns:a16="http://schemas.microsoft.com/office/drawing/2014/main" id="{301CC448-2291-9186-CBF3-E6A7C6C4A942}"/>
                </a:ext>
              </a:extLst>
            </p:cNvPr>
            <p:cNvSpPr/>
            <p:nvPr/>
          </p:nvSpPr>
          <p:spPr>
            <a:xfrm>
              <a:off x="10356129" y="300299"/>
              <a:ext cx="414395" cy="400347"/>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 3">
              <a:extLst>
                <a:ext uri="{FF2B5EF4-FFF2-40B4-BE49-F238E27FC236}">
                  <a16:creationId xmlns:a16="http://schemas.microsoft.com/office/drawing/2014/main" id="{5EBABA7F-65D4-7EF3-1C9C-EC5627491DA4}"/>
                </a:ext>
              </a:extLst>
            </p:cNvPr>
            <p:cNvSpPr/>
            <p:nvPr/>
          </p:nvSpPr>
          <p:spPr>
            <a:xfrm>
              <a:off x="10424796" y="369066"/>
              <a:ext cx="272034" cy="262812"/>
            </a:xfrm>
            <a:prstGeom prst="ellipse">
              <a:avLst/>
            </a:prstGeom>
            <a:solidFill>
              <a:srgbClr val="01A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Tree>
    <p:extLst>
      <p:ext uri="{BB962C8B-B14F-4D97-AF65-F5344CB8AC3E}">
        <p14:creationId xmlns:p14="http://schemas.microsoft.com/office/powerpoint/2010/main" val="56231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6"/>
                                        </p:tgtEl>
                                        <p:attrNameLst>
                                          <p:attrName>style.color</p:attrName>
                                        </p:attrNameLst>
                                      </p:cBhvr>
                                      <p:to>
                                        <a:srgbClr val="5E5E5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AWS Summits 2024">
  <a:themeElements>
    <a:clrScheme name="Custom 22">
      <a:dk1>
        <a:srgbClr val="000000"/>
      </a:dk1>
      <a:lt1>
        <a:srgbClr val="FFFFFF"/>
      </a:lt1>
      <a:dk2>
        <a:srgbClr val="000036"/>
      </a:dk2>
      <a:lt2>
        <a:srgbClr val="F2F4F4"/>
      </a:lt2>
      <a:accent1>
        <a:srgbClr val="289EFF"/>
      </a:accent1>
      <a:accent2>
        <a:srgbClr val="0D9F91"/>
      </a:accent2>
      <a:accent3>
        <a:srgbClr val="FFAE00"/>
      </a:accent3>
      <a:accent4>
        <a:srgbClr val="DB2BB6"/>
      </a:accent4>
      <a:accent5>
        <a:srgbClr val="7E4FF3"/>
      </a:accent5>
      <a:accent6>
        <a:srgbClr val="3B3BA8"/>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F4413A01-0738-46B9-AF67-8993B7E2B84A}" vid="{C33A1A3B-89E6-4716-AB31-C1F37CDA1633}"/>
    </a:ext>
  </a:extLst>
</a:theme>
</file>

<file path=ppt/theme/theme2.xml><?xml version="1.0" encoding="utf-8"?>
<a:theme xmlns:a="http://schemas.openxmlformats.org/drawingml/2006/main" name="Category FCD 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5A1BD518-CCC0-48D0-A6B7-CD60BDFDB486}" vid="{1766F1C6-BF7D-4E44-A409-978EDFD2D819}"/>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2024_Summits_Commercial_PresentationTemplate</Template>
  <TotalTime>42370</TotalTime>
  <Words>1255</Words>
  <Application>Microsoft Macintosh PowerPoint</Application>
  <PresentationFormat>Grand écran</PresentationFormat>
  <Paragraphs>347</Paragraphs>
  <Slides>22</Slides>
  <Notes>22</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22</vt:i4>
      </vt:variant>
    </vt:vector>
  </HeadingPairs>
  <TitlesOfParts>
    <vt:vector size="35" baseType="lpstr">
      <vt:lpstr>Amazon Ember</vt:lpstr>
      <vt:lpstr>Amazon Ember Display Medium</vt:lpstr>
      <vt:lpstr>Amazon Ember Display Heavy</vt:lpstr>
      <vt:lpstr>Amazon Ember Display</vt:lpstr>
      <vt:lpstr>Amazon Ember Heavy</vt:lpstr>
      <vt:lpstr>Arial</vt:lpstr>
      <vt:lpstr>Amazon Ember Mono</vt:lpstr>
      <vt:lpstr>Amazon Ember Display Light</vt:lpstr>
      <vt:lpstr>Calibri</vt:lpstr>
      <vt:lpstr>Lucida Console</vt:lpstr>
      <vt:lpstr>Wingdings</vt:lpstr>
      <vt:lpstr>AWS Summits 2024</vt:lpstr>
      <vt:lpstr>Category FCD Dark</vt:lpstr>
      <vt:lpstr>Deep Dive: Building AI agents using Amazon Bedrock</vt:lpstr>
      <vt:lpstr>Human Workflow </vt:lpstr>
      <vt:lpstr>AI Agent Workflow </vt:lpstr>
      <vt:lpstr>Présentation PowerPoint</vt:lpstr>
      <vt:lpstr>Amazon Bedrock Foundation Models</vt:lpstr>
      <vt:lpstr>Présentation PowerPoint</vt:lpstr>
      <vt:lpstr>4 approaches to customize FMs</vt:lpstr>
      <vt:lpstr>Présentation PowerPoint</vt:lpstr>
      <vt:lpstr>Présentation PowerPoint</vt:lpstr>
      <vt:lpstr>AI Agent: Detailed Flow</vt:lpstr>
      <vt:lpstr>Tool 1: Question &amp; Answer Bot  </vt:lpstr>
      <vt:lpstr>Knowledge Bases</vt:lpstr>
      <vt:lpstr>Tool 2:  Generate IaC</vt:lpstr>
      <vt:lpstr>Tool 3: Estimate Cost</vt:lpstr>
      <vt:lpstr>Cost Estimator: Configuration</vt:lpstr>
      <vt:lpstr>Présentation PowerPoint</vt:lpstr>
      <vt:lpstr>Présentation PowerPoint</vt:lpstr>
      <vt:lpstr>Présentation PowerPoint</vt:lpstr>
      <vt:lpstr>Présentation PowerPoint</vt:lpstr>
      <vt:lpstr>3 Key Takeaways</vt:lpstr>
      <vt:lpstr>Additional 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Slaeker, Andrea</dc:creator>
  <cp:lastModifiedBy>Microsoft Office User</cp:lastModifiedBy>
  <cp:revision>300</cp:revision>
  <dcterms:created xsi:type="dcterms:W3CDTF">2024-02-16T18:12:23Z</dcterms:created>
  <dcterms:modified xsi:type="dcterms:W3CDTF">2024-10-30T22:27:25Z</dcterms:modified>
</cp:coreProperties>
</file>